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5" r:id="rId17"/>
    <p:sldId id="276" r:id="rId18"/>
    <p:sldId id="277"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79"/>
  </p:normalViewPr>
  <p:slideViewPr>
    <p:cSldViewPr snapToGrid="0" snapToObjects="1">
      <p:cViewPr varScale="1">
        <p:scale>
          <a:sx n="110" d="100"/>
          <a:sy n="110" d="100"/>
        </p:scale>
        <p:origin x="6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9DDA3B-F5BC-8846-B143-A92F09404D29}" type="datetimeFigureOut">
              <a:rPr lang="en-US" smtClean="0"/>
              <a:t>7/31/19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A2F196-7E9C-0743-829B-36AAF309BB94}" type="slidenum">
              <a:rPr lang="en-US" smtClean="0"/>
              <a:t>‹#›</a:t>
            </a:fld>
            <a:endParaRPr lang="en-US"/>
          </a:p>
        </p:txBody>
      </p:sp>
    </p:spTree>
    <p:extLst>
      <p:ext uri="{BB962C8B-B14F-4D97-AF65-F5344CB8AC3E}">
        <p14:creationId xmlns:p14="http://schemas.microsoft.com/office/powerpoint/2010/main" val="952030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fbcbb04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fbcbb04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633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3cfa9c52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3cfa9c52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989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51d8486d0e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51d8486d0e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470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3cfa9c52c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3cfa9c52c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3091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52830cd950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52830cd950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4512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52830cd950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52830cd950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652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3cfa9c52c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3cfa9c52c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410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51d8486d0e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51d8486d0e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6134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52830cd950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52830cd950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9300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521f06f018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521f06f01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7271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52214629d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52214629d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482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1d8486d0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51d8486d0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9811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52a795baae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52a795baae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050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21f06f01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521f06f01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031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51d8486d0e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51d8486d0e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558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521968838a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521968838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962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2214629d8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2214629d8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106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521968838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521968838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5738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52214629d8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52214629d8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383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2214629d8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2214629d8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397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5226dfe2dd_1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5226dfe2dd_1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514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5226dfe2dd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5226dfe2d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23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2830cd95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2830cd95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642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33cfa9c52c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33cfa9c52c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2612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521968838a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521968838a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81114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52a795baa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52a795baa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4258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5226dfe2dd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5226dfe2dd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990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5226dfe2dd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5226dfe2dd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85769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5226dfe2d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5226dfe2d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105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5226dfe2dd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5226dfe2dd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0012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33cfa9c52c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33cfa9c52c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Helvetica Neue Light"/>
                <a:ea typeface="Helvetica Neue Light"/>
                <a:cs typeface="Helvetica Neue Light"/>
                <a:sym typeface="Helvetica Neue Light"/>
              </a:rPr>
              <a:t>force you to practice / become familiar with your slides</a:t>
            </a:r>
            <a:endParaRPr sz="1800">
              <a:solidFill>
                <a:schemeClr val="dk1"/>
              </a:solidFill>
              <a:latin typeface="Helvetica Neue Light"/>
              <a:ea typeface="Helvetica Neue Light"/>
              <a:cs typeface="Helvetica Neue Light"/>
              <a:sym typeface="Helvetica Neue Light"/>
            </a:endParaRPr>
          </a:p>
          <a:p>
            <a:pPr marL="0" lvl="0" indent="0" algn="l" rtl="0">
              <a:lnSpc>
                <a:spcPct val="115000"/>
              </a:lnSpc>
              <a:spcBef>
                <a:spcPts val="1600"/>
              </a:spcBef>
              <a:spcAft>
                <a:spcPts val="1600"/>
              </a:spcAft>
              <a:buClr>
                <a:schemeClr val="dk1"/>
              </a:buClr>
              <a:buSzPts val="1100"/>
              <a:buFont typeface="Arial"/>
              <a:buNone/>
            </a:pPr>
            <a:r>
              <a:rPr lang="en" sz="1800">
                <a:solidFill>
                  <a:schemeClr val="dk1"/>
                </a:solidFill>
                <a:latin typeface="Helvetica Neue Light"/>
                <a:ea typeface="Helvetica Neue Light"/>
                <a:cs typeface="Helvetica Neue Light"/>
                <a:sym typeface="Helvetica Neue Light"/>
              </a:rPr>
              <a:t>but the animations should increase signal to noise, reduce cognitive load</a:t>
            </a:r>
            <a:endParaRPr/>
          </a:p>
        </p:txBody>
      </p:sp>
    </p:spTree>
    <p:extLst>
      <p:ext uri="{BB962C8B-B14F-4D97-AF65-F5344CB8AC3E}">
        <p14:creationId xmlns:p14="http://schemas.microsoft.com/office/powerpoint/2010/main" val="2067170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5226dfe2dd_1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5226dfe2dd_1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incomparable numerics typically shouldn’t be in a talk</a:t>
            </a:r>
            <a:endParaRPr/>
          </a:p>
        </p:txBody>
      </p:sp>
    </p:spTree>
    <p:extLst>
      <p:ext uri="{BB962C8B-B14F-4D97-AF65-F5344CB8AC3E}">
        <p14:creationId xmlns:p14="http://schemas.microsoft.com/office/powerpoint/2010/main" val="34659607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52a795baa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52a795baa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885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30cd95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30cd95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180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5226dfe2dd_1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5226dfe2dd_1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58218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33cfa9c5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33cfa9c5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04721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521f06f018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521f06f01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5427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51d8486d0e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51d8486d0e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73787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51d8486d0e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51d8486d0e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3725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33cfa9c52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33cfa9c52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23770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33cfa9c52c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33cfa9c52c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85033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51d8486d0e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51d8486d0e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92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33cfa9c52c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33cfa9c52c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7715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51d8486d0e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51d8486d0e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0921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1d8486d0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1d8486d0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82832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5020fd606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5020fd606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64219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5020fd6063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5020fd6063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2550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51d8486d0e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51d8486d0e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021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1d8486d0e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1d8486d0e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0409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1d8486d0e_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1d8486d0e_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9730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1d8486d0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1d8486d0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44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51d8486d0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51d8486d0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562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0EE05-AD96-7B42-BD1C-A022D21D28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58F5B6-8577-AC4E-A5BF-EB6BE00751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EDCF2F-F212-264C-9094-AD8D9D5B88BB}"/>
              </a:ext>
            </a:extLst>
          </p:cNvPr>
          <p:cNvSpPr>
            <a:spLocks noGrp="1"/>
          </p:cNvSpPr>
          <p:nvPr>
            <p:ph type="dt" sz="half" idx="10"/>
          </p:nvPr>
        </p:nvSpPr>
        <p:spPr/>
        <p:txBody>
          <a:bodyPr/>
          <a:lstStyle/>
          <a:p>
            <a:fld id="{79899BBB-BD1F-3E48-8773-14D03E814804}" type="datetimeFigureOut">
              <a:rPr lang="en-US" smtClean="0"/>
              <a:t>7/31/19</a:t>
            </a:fld>
            <a:endParaRPr lang="en-US"/>
          </a:p>
        </p:txBody>
      </p:sp>
      <p:sp>
        <p:nvSpPr>
          <p:cNvPr id="5" name="Footer Placeholder 4">
            <a:extLst>
              <a:ext uri="{FF2B5EF4-FFF2-40B4-BE49-F238E27FC236}">
                <a16:creationId xmlns:a16="http://schemas.microsoft.com/office/drawing/2014/main" id="{54554897-5D8B-1C46-BF43-8DD2451803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D73986-4575-C648-9CF0-23A714B80D31}"/>
              </a:ext>
            </a:extLst>
          </p:cNvPr>
          <p:cNvSpPr>
            <a:spLocks noGrp="1"/>
          </p:cNvSpPr>
          <p:nvPr>
            <p:ph type="sldNum" sz="quarter" idx="12"/>
          </p:nvPr>
        </p:nvSpPr>
        <p:spPr/>
        <p:txBody>
          <a:bodyPr/>
          <a:lstStyle/>
          <a:p>
            <a:fld id="{82575EFE-1D9B-4E49-9EDF-F8D2112EB0EC}" type="slidenum">
              <a:rPr lang="en-US" smtClean="0"/>
              <a:t>‹#›</a:t>
            </a:fld>
            <a:endParaRPr lang="en-US"/>
          </a:p>
        </p:txBody>
      </p:sp>
    </p:spTree>
    <p:extLst>
      <p:ext uri="{BB962C8B-B14F-4D97-AF65-F5344CB8AC3E}">
        <p14:creationId xmlns:p14="http://schemas.microsoft.com/office/powerpoint/2010/main" val="173619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259F8-0B9C-5D4E-B84A-192DE007F6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E18F52-0BD8-B64F-B57D-DE928DC7DA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FDC645-265F-2641-9D6F-A490B8273A21}"/>
              </a:ext>
            </a:extLst>
          </p:cNvPr>
          <p:cNvSpPr>
            <a:spLocks noGrp="1"/>
          </p:cNvSpPr>
          <p:nvPr>
            <p:ph type="dt" sz="half" idx="10"/>
          </p:nvPr>
        </p:nvSpPr>
        <p:spPr/>
        <p:txBody>
          <a:bodyPr/>
          <a:lstStyle/>
          <a:p>
            <a:fld id="{79899BBB-BD1F-3E48-8773-14D03E814804}" type="datetimeFigureOut">
              <a:rPr lang="en-US" smtClean="0"/>
              <a:t>7/31/19</a:t>
            </a:fld>
            <a:endParaRPr lang="en-US"/>
          </a:p>
        </p:txBody>
      </p:sp>
      <p:sp>
        <p:nvSpPr>
          <p:cNvPr id="5" name="Footer Placeholder 4">
            <a:extLst>
              <a:ext uri="{FF2B5EF4-FFF2-40B4-BE49-F238E27FC236}">
                <a16:creationId xmlns:a16="http://schemas.microsoft.com/office/drawing/2014/main" id="{F98F711D-3535-5A4F-A138-5966B2885C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37140-425F-D146-96F0-B8133FF5F97C}"/>
              </a:ext>
            </a:extLst>
          </p:cNvPr>
          <p:cNvSpPr>
            <a:spLocks noGrp="1"/>
          </p:cNvSpPr>
          <p:nvPr>
            <p:ph type="sldNum" sz="quarter" idx="12"/>
          </p:nvPr>
        </p:nvSpPr>
        <p:spPr/>
        <p:txBody>
          <a:bodyPr/>
          <a:lstStyle/>
          <a:p>
            <a:fld id="{82575EFE-1D9B-4E49-9EDF-F8D2112EB0EC}" type="slidenum">
              <a:rPr lang="en-US" smtClean="0"/>
              <a:t>‹#›</a:t>
            </a:fld>
            <a:endParaRPr lang="en-US"/>
          </a:p>
        </p:txBody>
      </p:sp>
    </p:spTree>
    <p:extLst>
      <p:ext uri="{BB962C8B-B14F-4D97-AF65-F5344CB8AC3E}">
        <p14:creationId xmlns:p14="http://schemas.microsoft.com/office/powerpoint/2010/main" val="3628914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778E38-E024-1E4E-B33F-61C5A79D92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91E619-6836-0241-A68B-3A82CC1A1B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D954CB-BC12-1943-8F42-DE801B1DA6BC}"/>
              </a:ext>
            </a:extLst>
          </p:cNvPr>
          <p:cNvSpPr>
            <a:spLocks noGrp="1"/>
          </p:cNvSpPr>
          <p:nvPr>
            <p:ph type="dt" sz="half" idx="10"/>
          </p:nvPr>
        </p:nvSpPr>
        <p:spPr/>
        <p:txBody>
          <a:bodyPr/>
          <a:lstStyle/>
          <a:p>
            <a:fld id="{79899BBB-BD1F-3E48-8773-14D03E814804}" type="datetimeFigureOut">
              <a:rPr lang="en-US" smtClean="0"/>
              <a:t>7/31/19</a:t>
            </a:fld>
            <a:endParaRPr lang="en-US"/>
          </a:p>
        </p:txBody>
      </p:sp>
      <p:sp>
        <p:nvSpPr>
          <p:cNvPr id="5" name="Footer Placeholder 4">
            <a:extLst>
              <a:ext uri="{FF2B5EF4-FFF2-40B4-BE49-F238E27FC236}">
                <a16:creationId xmlns:a16="http://schemas.microsoft.com/office/drawing/2014/main" id="{49DDD195-96AC-774A-8C1B-1F8343B5C5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71632C-8D61-6F4F-B0D2-AB28439B6899}"/>
              </a:ext>
            </a:extLst>
          </p:cNvPr>
          <p:cNvSpPr>
            <a:spLocks noGrp="1"/>
          </p:cNvSpPr>
          <p:nvPr>
            <p:ph type="sldNum" sz="quarter" idx="12"/>
          </p:nvPr>
        </p:nvSpPr>
        <p:spPr/>
        <p:txBody>
          <a:bodyPr/>
          <a:lstStyle/>
          <a:p>
            <a:fld id="{82575EFE-1D9B-4E49-9EDF-F8D2112EB0EC}" type="slidenum">
              <a:rPr lang="en-US" smtClean="0"/>
              <a:t>‹#›</a:t>
            </a:fld>
            <a:endParaRPr lang="en-US"/>
          </a:p>
        </p:txBody>
      </p:sp>
    </p:spTree>
    <p:extLst>
      <p:ext uri="{BB962C8B-B14F-4D97-AF65-F5344CB8AC3E}">
        <p14:creationId xmlns:p14="http://schemas.microsoft.com/office/powerpoint/2010/main" val="2001869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415600" y="1869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415600" y="1130233"/>
            <a:ext cx="11360800" cy="4555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Clr>
                <a:srgbClr val="000000"/>
              </a:buClr>
              <a:buSzPts val="1800"/>
              <a:buChar char="●"/>
              <a:defRPr>
                <a:solidFill>
                  <a:srgbClr val="000000"/>
                </a:solidFill>
              </a:defRPr>
            </a:lvl1pPr>
            <a:lvl2pPr marL="1219170" lvl="1" indent="-423323" rtl="0">
              <a:spcBef>
                <a:spcPts val="2133"/>
              </a:spcBef>
              <a:spcAft>
                <a:spcPts val="0"/>
              </a:spcAft>
              <a:buClr>
                <a:srgbClr val="000000"/>
              </a:buClr>
              <a:buSzPts val="1400"/>
              <a:buChar char="○"/>
              <a:defRPr>
                <a:solidFill>
                  <a:srgbClr val="000000"/>
                </a:solidFill>
              </a:defRPr>
            </a:lvl2pPr>
            <a:lvl3pPr marL="1828754" lvl="2" indent="-423323" rtl="0">
              <a:spcBef>
                <a:spcPts val="2133"/>
              </a:spcBef>
              <a:spcAft>
                <a:spcPts val="0"/>
              </a:spcAft>
              <a:buClr>
                <a:srgbClr val="000000"/>
              </a:buClr>
              <a:buSzPts val="1400"/>
              <a:buChar char="■"/>
              <a:defRPr>
                <a:solidFill>
                  <a:srgbClr val="000000"/>
                </a:solidFill>
              </a:defRPr>
            </a:lvl3pPr>
            <a:lvl4pPr marL="2438339" lvl="3" indent="-423323" rtl="0">
              <a:spcBef>
                <a:spcPts val="2133"/>
              </a:spcBef>
              <a:spcAft>
                <a:spcPts val="0"/>
              </a:spcAft>
              <a:buClr>
                <a:srgbClr val="000000"/>
              </a:buClr>
              <a:buSzPts val="1400"/>
              <a:buChar char="●"/>
              <a:defRPr>
                <a:solidFill>
                  <a:srgbClr val="000000"/>
                </a:solidFill>
              </a:defRPr>
            </a:lvl4pPr>
            <a:lvl5pPr marL="3047924" lvl="4" indent="-423323" rtl="0">
              <a:spcBef>
                <a:spcPts val="2133"/>
              </a:spcBef>
              <a:spcAft>
                <a:spcPts val="0"/>
              </a:spcAft>
              <a:buClr>
                <a:srgbClr val="000000"/>
              </a:buClr>
              <a:buSzPts val="1400"/>
              <a:buChar char="○"/>
              <a:defRPr>
                <a:solidFill>
                  <a:srgbClr val="000000"/>
                </a:solidFill>
              </a:defRPr>
            </a:lvl5pPr>
            <a:lvl6pPr marL="3657509" lvl="5" indent="-423323" rtl="0">
              <a:spcBef>
                <a:spcPts val="2133"/>
              </a:spcBef>
              <a:spcAft>
                <a:spcPts val="0"/>
              </a:spcAft>
              <a:buClr>
                <a:srgbClr val="000000"/>
              </a:buClr>
              <a:buSzPts val="1400"/>
              <a:buChar char="■"/>
              <a:defRPr>
                <a:solidFill>
                  <a:srgbClr val="000000"/>
                </a:solidFill>
              </a:defRPr>
            </a:lvl6pPr>
            <a:lvl7pPr marL="4267093" lvl="6" indent="-423323" rtl="0">
              <a:spcBef>
                <a:spcPts val="2133"/>
              </a:spcBef>
              <a:spcAft>
                <a:spcPts val="0"/>
              </a:spcAft>
              <a:buClr>
                <a:srgbClr val="000000"/>
              </a:buClr>
              <a:buSzPts val="1400"/>
              <a:buChar char="●"/>
              <a:defRPr>
                <a:solidFill>
                  <a:srgbClr val="000000"/>
                </a:solidFill>
              </a:defRPr>
            </a:lvl7pPr>
            <a:lvl8pPr marL="4876678" lvl="7" indent="-423323" rtl="0">
              <a:spcBef>
                <a:spcPts val="2133"/>
              </a:spcBef>
              <a:spcAft>
                <a:spcPts val="0"/>
              </a:spcAft>
              <a:buClr>
                <a:srgbClr val="000000"/>
              </a:buClr>
              <a:buSzPts val="1400"/>
              <a:buChar char="○"/>
              <a:defRPr>
                <a:solidFill>
                  <a:srgbClr val="000000"/>
                </a:solidFill>
              </a:defRPr>
            </a:lvl8pPr>
            <a:lvl9pPr marL="5486263" lvl="8" indent="-423323" rtl="0">
              <a:spcBef>
                <a:spcPts val="2133"/>
              </a:spcBef>
              <a:spcAft>
                <a:spcPts val="2133"/>
              </a:spcAft>
              <a:buClr>
                <a:srgbClr val="000000"/>
              </a:buClr>
              <a:buSzPts val="1400"/>
              <a:buChar char="■"/>
              <a:defRPr>
                <a:solidFill>
                  <a:srgbClr val="000000"/>
                </a:solidFill>
              </a:defRPr>
            </a:lvl9pPr>
          </a:lstStyle>
          <a:p>
            <a:endParaRPr/>
          </a:p>
        </p:txBody>
      </p:sp>
      <p:sp>
        <p:nvSpPr>
          <p:cNvPr id="64" name="Google Shape;64;p1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43764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Font typeface="Helvetica Neue Light"/>
              <a:buNone/>
              <a:defRPr sz="4800">
                <a:latin typeface="Helvetica Neue Light"/>
                <a:ea typeface="Helvetica Neue Light"/>
                <a:cs typeface="Helvetica Neue Light"/>
                <a:sym typeface="Helvetica Neue Light"/>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60" name="Google Shape;60;p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18881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71F1B-C711-6B4F-A913-09C4C4DBA9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3ECBB1-BE84-9643-8E8A-8626F1AD80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F7CFC7-A7B2-3140-BC0E-97E5F742D244}"/>
              </a:ext>
            </a:extLst>
          </p:cNvPr>
          <p:cNvSpPr>
            <a:spLocks noGrp="1"/>
          </p:cNvSpPr>
          <p:nvPr>
            <p:ph type="dt" sz="half" idx="10"/>
          </p:nvPr>
        </p:nvSpPr>
        <p:spPr/>
        <p:txBody>
          <a:bodyPr/>
          <a:lstStyle/>
          <a:p>
            <a:fld id="{79899BBB-BD1F-3E48-8773-14D03E814804}" type="datetimeFigureOut">
              <a:rPr lang="en-US" smtClean="0"/>
              <a:t>7/31/19</a:t>
            </a:fld>
            <a:endParaRPr lang="en-US"/>
          </a:p>
        </p:txBody>
      </p:sp>
      <p:sp>
        <p:nvSpPr>
          <p:cNvPr id="5" name="Footer Placeholder 4">
            <a:extLst>
              <a:ext uri="{FF2B5EF4-FFF2-40B4-BE49-F238E27FC236}">
                <a16:creationId xmlns:a16="http://schemas.microsoft.com/office/drawing/2014/main" id="{774371D1-E912-3D4A-8CAE-471DE4069F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D86421-FF59-F042-A00D-955D9C49ED57}"/>
              </a:ext>
            </a:extLst>
          </p:cNvPr>
          <p:cNvSpPr>
            <a:spLocks noGrp="1"/>
          </p:cNvSpPr>
          <p:nvPr>
            <p:ph type="sldNum" sz="quarter" idx="12"/>
          </p:nvPr>
        </p:nvSpPr>
        <p:spPr/>
        <p:txBody>
          <a:bodyPr/>
          <a:lstStyle/>
          <a:p>
            <a:fld id="{82575EFE-1D9B-4E49-9EDF-F8D2112EB0EC}" type="slidenum">
              <a:rPr lang="en-US" smtClean="0"/>
              <a:t>‹#›</a:t>
            </a:fld>
            <a:endParaRPr lang="en-US"/>
          </a:p>
        </p:txBody>
      </p:sp>
    </p:spTree>
    <p:extLst>
      <p:ext uri="{BB962C8B-B14F-4D97-AF65-F5344CB8AC3E}">
        <p14:creationId xmlns:p14="http://schemas.microsoft.com/office/powerpoint/2010/main" val="3984501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4EE7B-FA21-3844-99AC-816AE4170F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9DCEC8-0BFD-5341-84B3-25F4367E14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EF8614-000D-8646-A0DB-7A8D08C1A3A8}"/>
              </a:ext>
            </a:extLst>
          </p:cNvPr>
          <p:cNvSpPr>
            <a:spLocks noGrp="1"/>
          </p:cNvSpPr>
          <p:nvPr>
            <p:ph type="dt" sz="half" idx="10"/>
          </p:nvPr>
        </p:nvSpPr>
        <p:spPr/>
        <p:txBody>
          <a:bodyPr/>
          <a:lstStyle/>
          <a:p>
            <a:fld id="{79899BBB-BD1F-3E48-8773-14D03E814804}" type="datetimeFigureOut">
              <a:rPr lang="en-US" smtClean="0"/>
              <a:t>7/31/19</a:t>
            </a:fld>
            <a:endParaRPr lang="en-US"/>
          </a:p>
        </p:txBody>
      </p:sp>
      <p:sp>
        <p:nvSpPr>
          <p:cNvPr id="5" name="Footer Placeholder 4">
            <a:extLst>
              <a:ext uri="{FF2B5EF4-FFF2-40B4-BE49-F238E27FC236}">
                <a16:creationId xmlns:a16="http://schemas.microsoft.com/office/drawing/2014/main" id="{DBD68AD0-F659-4841-952B-7D88E315EE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3D270F-BE5F-E94D-A705-57F312C9228B}"/>
              </a:ext>
            </a:extLst>
          </p:cNvPr>
          <p:cNvSpPr>
            <a:spLocks noGrp="1"/>
          </p:cNvSpPr>
          <p:nvPr>
            <p:ph type="sldNum" sz="quarter" idx="12"/>
          </p:nvPr>
        </p:nvSpPr>
        <p:spPr/>
        <p:txBody>
          <a:bodyPr/>
          <a:lstStyle/>
          <a:p>
            <a:fld id="{82575EFE-1D9B-4E49-9EDF-F8D2112EB0EC}" type="slidenum">
              <a:rPr lang="en-US" smtClean="0"/>
              <a:t>‹#›</a:t>
            </a:fld>
            <a:endParaRPr lang="en-US"/>
          </a:p>
        </p:txBody>
      </p:sp>
    </p:spTree>
    <p:extLst>
      <p:ext uri="{BB962C8B-B14F-4D97-AF65-F5344CB8AC3E}">
        <p14:creationId xmlns:p14="http://schemas.microsoft.com/office/powerpoint/2010/main" val="1513549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08E5-DBF0-BD4F-8016-03ED330C61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DC0CA8-A61D-9B4E-BF5A-1CB1CC4828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DA058A-AC93-8F4E-A6D2-EA4542A4F9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79C4B3-3A3B-CF43-8859-C46FF5963D0E}"/>
              </a:ext>
            </a:extLst>
          </p:cNvPr>
          <p:cNvSpPr>
            <a:spLocks noGrp="1"/>
          </p:cNvSpPr>
          <p:nvPr>
            <p:ph type="dt" sz="half" idx="10"/>
          </p:nvPr>
        </p:nvSpPr>
        <p:spPr/>
        <p:txBody>
          <a:bodyPr/>
          <a:lstStyle/>
          <a:p>
            <a:fld id="{79899BBB-BD1F-3E48-8773-14D03E814804}" type="datetimeFigureOut">
              <a:rPr lang="en-US" smtClean="0"/>
              <a:t>7/31/19</a:t>
            </a:fld>
            <a:endParaRPr lang="en-US"/>
          </a:p>
        </p:txBody>
      </p:sp>
      <p:sp>
        <p:nvSpPr>
          <p:cNvPr id="6" name="Footer Placeholder 5">
            <a:extLst>
              <a:ext uri="{FF2B5EF4-FFF2-40B4-BE49-F238E27FC236}">
                <a16:creationId xmlns:a16="http://schemas.microsoft.com/office/drawing/2014/main" id="{245B2F7E-477F-A844-8E98-CA7971DB09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886B29-BADB-2A45-94EE-7E243EF409B0}"/>
              </a:ext>
            </a:extLst>
          </p:cNvPr>
          <p:cNvSpPr>
            <a:spLocks noGrp="1"/>
          </p:cNvSpPr>
          <p:nvPr>
            <p:ph type="sldNum" sz="quarter" idx="12"/>
          </p:nvPr>
        </p:nvSpPr>
        <p:spPr/>
        <p:txBody>
          <a:bodyPr/>
          <a:lstStyle/>
          <a:p>
            <a:fld id="{82575EFE-1D9B-4E49-9EDF-F8D2112EB0EC}" type="slidenum">
              <a:rPr lang="en-US" smtClean="0"/>
              <a:t>‹#›</a:t>
            </a:fld>
            <a:endParaRPr lang="en-US"/>
          </a:p>
        </p:txBody>
      </p:sp>
    </p:spTree>
    <p:extLst>
      <p:ext uri="{BB962C8B-B14F-4D97-AF65-F5344CB8AC3E}">
        <p14:creationId xmlns:p14="http://schemas.microsoft.com/office/powerpoint/2010/main" val="1040094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D1460-1F2B-0A45-9973-80DD84E405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E6FC41-CF55-FA49-94F4-AF972D4CF6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C18FAB-5E21-D147-8888-FF78D4A69A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967B51-FC47-5B4C-8BC6-39C9F8D50E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5EFCB1-53FF-5443-B48A-6CE5326430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A9CDE2-4DA8-3F4A-94C8-81D918928606}"/>
              </a:ext>
            </a:extLst>
          </p:cNvPr>
          <p:cNvSpPr>
            <a:spLocks noGrp="1"/>
          </p:cNvSpPr>
          <p:nvPr>
            <p:ph type="dt" sz="half" idx="10"/>
          </p:nvPr>
        </p:nvSpPr>
        <p:spPr/>
        <p:txBody>
          <a:bodyPr/>
          <a:lstStyle/>
          <a:p>
            <a:fld id="{79899BBB-BD1F-3E48-8773-14D03E814804}" type="datetimeFigureOut">
              <a:rPr lang="en-US" smtClean="0"/>
              <a:t>7/31/19</a:t>
            </a:fld>
            <a:endParaRPr lang="en-US"/>
          </a:p>
        </p:txBody>
      </p:sp>
      <p:sp>
        <p:nvSpPr>
          <p:cNvPr id="8" name="Footer Placeholder 7">
            <a:extLst>
              <a:ext uri="{FF2B5EF4-FFF2-40B4-BE49-F238E27FC236}">
                <a16:creationId xmlns:a16="http://schemas.microsoft.com/office/drawing/2014/main" id="{AD07A42E-B5F0-4A48-899D-A240FA100F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58886F-F4A0-9F45-BD86-C3B026D45FC3}"/>
              </a:ext>
            </a:extLst>
          </p:cNvPr>
          <p:cNvSpPr>
            <a:spLocks noGrp="1"/>
          </p:cNvSpPr>
          <p:nvPr>
            <p:ph type="sldNum" sz="quarter" idx="12"/>
          </p:nvPr>
        </p:nvSpPr>
        <p:spPr/>
        <p:txBody>
          <a:bodyPr/>
          <a:lstStyle/>
          <a:p>
            <a:fld id="{82575EFE-1D9B-4E49-9EDF-F8D2112EB0EC}" type="slidenum">
              <a:rPr lang="en-US" smtClean="0"/>
              <a:t>‹#›</a:t>
            </a:fld>
            <a:endParaRPr lang="en-US"/>
          </a:p>
        </p:txBody>
      </p:sp>
    </p:spTree>
    <p:extLst>
      <p:ext uri="{BB962C8B-B14F-4D97-AF65-F5344CB8AC3E}">
        <p14:creationId xmlns:p14="http://schemas.microsoft.com/office/powerpoint/2010/main" val="4279326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251BD-5E9B-BF48-BA21-4844DCF378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9CE961-4F2D-B44B-A112-6FFF51B671E1}"/>
              </a:ext>
            </a:extLst>
          </p:cNvPr>
          <p:cNvSpPr>
            <a:spLocks noGrp="1"/>
          </p:cNvSpPr>
          <p:nvPr>
            <p:ph type="dt" sz="half" idx="10"/>
          </p:nvPr>
        </p:nvSpPr>
        <p:spPr/>
        <p:txBody>
          <a:bodyPr/>
          <a:lstStyle/>
          <a:p>
            <a:fld id="{79899BBB-BD1F-3E48-8773-14D03E814804}" type="datetimeFigureOut">
              <a:rPr lang="en-US" smtClean="0"/>
              <a:t>7/31/19</a:t>
            </a:fld>
            <a:endParaRPr lang="en-US"/>
          </a:p>
        </p:txBody>
      </p:sp>
      <p:sp>
        <p:nvSpPr>
          <p:cNvPr id="4" name="Footer Placeholder 3">
            <a:extLst>
              <a:ext uri="{FF2B5EF4-FFF2-40B4-BE49-F238E27FC236}">
                <a16:creationId xmlns:a16="http://schemas.microsoft.com/office/drawing/2014/main" id="{896C7F07-288D-BE46-B92E-46CC6D4CEC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8F3557-DC77-2749-A7D9-8098CDAA4174}"/>
              </a:ext>
            </a:extLst>
          </p:cNvPr>
          <p:cNvSpPr>
            <a:spLocks noGrp="1"/>
          </p:cNvSpPr>
          <p:nvPr>
            <p:ph type="sldNum" sz="quarter" idx="12"/>
          </p:nvPr>
        </p:nvSpPr>
        <p:spPr/>
        <p:txBody>
          <a:bodyPr/>
          <a:lstStyle/>
          <a:p>
            <a:fld id="{82575EFE-1D9B-4E49-9EDF-F8D2112EB0EC}" type="slidenum">
              <a:rPr lang="en-US" smtClean="0"/>
              <a:t>‹#›</a:t>
            </a:fld>
            <a:endParaRPr lang="en-US"/>
          </a:p>
        </p:txBody>
      </p:sp>
    </p:spTree>
    <p:extLst>
      <p:ext uri="{BB962C8B-B14F-4D97-AF65-F5344CB8AC3E}">
        <p14:creationId xmlns:p14="http://schemas.microsoft.com/office/powerpoint/2010/main" val="3031613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208517-C0A3-A64D-96D6-92D95B23401C}"/>
              </a:ext>
            </a:extLst>
          </p:cNvPr>
          <p:cNvSpPr>
            <a:spLocks noGrp="1"/>
          </p:cNvSpPr>
          <p:nvPr>
            <p:ph type="dt" sz="half" idx="10"/>
          </p:nvPr>
        </p:nvSpPr>
        <p:spPr/>
        <p:txBody>
          <a:bodyPr/>
          <a:lstStyle/>
          <a:p>
            <a:fld id="{79899BBB-BD1F-3E48-8773-14D03E814804}" type="datetimeFigureOut">
              <a:rPr lang="en-US" smtClean="0"/>
              <a:t>7/31/19</a:t>
            </a:fld>
            <a:endParaRPr lang="en-US"/>
          </a:p>
        </p:txBody>
      </p:sp>
      <p:sp>
        <p:nvSpPr>
          <p:cNvPr id="3" name="Footer Placeholder 2">
            <a:extLst>
              <a:ext uri="{FF2B5EF4-FFF2-40B4-BE49-F238E27FC236}">
                <a16:creationId xmlns:a16="http://schemas.microsoft.com/office/drawing/2014/main" id="{2FF6D1C8-C23F-D646-9D33-98A1C67CD7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77D964-6C85-DF43-B2FE-E408B50D0C95}"/>
              </a:ext>
            </a:extLst>
          </p:cNvPr>
          <p:cNvSpPr>
            <a:spLocks noGrp="1"/>
          </p:cNvSpPr>
          <p:nvPr>
            <p:ph type="sldNum" sz="quarter" idx="12"/>
          </p:nvPr>
        </p:nvSpPr>
        <p:spPr/>
        <p:txBody>
          <a:bodyPr/>
          <a:lstStyle/>
          <a:p>
            <a:fld id="{82575EFE-1D9B-4E49-9EDF-F8D2112EB0EC}" type="slidenum">
              <a:rPr lang="en-US" smtClean="0"/>
              <a:t>‹#›</a:t>
            </a:fld>
            <a:endParaRPr lang="en-US"/>
          </a:p>
        </p:txBody>
      </p:sp>
    </p:spTree>
    <p:extLst>
      <p:ext uri="{BB962C8B-B14F-4D97-AF65-F5344CB8AC3E}">
        <p14:creationId xmlns:p14="http://schemas.microsoft.com/office/powerpoint/2010/main" val="2563219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8A6C-E029-7546-8EAA-3B9FE60F1B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DCE06C-BD2A-8743-8B57-5B80D1ABAC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2C9C00-ACFF-FC48-B3BA-8B1D781B3C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DBA736-5095-B34F-87EB-4B66A75EECFC}"/>
              </a:ext>
            </a:extLst>
          </p:cNvPr>
          <p:cNvSpPr>
            <a:spLocks noGrp="1"/>
          </p:cNvSpPr>
          <p:nvPr>
            <p:ph type="dt" sz="half" idx="10"/>
          </p:nvPr>
        </p:nvSpPr>
        <p:spPr/>
        <p:txBody>
          <a:bodyPr/>
          <a:lstStyle/>
          <a:p>
            <a:fld id="{79899BBB-BD1F-3E48-8773-14D03E814804}" type="datetimeFigureOut">
              <a:rPr lang="en-US" smtClean="0"/>
              <a:t>7/31/19</a:t>
            </a:fld>
            <a:endParaRPr lang="en-US"/>
          </a:p>
        </p:txBody>
      </p:sp>
      <p:sp>
        <p:nvSpPr>
          <p:cNvPr id="6" name="Footer Placeholder 5">
            <a:extLst>
              <a:ext uri="{FF2B5EF4-FFF2-40B4-BE49-F238E27FC236}">
                <a16:creationId xmlns:a16="http://schemas.microsoft.com/office/drawing/2014/main" id="{842523F6-63B3-BD42-9861-6E90B7B4A4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687F69-B8F1-5F49-8EC8-0129031BDA16}"/>
              </a:ext>
            </a:extLst>
          </p:cNvPr>
          <p:cNvSpPr>
            <a:spLocks noGrp="1"/>
          </p:cNvSpPr>
          <p:nvPr>
            <p:ph type="sldNum" sz="quarter" idx="12"/>
          </p:nvPr>
        </p:nvSpPr>
        <p:spPr/>
        <p:txBody>
          <a:bodyPr/>
          <a:lstStyle/>
          <a:p>
            <a:fld id="{82575EFE-1D9B-4E49-9EDF-F8D2112EB0EC}" type="slidenum">
              <a:rPr lang="en-US" smtClean="0"/>
              <a:t>‹#›</a:t>
            </a:fld>
            <a:endParaRPr lang="en-US"/>
          </a:p>
        </p:txBody>
      </p:sp>
    </p:spTree>
    <p:extLst>
      <p:ext uri="{BB962C8B-B14F-4D97-AF65-F5344CB8AC3E}">
        <p14:creationId xmlns:p14="http://schemas.microsoft.com/office/powerpoint/2010/main" val="2093484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F72ED-529E-6C43-9BC3-0A162BFFBD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2340C3-F65A-9344-A438-BB8012ADBA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CF3763-6769-5F49-9107-336D17AE16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3FED40-DA3E-534E-B1E6-336DE8F1C472}"/>
              </a:ext>
            </a:extLst>
          </p:cNvPr>
          <p:cNvSpPr>
            <a:spLocks noGrp="1"/>
          </p:cNvSpPr>
          <p:nvPr>
            <p:ph type="dt" sz="half" idx="10"/>
          </p:nvPr>
        </p:nvSpPr>
        <p:spPr/>
        <p:txBody>
          <a:bodyPr/>
          <a:lstStyle/>
          <a:p>
            <a:fld id="{79899BBB-BD1F-3E48-8773-14D03E814804}" type="datetimeFigureOut">
              <a:rPr lang="en-US" smtClean="0"/>
              <a:t>7/31/19</a:t>
            </a:fld>
            <a:endParaRPr lang="en-US"/>
          </a:p>
        </p:txBody>
      </p:sp>
      <p:sp>
        <p:nvSpPr>
          <p:cNvPr id="6" name="Footer Placeholder 5">
            <a:extLst>
              <a:ext uri="{FF2B5EF4-FFF2-40B4-BE49-F238E27FC236}">
                <a16:creationId xmlns:a16="http://schemas.microsoft.com/office/drawing/2014/main" id="{88D9A74A-E5AA-C64E-A25D-BE4A7CC66B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B0C63C-13A0-D54A-9376-12E341A36AE9}"/>
              </a:ext>
            </a:extLst>
          </p:cNvPr>
          <p:cNvSpPr>
            <a:spLocks noGrp="1"/>
          </p:cNvSpPr>
          <p:nvPr>
            <p:ph type="sldNum" sz="quarter" idx="12"/>
          </p:nvPr>
        </p:nvSpPr>
        <p:spPr/>
        <p:txBody>
          <a:bodyPr/>
          <a:lstStyle/>
          <a:p>
            <a:fld id="{82575EFE-1D9B-4E49-9EDF-F8D2112EB0EC}" type="slidenum">
              <a:rPr lang="en-US" smtClean="0"/>
              <a:t>‹#›</a:t>
            </a:fld>
            <a:endParaRPr lang="en-US"/>
          </a:p>
        </p:txBody>
      </p:sp>
    </p:spTree>
    <p:extLst>
      <p:ext uri="{BB962C8B-B14F-4D97-AF65-F5344CB8AC3E}">
        <p14:creationId xmlns:p14="http://schemas.microsoft.com/office/powerpoint/2010/main" val="371510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60BDD4-2D15-CF45-A125-E68EF686A6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1A2D30-B0D1-B442-8DAA-5FFA3A49F4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1A2016-26A1-3E43-AE4A-539AC47EEB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899BBB-BD1F-3E48-8773-14D03E814804}" type="datetimeFigureOut">
              <a:rPr lang="en-US" smtClean="0"/>
              <a:t>7/31/19</a:t>
            </a:fld>
            <a:endParaRPr lang="en-US"/>
          </a:p>
        </p:txBody>
      </p:sp>
      <p:sp>
        <p:nvSpPr>
          <p:cNvPr id="5" name="Footer Placeholder 4">
            <a:extLst>
              <a:ext uri="{FF2B5EF4-FFF2-40B4-BE49-F238E27FC236}">
                <a16:creationId xmlns:a16="http://schemas.microsoft.com/office/drawing/2014/main" id="{2FED37C6-2D97-FF44-9562-EE9E62D37B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9963FE-3E67-4B48-BE1B-AF9358675B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575EFE-1D9B-4E49-9EDF-F8D2112EB0EC}" type="slidenum">
              <a:rPr lang="en-US" smtClean="0"/>
              <a:t>‹#›</a:t>
            </a:fld>
            <a:endParaRPr lang="en-US"/>
          </a:p>
        </p:txBody>
      </p:sp>
    </p:spTree>
    <p:extLst>
      <p:ext uri="{BB962C8B-B14F-4D97-AF65-F5344CB8AC3E}">
        <p14:creationId xmlns:p14="http://schemas.microsoft.com/office/powerpoint/2010/main" val="237566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9.jpg"/><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 Id="rId9"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hyperlink" Target="https://docs.google.com/open?id=15VJn5-jaYOHhfm8I3DsMvXZW29aYMUBtJwSYaeL1dQM"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2.jpg"/></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2.jp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2.jp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2.jp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3.png"/><Relationship Id="rId7" Type="http://schemas.openxmlformats.org/officeDocument/2006/relationships/image" Target="../media/image32.jp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1.png"/><Relationship Id="rId7"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2.jpg"/><Relationship Id="rId9" Type="http://schemas.openxmlformats.org/officeDocument/2006/relationships/image" Target="../media/image51.png"/></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1.png"/><Relationship Id="rId7"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2.jp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2.jpg"/></Relationships>
</file>

<file path=ppt/slides/_rels/slide3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2.jp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1.png"/><Relationship Id="rId7"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54.jpg"/><Relationship Id="rId5" Type="http://schemas.openxmlformats.org/officeDocument/2006/relationships/image" Target="../media/image53.png"/><Relationship Id="rId4" Type="http://schemas.openxmlformats.org/officeDocument/2006/relationships/image" Target="../media/image32.jp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32.jp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hyperlink" Target="https://www.canvasflip.com/color-blind.php" TargetMode="Externa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jp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0.jp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hyperlink" Target="http://www.tamarabroderick.com/" TargetMode="External"/><Relationship Id="rId7" Type="http://schemas.openxmlformats.org/officeDocument/2006/relationships/image" Target="../media/image66.jp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hyperlink" Target="http://www.principiae.be/" TargetMode="External"/><Relationship Id="rId4" Type="http://schemas.openxmlformats.org/officeDocument/2006/relationships/hyperlink" Target="http://statweb.stanford.edu/~ckirby/brad/other/2013ThirteenRules.pdf"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www.trevorcampbell.me/" TargetMode="External"/><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hyperlink" Target="https://www.pbs.org/wgbh/pages/frontline/digitalnation/interviews/nass.html" TargetMode="External"/><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3.jp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7"/>
          <p:cNvSpPr txBox="1">
            <a:spLocks noGrp="1"/>
          </p:cNvSpPr>
          <p:nvPr>
            <p:ph type="ctrTitle"/>
          </p:nvPr>
        </p:nvSpPr>
        <p:spPr>
          <a:xfrm>
            <a:off x="415600" y="1504933"/>
            <a:ext cx="11360800" cy="1799200"/>
          </a:xfrm>
          <a:prstGeom prst="rect">
            <a:avLst/>
          </a:prstGeom>
        </p:spPr>
        <p:txBody>
          <a:bodyPr spcFirstLastPara="1" vert="horz" wrap="square" lIns="121900" tIns="121900" rIns="121900" bIns="121900" rtlCol="0" anchor="b" anchorCtr="0">
            <a:noAutofit/>
          </a:bodyPr>
          <a:lstStyle/>
          <a:p>
            <a:pPr>
              <a:spcBef>
                <a:spcPts val="0"/>
              </a:spcBef>
            </a:pPr>
            <a:r>
              <a:rPr lang="en" sz="4800" dirty="0">
                <a:latin typeface="Helvetica Neue Light"/>
                <a:ea typeface="Helvetica Neue Light"/>
                <a:cs typeface="Helvetica Neue Light"/>
                <a:sym typeface="Helvetica Neue Light"/>
              </a:rPr>
              <a:t>How to Explain Things</a:t>
            </a:r>
            <a:br>
              <a:rPr lang="en" sz="4800" dirty="0">
                <a:latin typeface="Helvetica Neue Light"/>
                <a:ea typeface="Helvetica Neue Light"/>
                <a:cs typeface="Helvetica Neue Light"/>
                <a:sym typeface="Helvetica Neue Light"/>
              </a:rPr>
            </a:br>
            <a:r>
              <a:rPr lang="en" sz="3200" dirty="0"/>
              <a:t>Guidelines for Effective Scientific Communication</a:t>
            </a:r>
            <a:r>
              <a:rPr lang="en" sz="4800" dirty="0">
                <a:latin typeface="Helvetica Neue Light"/>
                <a:ea typeface="Helvetica Neue Light"/>
                <a:cs typeface="Helvetica Neue Light"/>
                <a:sym typeface="Helvetica Neue Light"/>
              </a:rPr>
              <a:t> </a:t>
            </a:r>
            <a:endParaRPr sz="4800" dirty="0">
              <a:latin typeface="Helvetica Neue Light"/>
              <a:ea typeface="Helvetica Neue Light"/>
              <a:cs typeface="Helvetica Neue Light"/>
              <a:sym typeface="Helvetica Neue Light"/>
            </a:endParaRPr>
          </a:p>
        </p:txBody>
      </p:sp>
      <p:sp>
        <p:nvSpPr>
          <p:cNvPr id="145" name="Google Shape;145;p37"/>
          <p:cNvSpPr txBox="1">
            <a:spLocks noGrp="1"/>
          </p:cNvSpPr>
          <p:nvPr>
            <p:ph type="subTitle" idx="1"/>
          </p:nvPr>
        </p:nvSpPr>
        <p:spPr>
          <a:xfrm>
            <a:off x="4471988" y="4111767"/>
            <a:ext cx="3657600" cy="1799200"/>
          </a:xfrm>
          <a:prstGeom prst="rect">
            <a:avLst/>
          </a:prstGeom>
        </p:spPr>
        <p:txBody>
          <a:bodyPr spcFirstLastPara="1" vert="horz" wrap="square" lIns="121900" tIns="121900" rIns="121900" bIns="121900" rtlCol="0" anchor="t" anchorCtr="0">
            <a:noAutofit/>
          </a:bodyPr>
          <a:lstStyle/>
          <a:p>
            <a:pPr algn="l">
              <a:spcBef>
                <a:spcPts val="0"/>
              </a:spcBef>
            </a:pPr>
            <a:r>
              <a:rPr lang="en" dirty="0">
                <a:solidFill>
                  <a:srgbClr val="000000"/>
                </a:solidFill>
                <a:latin typeface="Helvetica Neue Light"/>
                <a:ea typeface="Helvetica Neue Light"/>
                <a:cs typeface="Helvetica Neue Light"/>
                <a:sym typeface="Helvetica Neue Light"/>
              </a:rPr>
              <a:t>Trevor Campbell</a:t>
            </a:r>
            <a:endParaRPr dirty="0">
              <a:solidFill>
                <a:srgbClr val="000000"/>
              </a:solidFill>
              <a:latin typeface="Helvetica Neue Light"/>
              <a:ea typeface="Helvetica Neue Light"/>
              <a:cs typeface="Helvetica Neue Light"/>
              <a:sym typeface="Helvetica Neue Light"/>
            </a:endParaRPr>
          </a:p>
          <a:p>
            <a:pPr algn="l">
              <a:spcBef>
                <a:spcPts val="0"/>
              </a:spcBef>
            </a:pPr>
            <a:r>
              <a:rPr lang="en" sz="3200" dirty="0">
                <a:latin typeface="Helvetica Neue Light"/>
                <a:ea typeface="Helvetica Neue Light"/>
                <a:cs typeface="Helvetica Neue Light"/>
                <a:sym typeface="Helvetica Neue Light"/>
              </a:rPr>
              <a:t>Assistant Professor</a:t>
            </a:r>
            <a:endParaRPr sz="3200" dirty="0">
              <a:latin typeface="Helvetica Neue Light"/>
              <a:ea typeface="Helvetica Neue Light"/>
              <a:cs typeface="Helvetica Neue Light"/>
              <a:sym typeface="Helvetica Neue Light"/>
            </a:endParaRPr>
          </a:p>
          <a:p>
            <a:pPr algn="l">
              <a:spcBef>
                <a:spcPts val="0"/>
              </a:spcBef>
            </a:pPr>
            <a:r>
              <a:rPr lang="en" sz="3200" dirty="0">
                <a:latin typeface="Helvetica Neue Light"/>
                <a:ea typeface="Helvetica Neue Light"/>
                <a:cs typeface="Helvetica Neue Light"/>
                <a:sym typeface="Helvetica Neue Light"/>
              </a:rPr>
              <a:t>UBC Statistics</a:t>
            </a:r>
            <a:endParaRPr sz="3200" dirty="0">
              <a:latin typeface="Helvetica Neue Light"/>
              <a:ea typeface="Helvetica Neue Light"/>
              <a:cs typeface="Helvetica Neue Light"/>
              <a:sym typeface="Helvetica Neue Light"/>
            </a:endParaRPr>
          </a:p>
        </p:txBody>
      </p:sp>
      <p:sp>
        <p:nvSpPr>
          <p:cNvPr id="147" name="Google Shape;147;p3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a:t>
            </a:fld>
            <a:endParaRPr/>
          </a:p>
        </p:txBody>
      </p:sp>
    </p:spTree>
    <p:extLst>
      <p:ext uri="{BB962C8B-B14F-4D97-AF65-F5344CB8AC3E}">
        <p14:creationId xmlns:p14="http://schemas.microsoft.com/office/powerpoint/2010/main" val="1021440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6"/>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Putting them into practice</a:t>
            </a:r>
            <a:endParaRPr/>
          </a:p>
        </p:txBody>
      </p:sp>
      <p:sp>
        <p:nvSpPr>
          <p:cNvPr id="298" name="Google Shape;298;p46"/>
          <p:cNvSpPr txBox="1"/>
          <p:nvPr/>
        </p:nvSpPr>
        <p:spPr>
          <a:xfrm>
            <a:off x="951800" y="1371000"/>
            <a:ext cx="10288400" cy="654800"/>
          </a:xfrm>
          <a:prstGeom prst="rect">
            <a:avLst/>
          </a:prstGeom>
          <a:noFill/>
          <a:ln>
            <a:noFill/>
          </a:ln>
        </p:spPr>
        <p:txBody>
          <a:bodyPr spcFirstLastPara="1" wrap="square" lIns="121900" tIns="121900" rIns="121900" bIns="121900" anchor="t" anchorCtr="0">
            <a:noAutofit/>
          </a:bodyPr>
          <a:lstStyle/>
          <a:p>
            <a:r>
              <a:rPr lang="en" sz="2400" b="1">
                <a:latin typeface="Helvetica Neue"/>
                <a:ea typeface="Helvetica Neue"/>
                <a:cs typeface="Helvetica Neue"/>
                <a:sym typeface="Helvetica Neue"/>
              </a:rPr>
              <a:t>This talk:</a:t>
            </a:r>
            <a:r>
              <a:rPr lang="en" sz="2400">
                <a:latin typeface="Helvetica Neue Light"/>
                <a:ea typeface="Helvetica Neue Light"/>
                <a:cs typeface="Helvetica Neue Light"/>
                <a:sym typeface="Helvetica Neue Light"/>
              </a:rPr>
              <a:t> three major steps of research media creation</a:t>
            </a:r>
            <a:endParaRPr sz="2400">
              <a:latin typeface="Helvetica Neue Light"/>
              <a:ea typeface="Helvetica Neue Light"/>
              <a:cs typeface="Helvetica Neue Light"/>
              <a:sym typeface="Helvetica Neue Light"/>
            </a:endParaRPr>
          </a:p>
        </p:txBody>
      </p:sp>
      <p:sp>
        <p:nvSpPr>
          <p:cNvPr id="299" name="Google Shape;299;p46"/>
          <p:cNvSpPr txBox="1"/>
          <p:nvPr/>
        </p:nvSpPr>
        <p:spPr>
          <a:xfrm>
            <a:off x="387533" y="2613233"/>
            <a:ext cx="9154800" cy="1084800"/>
          </a:xfrm>
          <a:prstGeom prst="rect">
            <a:avLst/>
          </a:prstGeom>
          <a:noFill/>
          <a:ln>
            <a:noFill/>
          </a:ln>
        </p:spPr>
        <p:txBody>
          <a:bodyPr spcFirstLastPara="1" wrap="square" lIns="121900" tIns="121900" rIns="121900" bIns="121900" anchor="t" anchorCtr="0">
            <a:noAutofit/>
          </a:bodyPr>
          <a:lstStyle/>
          <a:p>
            <a:endParaRPr sz="2400">
              <a:latin typeface="Helvetica Neue Light"/>
              <a:ea typeface="Helvetica Neue Light"/>
              <a:cs typeface="Helvetica Neue Light"/>
              <a:sym typeface="Helvetica Neue Light"/>
            </a:endParaRPr>
          </a:p>
        </p:txBody>
      </p:sp>
      <p:sp>
        <p:nvSpPr>
          <p:cNvPr id="300" name="Google Shape;300;p46"/>
          <p:cNvSpPr txBox="1"/>
          <p:nvPr/>
        </p:nvSpPr>
        <p:spPr>
          <a:xfrm>
            <a:off x="387533" y="2369743"/>
            <a:ext cx="11296400" cy="1672000"/>
          </a:xfrm>
          <a:prstGeom prst="rect">
            <a:avLst/>
          </a:prstGeom>
          <a:noFill/>
          <a:ln>
            <a:noFill/>
          </a:ln>
        </p:spPr>
        <p:txBody>
          <a:bodyPr spcFirstLastPara="1" wrap="square" lIns="121900" tIns="121900" rIns="121900" bIns="121900" anchor="t" anchorCtr="0">
            <a:noAutofit/>
          </a:bodyPr>
          <a:lstStyle/>
          <a:p>
            <a:pPr marL="609585" indent="-457189">
              <a:buSzPts val="1800"/>
              <a:buFont typeface="Helvetica Neue Light"/>
              <a:buAutoNum type="arabicPeriod"/>
            </a:pPr>
            <a:r>
              <a:rPr lang="en" sz="2400">
                <a:solidFill>
                  <a:schemeClr val="dk1"/>
                </a:solidFill>
                <a:latin typeface="Helvetica Neue Light"/>
                <a:ea typeface="Helvetica Neue Light"/>
                <a:cs typeface="Helvetica Neue Light"/>
                <a:sym typeface="Helvetica Neue Light"/>
              </a:rPr>
              <a:t>Plan the story, focusing flow of high-level ideas</a:t>
            </a:r>
            <a:endParaRPr sz="2400">
              <a:solidFill>
                <a:schemeClr val="dk1"/>
              </a:solidFill>
              <a:latin typeface="Helvetica Neue Light"/>
              <a:ea typeface="Helvetica Neue Light"/>
              <a:cs typeface="Helvetica Neue Light"/>
              <a:sym typeface="Helvetica Neue Light"/>
            </a:endParaRPr>
          </a:p>
          <a:p>
            <a:endParaRPr sz="2400">
              <a:latin typeface="Helvetica Neue Light"/>
              <a:ea typeface="Helvetica Neue Light"/>
              <a:cs typeface="Helvetica Neue Light"/>
              <a:sym typeface="Helvetica Neue Light"/>
            </a:endParaRPr>
          </a:p>
          <a:p>
            <a:pPr marL="609585" indent="-457189">
              <a:buSzPts val="1800"/>
              <a:buFont typeface="Helvetica Neue Light"/>
              <a:buAutoNum type="arabicPeriod"/>
            </a:pPr>
            <a:r>
              <a:rPr lang="en" sz="2400">
                <a:latin typeface="Helvetica Neue Light"/>
                <a:ea typeface="Helvetica Neue Light"/>
                <a:cs typeface="Helvetica Neue Light"/>
                <a:sym typeface="Helvetica Neue Light"/>
              </a:rPr>
              <a:t>Provide details using the minimum data necessary</a:t>
            </a:r>
            <a:endParaRPr sz="2400">
              <a:latin typeface="Helvetica Neue Light"/>
              <a:ea typeface="Helvetica Neue Light"/>
              <a:cs typeface="Helvetica Neue Light"/>
              <a:sym typeface="Helvetica Neue Light"/>
            </a:endParaRPr>
          </a:p>
          <a:p>
            <a:endParaRPr sz="2400">
              <a:solidFill>
                <a:schemeClr val="dk1"/>
              </a:solidFill>
              <a:latin typeface="Helvetica Neue Light"/>
              <a:ea typeface="Helvetica Neue Light"/>
              <a:cs typeface="Helvetica Neue Light"/>
              <a:sym typeface="Helvetica Neue Light"/>
            </a:endParaRPr>
          </a:p>
          <a:p>
            <a:endParaRPr sz="2400">
              <a:latin typeface="Helvetica Neue Light"/>
              <a:ea typeface="Helvetica Neue Light"/>
              <a:cs typeface="Helvetica Neue Light"/>
              <a:sym typeface="Helvetica Neue Light"/>
            </a:endParaRPr>
          </a:p>
        </p:txBody>
      </p:sp>
      <p:grpSp>
        <p:nvGrpSpPr>
          <p:cNvPr id="301" name="Google Shape;301;p46"/>
          <p:cNvGrpSpPr/>
          <p:nvPr/>
        </p:nvGrpSpPr>
        <p:grpSpPr>
          <a:xfrm>
            <a:off x="6171074" y="3619191"/>
            <a:ext cx="3793636" cy="1034152"/>
            <a:chOff x="3941550" y="2706100"/>
            <a:chExt cx="3334771" cy="783211"/>
          </a:xfrm>
        </p:grpSpPr>
        <p:cxnSp>
          <p:nvCxnSpPr>
            <p:cNvPr id="302" name="Google Shape;302;p46"/>
            <p:cNvCxnSpPr/>
            <p:nvPr/>
          </p:nvCxnSpPr>
          <p:spPr>
            <a:xfrm rot="10800000">
              <a:off x="3941550" y="2706100"/>
              <a:ext cx="859500" cy="617700"/>
            </a:xfrm>
            <a:prstGeom prst="straightConnector1">
              <a:avLst/>
            </a:prstGeom>
            <a:noFill/>
            <a:ln w="28575" cap="flat" cmpd="sng">
              <a:solidFill>
                <a:schemeClr val="dk2"/>
              </a:solidFill>
              <a:prstDash val="solid"/>
              <a:round/>
              <a:headEnd type="none" w="med" len="med"/>
              <a:tailEnd type="triangle" w="med" len="med"/>
            </a:ln>
          </p:spPr>
        </p:cxnSp>
        <p:sp>
          <p:nvSpPr>
            <p:cNvPr id="303" name="Google Shape;303;p46"/>
            <p:cNvSpPr txBox="1"/>
            <p:nvPr/>
          </p:nvSpPr>
          <p:spPr>
            <a:xfrm>
              <a:off x="4255921" y="3026111"/>
              <a:ext cx="3020400" cy="4632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I literally mean audiovisual bits here</a:t>
              </a:r>
              <a:endParaRPr sz="2400">
                <a:latin typeface="Helvetica Neue Light"/>
                <a:ea typeface="Helvetica Neue Light"/>
                <a:cs typeface="Helvetica Neue Light"/>
                <a:sym typeface="Helvetica Neue Light"/>
              </a:endParaRPr>
            </a:p>
          </p:txBody>
        </p:sp>
      </p:grpSp>
      <p:sp>
        <p:nvSpPr>
          <p:cNvPr id="304" name="Google Shape;304;p46"/>
          <p:cNvSpPr txBox="1"/>
          <p:nvPr/>
        </p:nvSpPr>
        <p:spPr>
          <a:xfrm>
            <a:off x="387533" y="3806200"/>
            <a:ext cx="6328400" cy="882400"/>
          </a:xfrm>
          <a:prstGeom prst="rect">
            <a:avLst/>
          </a:prstGeom>
          <a:noFill/>
          <a:ln>
            <a:noFill/>
          </a:ln>
        </p:spPr>
        <p:txBody>
          <a:bodyPr spcFirstLastPara="1" wrap="square" lIns="121900" tIns="121900" rIns="121900" bIns="121900" anchor="t" anchorCtr="0">
            <a:noAutofit/>
          </a:bodyPr>
          <a:lstStyle/>
          <a:p>
            <a:pPr marL="609585" indent="-457189">
              <a:buClr>
                <a:schemeClr val="dk1"/>
              </a:buClr>
              <a:buSzPts val="1800"/>
              <a:buFont typeface="Helvetica Neue Light"/>
              <a:buAutoNum type="arabicPeriod" startAt="3"/>
            </a:pPr>
            <a:r>
              <a:rPr lang="en" sz="2400">
                <a:solidFill>
                  <a:schemeClr val="dk1"/>
                </a:solidFill>
                <a:latin typeface="Helvetica Neue Light"/>
                <a:ea typeface="Helvetica Neue Light"/>
                <a:cs typeface="Helvetica Neue Light"/>
                <a:sym typeface="Helvetica Neue Light"/>
              </a:rPr>
              <a:t>Apply polish / finishing touches</a:t>
            </a:r>
            <a:endParaRPr sz="2400"/>
          </a:p>
        </p:txBody>
      </p:sp>
      <p:sp>
        <p:nvSpPr>
          <p:cNvPr id="305" name="Google Shape;305;p4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10</a:t>
            </a:fld>
            <a:endParaRPr/>
          </a:p>
        </p:txBody>
      </p:sp>
    </p:spTree>
    <p:extLst>
      <p:ext uri="{BB962C8B-B14F-4D97-AF65-F5344CB8AC3E}">
        <p14:creationId xmlns:p14="http://schemas.microsoft.com/office/powerpoint/2010/main" val="342789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0">
                                            <p:txEl>
                                              <p:pRg st="0" end="0"/>
                                            </p:txEl>
                                          </p:spTgt>
                                        </p:tgtEl>
                                        <p:attrNameLst>
                                          <p:attrName>style.visibility</p:attrName>
                                        </p:attrNameLst>
                                      </p:cBhvr>
                                      <p:to>
                                        <p:strVal val="visible"/>
                                      </p:to>
                                    </p:set>
                                    <p:animEffect transition="in" filter="fade">
                                      <p:cBhvr>
                                        <p:cTn id="7" dur="200"/>
                                        <p:tgtEl>
                                          <p:spTgt spid="3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0">
                                            <p:txEl>
                                              <p:pRg st="2" end="2"/>
                                            </p:txEl>
                                          </p:spTgt>
                                        </p:tgtEl>
                                        <p:attrNameLst>
                                          <p:attrName>style.visibility</p:attrName>
                                        </p:attrNameLst>
                                      </p:cBhvr>
                                      <p:to>
                                        <p:strVal val="visible"/>
                                      </p:to>
                                    </p:set>
                                    <p:animEffect transition="in" filter="fade">
                                      <p:cBhvr>
                                        <p:cTn id="12" dur="200"/>
                                        <p:tgtEl>
                                          <p:spTgt spid="30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1"/>
                                        </p:tgtEl>
                                        <p:attrNameLst>
                                          <p:attrName>style.visibility</p:attrName>
                                        </p:attrNameLst>
                                      </p:cBhvr>
                                      <p:to>
                                        <p:strVal val="visible"/>
                                      </p:to>
                                    </p:set>
                                    <p:animEffect transition="in" filter="fade">
                                      <p:cBhvr>
                                        <p:cTn id="17" dur="200"/>
                                        <p:tgtEl>
                                          <p:spTgt spid="30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4"/>
                                        </p:tgtEl>
                                        <p:attrNameLst>
                                          <p:attrName>style.visibility</p:attrName>
                                        </p:attrNameLst>
                                      </p:cBhvr>
                                      <p:to>
                                        <p:strVal val="visible"/>
                                      </p:to>
                                    </p:set>
                                    <p:animEffect transition="in" filter="fade">
                                      <p:cBhvr>
                                        <p:cTn id="22" dur="2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7"/>
          <p:cNvSpPr txBox="1">
            <a:spLocks noGrp="1"/>
          </p:cNvSpPr>
          <p:nvPr>
            <p:ph type="title"/>
          </p:nvPr>
        </p:nvSpPr>
        <p:spPr>
          <a:xfrm>
            <a:off x="415600" y="2422000"/>
            <a:ext cx="11360800" cy="2014000"/>
          </a:xfrm>
          <a:prstGeom prst="rect">
            <a:avLst/>
          </a:prstGeom>
        </p:spPr>
        <p:txBody>
          <a:bodyPr spcFirstLastPara="1" vert="horz" wrap="square" lIns="121900" tIns="121900" rIns="121900" bIns="121900" rtlCol="0" anchor="ctr" anchorCtr="0">
            <a:noAutofit/>
          </a:bodyPr>
          <a:lstStyle/>
          <a:p>
            <a:r>
              <a:rPr lang="en"/>
              <a:t>1. Crafting the Story</a:t>
            </a:r>
            <a:endParaRPr/>
          </a:p>
          <a:p>
            <a:r>
              <a:rPr lang="en" sz="2667"/>
              <a:t>problem-solution and unpacking</a:t>
            </a:r>
            <a:endParaRPr sz="2667"/>
          </a:p>
        </p:txBody>
      </p:sp>
      <p:sp>
        <p:nvSpPr>
          <p:cNvPr id="311" name="Google Shape;311;p4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11</a:t>
            </a:fld>
            <a:endParaRPr/>
          </a:p>
        </p:txBody>
      </p:sp>
    </p:spTree>
    <p:extLst>
      <p:ext uri="{BB962C8B-B14F-4D97-AF65-F5344CB8AC3E}">
        <p14:creationId xmlns:p14="http://schemas.microsoft.com/office/powerpoint/2010/main" val="2440728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8"/>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Figure out what you did</a:t>
            </a:r>
            <a:endParaRPr/>
          </a:p>
        </p:txBody>
      </p:sp>
      <p:sp>
        <p:nvSpPr>
          <p:cNvPr id="317" name="Google Shape;317;p48"/>
          <p:cNvSpPr txBox="1">
            <a:spLocks noGrp="1"/>
          </p:cNvSpPr>
          <p:nvPr>
            <p:ph type="body" idx="1"/>
          </p:nvPr>
        </p:nvSpPr>
        <p:spPr>
          <a:xfrm>
            <a:off x="415600" y="1130233"/>
            <a:ext cx="11360800" cy="4555200"/>
          </a:xfrm>
          <a:prstGeom prst="rect">
            <a:avLst/>
          </a:prstGeom>
        </p:spPr>
        <p:txBody>
          <a:bodyPr spcFirstLastPara="1" vert="horz" wrap="square" lIns="121900" tIns="121900" rIns="121900" bIns="121900" rtlCol="0" anchor="t" anchorCtr="0">
            <a:noAutofit/>
          </a:bodyPr>
          <a:lstStyle/>
          <a:p>
            <a:pPr marL="0" indent="0" algn="ctr">
              <a:buNone/>
            </a:pPr>
            <a:r>
              <a:rPr lang="en"/>
              <a:t>You’ve been focused research minutiae for months / years</a:t>
            </a:r>
            <a:endParaRPr/>
          </a:p>
          <a:p>
            <a:pPr marL="0" indent="0" algn="ctr">
              <a:spcBef>
                <a:spcPts val="2133"/>
              </a:spcBef>
              <a:spcAft>
                <a:spcPts val="2133"/>
              </a:spcAft>
              <a:buNone/>
            </a:pPr>
            <a:endParaRPr/>
          </a:p>
        </p:txBody>
      </p:sp>
      <p:pic>
        <p:nvPicPr>
          <p:cNvPr id="318" name="Google Shape;318;p48" descr="Image result for microscope user"/>
          <p:cNvPicPr preferRelativeResize="0"/>
          <p:nvPr/>
        </p:nvPicPr>
        <p:blipFill>
          <a:blip r:embed="rId3">
            <a:alphaModFix/>
          </a:blip>
          <a:stretch>
            <a:fillRect/>
          </a:stretch>
        </p:blipFill>
        <p:spPr>
          <a:xfrm>
            <a:off x="4313451" y="2430951"/>
            <a:ext cx="3565100" cy="2601567"/>
          </a:xfrm>
          <a:prstGeom prst="rect">
            <a:avLst/>
          </a:prstGeom>
          <a:noFill/>
          <a:ln>
            <a:noFill/>
          </a:ln>
        </p:spPr>
      </p:pic>
      <p:sp>
        <p:nvSpPr>
          <p:cNvPr id="319" name="Google Shape;319;p48"/>
          <p:cNvSpPr txBox="1"/>
          <p:nvPr/>
        </p:nvSpPr>
        <p:spPr>
          <a:xfrm>
            <a:off x="4811200" y="1903451"/>
            <a:ext cx="2569600" cy="877200"/>
          </a:xfrm>
          <a:prstGeom prst="rect">
            <a:avLst/>
          </a:prstGeom>
          <a:noFill/>
          <a:ln>
            <a:noFill/>
          </a:ln>
        </p:spPr>
        <p:txBody>
          <a:bodyPr spcFirstLastPara="1" wrap="square" lIns="121900" tIns="121900" rIns="121900" bIns="121900" anchor="t" anchorCtr="0">
            <a:noAutofit/>
          </a:bodyPr>
          <a:lstStyle/>
          <a:p>
            <a:pPr algn="ctr"/>
            <a:r>
              <a:rPr lang="en" sz="2133">
                <a:latin typeface="Helvetica Neue Light"/>
                <a:ea typeface="Helvetica Neue Light"/>
                <a:cs typeface="Helvetica Neue Light"/>
                <a:sym typeface="Helvetica Neue Light"/>
              </a:rPr>
              <a:t>Your Perspective</a:t>
            </a:r>
            <a:endParaRPr sz="2133">
              <a:latin typeface="Helvetica Neue Light"/>
              <a:ea typeface="Helvetica Neue Light"/>
              <a:cs typeface="Helvetica Neue Light"/>
              <a:sym typeface="Helvetica Neue Light"/>
            </a:endParaRPr>
          </a:p>
        </p:txBody>
      </p:sp>
      <p:sp>
        <p:nvSpPr>
          <p:cNvPr id="320" name="Google Shape;320;p48"/>
          <p:cNvSpPr txBox="1"/>
          <p:nvPr/>
        </p:nvSpPr>
        <p:spPr>
          <a:xfrm>
            <a:off x="1637600" y="5264367"/>
            <a:ext cx="8916800" cy="8772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 sz="2400">
                <a:solidFill>
                  <a:schemeClr val="dk1"/>
                </a:solidFill>
                <a:latin typeface="Helvetica Neue Light"/>
                <a:ea typeface="Helvetica Neue Light"/>
                <a:cs typeface="Helvetica Neue Light"/>
                <a:sym typeface="Helvetica Neue Light"/>
              </a:rPr>
              <a:t>take a step back and recall / amend the big picture story</a:t>
            </a:r>
            <a:endParaRPr sz="2400">
              <a:solidFill>
                <a:schemeClr val="dk1"/>
              </a:solidFill>
              <a:latin typeface="Helvetica Neue Light"/>
              <a:ea typeface="Helvetica Neue Light"/>
              <a:cs typeface="Helvetica Neue Light"/>
              <a:sym typeface="Helvetica Neue Light"/>
            </a:endParaRPr>
          </a:p>
        </p:txBody>
      </p:sp>
      <p:sp>
        <p:nvSpPr>
          <p:cNvPr id="321" name="Google Shape;321;p48"/>
          <p:cNvSpPr txBox="1"/>
          <p:nvPr/>
        </p:nvSpPr>
        <p:spPr>
          <a:xfrm rot="-499377">
            <a:off x="4368468" y="4256225"/>
            <a:ext cx="2050395" cy="911945"/>
          </a:xfrm>
          <a:prstGeom prst="rect">
            <a:avLst/>
          </a:prstGeom>
          <a:noFill/>
          <a:ln>
            <a:noFill/>
          </a:ln>
        </p:spPr>
        <p:txBody>
          <a:bodyPr spcFirstLastPara="1" wrap="square" lIns="121900" tIns="121900" rIns="121900" bIns="121900" anchor="t" anchorCtr="0">
            <a:noAutofit/>
          </a:bodyPr>
          <a:lstStyle/>
          <a:p>
            <a:pPr algn="ctr"/>
            <a:r>
              <a:rPr lang="en" sz="2133" b="1">
                <a:latin typeface="Helvetica Neue"/>
                <a:ea typeface="Helvetica Neue"/>
                <a:cs typeface="Helvetica Neue"/>
                <a:sym typeface="Helvetica Neue"/>
              </a:rPr>
              <a:t>your</a:t>
            </a:r>
            <a:endParaRPr sz="2133" b="1">
              <a:latin typeface="Helvetica Neue"/>
              <a:ea typeface="Helvetica Neue"/>
              <a:cs typeface="Helvetica Neue"/>
              <a:sym typeface="Helvetica Neue"/>
            </a:endParaRPr>
          </a:p>
          <a:p>
            <a:pPr algn="ctr"/>
            <a:r>
              <a:rPr lang="en" sz="2133" b="1">
                <a:latin typeface="Helvetica Neue"/>
                <a:ea typeface="Helvetica Neue"/>
                <a:cs typeface="Helvetica Neue"/>
                <a:sym typeface="Helvetica Neue"/>
              </a:rPr>
              <a:t>research</a:t>
            </a:r>
            <a:endParaRPr sz="2133" b="1">
              <a:latin typeface="Helvetica Neue"/>
              <a:ea typeface="Helvetica Neue"/>
              <a:cs typeface="Helvetica Neue"/>
              <a:sym typeface="Helvetica Neue"/>
            </a:endParaRPr>
          </a:p>
        </p:txBody>
      </p:sp>
      <p:sp>
        <p:nvSpPr>
          <p:cNvPr id="322" name="Google Shape;322;p4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12</a:t>
            </a:fld>
            <a:endParaRPr/>
          </a:p>
        </p:txBody>
      </p:sp>
    </p:spTree>
    <p:extLst>
      <p:ext uri="{BB962C8B-B14F-4D97-AF65-F5344CB8AC3E}">
        <p14:creationId xmlns:p14="http://schemas.microsoft.com/office/powerpoint/2010/main" val="3330845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grpSp>
        <p:nvGrpSpPr>
          <p:cNvPr id="327" name="Google Shape;327;p49"/>
          <p:cNvGrpSpPr/>
          <p:nvPr/>
        </p:nvGrpSpPr>
        <p:grpSpPr>
          <a:xfrm>
            <a:off x="5838433" y="3055452"/>
            <a:ext cx="5642000" cy="1365433"/>
            <a:chOff x="4378825" y="2291588"/>
            <a:chExt cx="4231500" cy="1024075"/>
          </a:xfrm>
        </p:grpSpPr>
        <p:sp>
          <p:nvSpPr>
            <p:cNvPr id="328" name="Google Shape;328;p49"/>
            <p:cNvSpPr txBox="1"/>
            <p:nvPr/>
          </p:nvSpPr>
          <p:spPr>
            <a:xfrm>
              <a:off x="4378825" y="2598863"/>
              <a:ext cx="4231500" cy="409500"/>
            </a:xfrm>
            <a:prstGeom prst="rect">
              <a:avLst/>
            </a:prstGeom>
            <a:noFill/>
            <a:ln>
              <a:noFill/>
            </a:ln>
          </p:spPr>
          <p:txBody>
            <a:bodyPr spcFirstLastPara="1" wrap="square" lIns="121900" tIns="121900" rIns="121900" bIns="121900" anchor="ctr" anchorCtr="0">
              <a:noAutofit/>
            </a:bodyPr>
            <a:lstStyle/>
            <a:p>
              <a:r>
                <a:rPr lang="en" sz="2400" b="1">
                  <a:latin typeface="Helvetica Neue"/>
                  <a:ea typeface="Helvetica Neue"/>
                  <a:cs typeface="Helvetica Neue"/>
                  <a:sym typeface="Helvetica Neue"/>
                </a:rPr>
                <a:t>solution: </a:t>
              </a:r>
              <a:r>
                <a:rPr lang="en" sz="2400">
                  <a:latin typeface="Helvetica Neue Light"/>
                  <a:ea typeface="Helvetica Neue Light"/>
                  <a:cs typeface="Helvetica Neue Light"/>
                  <a:sym typeface="Helvetica Neue Light"/>
                </a:rPr>
                <a:t>a staple</a:t>
              </a:r>
              <a:endParaRPr sz="2400" b="1">
                <a:latin typeface="Helvetica Neue"/>
                <a:ea typeface="Helvetica Neue"/>
                <a:cs typeface="Helvetica Neue"/>
                <a:sym typeface="Helvetica Neue"/>
              </a:endParaRPr>
            </a:p>
          </p:txBody>
        </p:sp>
        <p:pic>
          <p:nvPicPr>
            <p:cNvPr id="329" name="Google Shape;329;p49" descr="Image result for staple"/>
            <p:cNvPicPr preferRelativeResize="0"/>
            <p:nvPr/>
          </p:nvPicPr>
          <p:blipFill>
            <a:blip r:embed="rId3">
              <a:alphaModFix/>
            </a:blip>
            <a:stretch>
              <a:fillRect/>
            </a:stretch>
          </p:blipFill>
          <p:spPr>
            <a:xfrm>
              <a:off x="6265854" y="2291588"/>
              <a:ext cx="1113650" cy="1024075"/>
            </a:xfrm>
            <a:prstGeom prst="rect">
              <a:avLst/>
            </a:prstGeom>
            <a:noFill/>
            <a:ln>
              <a:noFill/>
            </a:ln>
          </p:spPr>
        </p:pic>
      </p:grpSp>
      <p:grpSp>
        <p:nvGrpSpPr>
          <p:cNvPr id="330" name="Google Shape;330;p49"/>
          <p:cNvGrpSpPr/>
          <p:nvPr/>
        </p:nvGrpSpPr>
        <p:grpSpPr>
          <a:xfrm>
            <a:off x="3195967" y="3492167"/>
            <a:ext cx="8417400" cy="2119200"/>
            <a:chOff x="2441975" y="2809575"/>
            <a:chExt cx="6313050" cy="1589400"/>
          </a:xfrm>
        </p:grpSpPr>
        <p:sp>
          <p:nvSpPr>
            <p:cNvPr id="331" name="Google Shape;331;p49"/>
            <p:cNvSpPr txBox="1"/>
            <p:nvPr/>
          </p:nvSpPr>
          <p:spPr>
            <a:xfrm>
              <a:off x="2441975" y="3372650"/>
              <a:ext cx="1698900" cy="542400"/>
            </a:xfrm>
            <a:prstGeom prst="rect">
              <a:avLst/>
            </a:prstGeom>
            <a:noFill/>
            <a:ln>
              <a:noFill/>
            </a:ln>
          </p:spPr>
          <p:txBody>
            <a:bodyPr spcFirstLastPara="1" wrap="square" lIns="121900" tIns="121900" rIns="121900" bIns="121900" anchor="t" anchorCtr="0">
              <a:noAutofit/>
            </a:bodyPr>
            <a:lstStyle/>
            <a:p>
              <a:pPr algn="r"/>
              <a:r>
                <a:rPr lang="en" sz="2400">
                  <a:solidFill>
                    <a:srgbClr val="274E13"/>
                  </a:solidFill>
                  <a:latin typeface="Helvetica Neue Light"/>
                  <a:ea typeface="Helvetica Neue Light"/>
                  <a:cs typeface="Helvetica Neue Light"/>
                  <a:sym typeface="Helvetica Neue Light"/>
                </a:rPr>
                <a:t>previous work</a:t>
              </a:r>
              <a:endParaRPr sz="2400">
                <a:solidFill>
                  <a:srgbClr val="274E13"/>
                </a:solidFill>
                <a:latin typeface="Helvetica Neue Light"/>
                <a:ea typeface="Helvetica Neue Light"/>
                <a:cs typeface="Helvetica Neue Light"/>
                <a:sym typeface="Helvetica Neue Light"/>
              </a:endParaRPr>
            </a:p>
          </p:txBody>
        </p:sp>
        <p:sp>
          <p:nvSpPr>
            <p:cNvPr id="332" name="Google Shape;332;p49"/>
            <p:cNvSpPr/>
            <p:nvPr/>
          </p:nvSpPr>
          <p:spPr>
            <a:xfrm>
              <a:off x="4378625" y="2809575"/>
              <a:ext cx="4376400" cy="1589400"/>
            </a:xfrm>
            <a:prstGeom prst="roundRect">
              <a:avLst>
                <a:gd name="adj" fmla="val 16667"/>
              </a:avLst>
            </a:prstGeom>
            <a:noFill/>
            <a:ln w="2857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33" name="Google Shape;333;p49"/>
          <p:cNvGrpSpPr/>
          <p:nvPr/>
        </p:nvGrpSpPr>
        <p:grpSpPr>
          <a:xfrm>
            <a:off x="5838433" y="4313766"/>
            <a:ext cx="5642000" cy="902433"/>
            <a:chOff x="4378825" y="3235324"/>
            <a:chExt cx="4231500" cy="676825"/>
          </a:xfrm>
        </p:grpSpPr>
        <p:sp>
          <p:nvSpPr>
            <p:cNvPr id="334" name="Google Shape;334;p49"/>
            <p:cNvSpPr txBox="1"/>
            <p:nvPr/>
          </p:nvSpPr>
          <p:spPr>
            <a:xfrm>
              <a:off x="4378825" y="3417875"/>
              <a:ext cx="4231500" cy="409500"/>
            </a:xfrm>
            <a:prstGeom prst="rect">
              <a:avLst/>
            </a:prstGeom>
            <a:noFill/>
            <a:ln>
              <a:noFill/>
            </a:ln>
          </p:spPr>
          <p:txBody>
            <a:bodyPr spcFirstLastPara="1" wrap="square" lIns="121900" tIns="121900" rIns="121900" bIns="121900" anchor="ctr" anchorCtr="0">
              <a:noAutofit/>
            </a:bodyPr>
            <a:lstStyle/>
            <a:p>
              <a:r>
                <a:rPr lang="en" sz="2400" b="1">
                  <a:latin typeface="Helvetica Neue"/>
                  <a:ea typeface="Helvetica Neue"/>
                  <a:cs typeface="Helvetica Neue"/>
                  <a:sym typeface="Helvetica Neue"/>
                </a:rPr>
                <a:t>solution: </a:t>
              </a:r>
              <a:r>
                <a:rPr lang="en" sz="2400">
                  <a:latin typeface="Helvetica Neue Light"/>
                  <a:ea typeface="Helvetica Neue Light"/>
                  <a:cs typeface="Helvetica Neue Light"/>
                  <a:sym typeface="Helvetica Neue Light"/>
                </a:rPr>
                <a:t>a paperclip</a:t>
              </a:r>
              <a:endParaRPr sz="2400" b="1">
                <a:latin typeface="Helvetica Neue"/>
                <a:ea typeface="Helvetica Neue"/>
                <a:cs typeface="Helvetica Neue"/>
                <a:sym typeface="Helvetica Neue"/>
              </a:endParaRPr>
            </a:p>
          </p:txBody>
        </p:sp>
        <p:pic>
          <p:nvPicPr>
            <p:cNvPr id="335" name="Google Shape;335;p49" descr="Image result for paperclip"/>
            <p:cNvPicPr preferRelativeResize="0"/>
            <p:nvPr/>
          </p:nvPicPr>
          <p:blipFill>
            <a:blip r:embed="rId4">
              <a:alphaModFix/>
            </a:blip>
            <a:stretch>
              <a:fillRect/>
            </a:stretch>
          </p:blipFill>
          <p:spPr>
            <a:xfrm rot="4774278">
              <a:off x="6852236" y="3117194"/>
              <a:ext cx="520128" cy="913085"/>
            </a:xfrm>
            <a:prstGeom prst="rect">
              <a:avLst/>
            </a:prstGeom>
            <a:noFill/>
            <a:ln>
              <a:noFill/>
            </a:ln>
          </p:spPr>
        </p:pic>
      </p:grpSp>
      <p:grpSp>
        <p:nvGrpSpPr>
          <p:cNvPr id="336" name="Google Shape;336;p49"/>
          <p:cNvGrpSpPr/>
          <p:nvPr/>
        </p:nvGrpSpPr>
        <p:grpSpPr>
          <a:xfrm>
            <a:off x="2865651" y="2878167"/>
            <a:ext cx="8747717" cy="614000"/>
            <a:chOff x="2251175" y="2484038"/>
            <a:chExt cx="6560788" cy="460500"/>
          </a:xfrm>
        </p:grpSpPr>
        <p:sp>
          <p:nvSpPr>
            <p:cNvPr id="337" name="Google Shape;337;p49"/>
            <p:cNvSpPr txBox="1"/>
            <p:nvPr/>
          </p:nvSpPr>
          <p:spPr>
            <a:xfrm>
              <a:off x="2251175" y="2484038"/>
              <a:ext cx="1889700" cy="460500"/>
            </a:xfrm>
            <a:prstGeom prst="rect">
              <a:avLst/>
            </a:prstGeom>
            <a:noFill/>
            <a:ln>
              <a:noFill/>
            </a:ln>
          </p:spPr>
          <p:txBody>
            <a:bodyPr spcFirstLastPara="1" wrap="square" lIns="121900" tIns="121900" rIns="121900" bIns="121900" anchor="t" anchorCtr="0">
              <a:noAutofit/>
            </a:bodyPr>
            <a:lstStyle/>
            <a:p>
              <a:pPr algn="r"/>
              <a:r>
                <a:rPr lang="en" sz="2400">
                  <a:solidFill>
                    <a:srgbClr val="660000"/>
                  </a:solidFill>
                  <a:latin typeface="Helvetica Neue Light"/>
                  <a:ea typeface="Helvetica Neue Light"/>
                  <a:cs typeface="Helvetica Neue Light"/>
                  <a:sym typeface="Helvetica Neue Light"/>
                </a:rPr>
                <a:t>specific problem</a:t>
              </a:r>
              <a:endParaRPr sz="2400">
                <a:solidFill>
                  <a:srgbClr val="660000"/>
                </a:solidFill>
                <a:latin typeface="Helvetica Neue Light"/>
                <a:ea typeface="Helvetica Neue Light"/>
                <a:cs typeface="Helvetica Neue Light"/>
                <a:sym typeface="Helvetica Neue Light"/>
              </a:endParaRPr>
            </a:p>
          </p:txBody>
        </p:sp>
        <p:sp>
          <p:nvSpPr>
            <p:cNvPr id="338" name="Google Shape;338;p49"/>
            <p:cNvSpPr/>
            <p:nvPr/>
          </p:nvSpPr>
          <p:spPr>
            <a:xfrm>
              <a:off x="4435563" y="2531313"/>
              <a:ext cx="4376400" cy="366000"/>
            </a:xfrm>
            <a:prstGeom prst="roundRect">
              <a:avLst>
                <a:gd name="adj" fmla="val 16667"/>
              </a:avLst>
            </a:prstGeom>
            <a:noFill/>
            <a:ln w="28575" cap="flat" cmpd="sng">
              <a:solidFill>
                <a:srgbClr val="66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39" name="Google Shape;339;p49"/>
          <p:cNvGrpSpPr/>
          <p:nvPr/>
        </p:nvGrpSpPr>
        <p:grpSpPr>
          <a:xfrm>
            <a:off x="3065900" y="5611284"/>
            <a:ext cx="8547467" cy="685600"/>
            <a:chOff x="2344175" y="3757963"/>
            <a:chExt cx="6410600" cy="514200"/>
          </a:xfrm>
        </p:grpSpPr>
        <p:sp>
          <p:nvSpPr>
            <p:cNvPr id="340" name="Google Shape;340;p49"/>
            <p:cNvSpPr txBox="1"/>
            <p:nvPr/>
          </p:nvSpPr>
          <p:spPr>
            <a:xfrm>
              <a:off x="2344175" y="3757963"/>
              <a:ext cx="1766100" cy="514200"/>
            </a:xfrm>
            <a:prstGeom prst="rect">
              <a:avLst/>
            </a:prstGeom>
            <a:noFill/>
            <a:ln>
              <a:noFill/>
            </a:ln>
          </p:spPr>
          <p:txBody>
            <a:bodyPr spcFirstLastPara="1" wrap="square" lIns="121900" tIns="121900" rIns="121900" bIns="121900" anchor="t" anchorCtr="0">
              <a:noAutofit/>
            </a:bodyPr>
            <a:lstStyle/>
            <a:p>
              <a:pPr algn="r"/>
              <a:r>
                <a:rPr lang="en" sz="2400">
                  <a:solidFill>
                    <a:srgbClr val="20124D"/>
                  </a:solidFill>
                  <a:latin typeface="Helvetica Neue Light"/>
                  <a:ea typeface="Helvetica Neue Light"/>
                  <a:cs typeface="Helvetica Neue Light"/>
                  <a:sym typeface="Helvetica Neue Light"/>
                </a:rPr>
                <a:t>your solution</a:t>
              </a:r>
              <a:endParaRPr sz="2400">
                <a:solidFill>
                  <a:srgbClr val="20124D"/>
                </a:solidFill>
                <a:latin typeface="Helvetica Neue Light"/>
                <a:ea typeface="Helvetica Neue Light"/>
                <a:cs typeface="Helvetica Neue Light"/>
                <a:sym typeface="Helvetica Neue Light"/>
              </a:endParaRPr>
            </a:p>
          </p:txBody>
        </p:sp>
        <p:sp>
          <p:nvSpPr>
            <p:cNvPr id="341" name="Google Shape;341;p49"/>
            <p:cNvSpPr/>
            <p:nvPr/>
          </p:nvSpPr>
          <p:spPr>
            <a:xfrm>
              <a:off x="4417075" y="3788575"/>
              <a:ext cx="4337700" cy="409500"/>
            </a:xfrm>
            <a:prstGeom prst="roundRect">
              <a:avLst>
                <a:gd name="adj" fmla="val 16667"/>
              </a:avLst>
            </a:prstGeom>
            <a:noFill/>
            <a:ln w="28575" cap="flat" cmpd="sng">
              <a:solidFill>
                <a:srgbClr val="20124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42" name="Google Shape;342;p49"/>
          <p:cNvGrpSpPr/>
          <p:nvPr/>
        </p:nvGrpSpPr>
        <p:grpSpPr>
          <a:xfrm>
            <a:off x="3410934" y="1858367"/>
            <a:ext cx="8202533" cy="1023600"/>
            <a:chOff x="2597325" y="1635525"/>
            <a:chExt cx="6151900" cy="767700"/>
          </a:xfrm>
        </p:grpSpPr>
        <p:sp>
          <p:nvSpPr>
            <p:cNvPr id="343" name="Google Shape;343;p49"/>
            <p:cNvSpPr txBox="1"/>
            <p:nvPr/>
          </p:nvSpPr>
          <p:spPr>
            <a:xfrm>
              <a:off x="2597325" y="1897500"/>
              <a:ext cx="1543500" cy="460500"/>
            </a:xfrm>
            <a:prstGeom prst="rect">
              <a:avLst/>
            </a:prstGeom>
            <a:noFill/>
            <a:ln>
              <a:noFill/>
            </a:ln>
          </p:spPr>
          <p:txBody>
            <a:bodyPr spcFirstLastPara="1" wrap="square" lIns="121900" tIns="121900" rIns="121900" bIns="121900" anchor="t" anchorCtr="0">
              <a:noAutofit/>
            </a:bodyPr>
            <a:lstStyle/>
            <a:p>
              <a:pPr algn="r"/>
              <a:r>
                <a:rPr lang="en" sz="2400">
                  <a:solidFill>
                    <a:srgbClr val="1C4587"/>
                  </a:solidFill>
                  <a:latin typeface="Helvetica Neue Light"/>
                  <a:ea typeface="Helvetica Neue Light"/>
                  <a:cs typeface="Helvetica Neue Light"/>
                  <a:sym typeface="Helvetica Neue Light"/>
                </a:rPr>
                <a:t>scope</a:t>
              </a:r>
              <a:endParaRPr sz="2400">
                <a:solidFill>
                  <a:srgbClr val="1C4587"/>
                </a:solidFill>
              </a:endParaRPr>
            </a:p>
          </p:txBody>
        </p:sp>
        <p:sp>
          <p:nvSpPr>
            <p:cNvPr id="344" name="Google Shape;344;p49"/>
            <p:cNvSpPr/>
            <p:nvPr/>
          </p:nvSpPr>
          <p:spPr>
            <a:xfrm>
              <a:off x="4378825" y="1635525"/>
              <a:ext cx="4370400" cy="767700"/>
            </a:xfrm>
            <a:prstGeom prst="roundRect">
              <a:avLst>
                <a:gd name="adj" fmla="val 16667"/>
              </a:avLst>
            </a:prstGeom>
            <a:noFill/>
            <a:ln w="28575" cap="flat" cmpd="sng">
              <a:solidFill>
                <a:srgbClr val="1C458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45" name="Google Shape;345;p49"/>
          <p:cNvSpPr txBox="1"/>
          <p:nvPr/>
        </p:nvSpPr>
        <p:spPr>
          <a:xfrm>
            <a:off x="5838433" y="2359167"/>
            <a:ext cx="5642000" cy="546000"/>
          </a:xfrm>
          <a:prstGeom prst="rect">
            <a:avLst/>
          </a:prstGeom>
          <a:noFill/>
          <a:ln>
            <a:noFill/>
          </a:ln>
        </p:spPr>
        <p:txBody>
          <a:bodyPr spcFirstLastPara="1" wrap="square" lIns="121900" tIns="121900" rIns="121900" bIns="121900" anchor="ctr" anchorCtr="0">
            <a:noAutofit/>
          </a:bodyPr>
          <a:lstStyle/>
          <a:p>
            <a:r>
              <a:rPr lang="en" sz="2400" b="1">
                <a:latin typeface="Helvetica Neue"/>
                <a:ea typeface="Helvetica Neue"/>
                <a:cs typeface="Helvetica Neue"/>
                <a:sym typeface="Helvetica Neue"/>
              </a:rPr>
              <a:t>solution: </a:t>
            </a:r>
            <a:r>
              <a:rPr lang="en" sz="2400">
                <a:latin typeface="Helvetica Neue Light"/>
                <a:ea typeface="Helvetica Neue Light"/>
                <a:cs typeface="Helvetica Neue Light"/>
                <a:sym typeface="Helvetica Neue Light"/>
              </a:rPr>
              <a:t>stick them together</a:t>
            </a:r>
            <a:endParaRPr sz="2400" b="1">
              <a:latin typeface="Helvetica Neue"/>
              <a:ea typeface="Helvetica Neue"/>
              <a:cs typeface="Helvetica Neue"/>
              <a:sym typeface="Helvetica Neue"/>
            </a:endParaRPr>
          </a:p>
        </p:txBody>
      </p:sp>
      <p:sp>
        <p:nvSpPr>
          <p:cNvPr id="346" name="Google Shape;346;p49"/>
          <p:cNvSpPr txBox="1"/>
          <p:nvPr/>
        </p:nvSpPr>
        <p:spPr>
          <a:xfrm>
            <a:off x="5838433" y="4011167"/>
            <a:ext cx="5642000" cy="546000"/>
          </a:xfrm>
          <a:prstGeom prst="rect">
            <a:avLst/>
          </a:prstGeom>
          <a:noFill/>
          <a:ln>
            <a:noFill/>
          </a:ln>
        </p:spPr>
        <p:txBody>
          <a:bodyPr spcFirstLastPara="1" wrap="square" lIns="121900" tIns="121900" rIns="121900" bIns="121900" anchor="ctr" anchorCtr="0">
            <a:noAutofit/>
          </a:bodyPr>
          <a:lstStyle/>
          <a:p>
            <a:r>
              <a:rPr lang="en" sz="2400" b="1">
                <a:latin typeface="Helvetica Neue"/>
                <a:ea typeface="Helvetica Neue"/>
                <a:cs typeface="Helvetica Neue"/>
                <a:sym typeface="Helvetica Neue"/>
              </a:rPr>
              <a:t>problem: </a:t>
            </a:r>
            <a:r>
              <a:rPr lang="en" sz="2400">
                <a:latin typeface="Helvetica Neue Light"/>
                <a:ea typeface="Helvetica Neue Light"/>
                <a:cs typeface="Helvetica Neue Light"/>
                <a:sym typeface="Helvetica Neue Light"/>
              </a:rPr>
              <a:t>not reusable, can’t hold much  </a:t>
            </a:r>
            <a:endParaRPr sz="2400" b="1">
              <a:latin typeface="Helvetica Neue"/>
              <a:ea typeface="Helvetica Neue"/>
              <a:cs typeface="Helvetica Neue"/>
              <a:sym typeface="Helvetica Neue"/>
            </a:endParaRPr>
          </a:p>
        </p:txBody>
      </p:sp>
      <p:sp>
        <p:nvSpPr>
          <p:cNvPr id="347" name="Google Shape;347;p49"/>
          <p:cNvSpPr txBox="1"/>
          <p:nvPr/>
        </p:nvSpPr>
        <p:spPr>
          <a:xfrm>
            <a:off x="5838433" y="5103167"/>
            <a:ext cx="5642000" cy="546000"/>
          </a:xfrm>
          <a:prstGeom prst="rect">
            <a:avLst/>
          </a:prstGeom>
          <a:noFill/>
          <a:ln>
            <a:noFill/>
          </a:ln>
        </p:spPr>
        <p:txBody>
          <a:bodyPr spcFirstLastPara="1" wrap="square" lIns="121900" tIns="121900" rIns="121900" bIns="121900" anchor="ctr" anchorCtr="0">
            <a:noAutofit/>
          </a:bodyPr>
          <a:lstStyle/>
          <a:p>
            <a:r>
              <a:rPr lang="en" sz="2400" b="1">
                <a:latin typeface="Helvetica Neue"/>
                <a:ea typeface="Helvetica Neue"/>
                <a:cs typeface="Helvetica Neue"/>
                <a:sym typeface="Helvetica Neue"/>
              </a:rPr>
              <a:t>problem: </a:t>
            </a:r>
            <a:r>
              <a:rPr lang="en" sz="2400">
                <a:latin typeface="Helvetica Neue Light"/>
                <a:ea typeface="Helvetica Neue Light"/>
                <a:cs typeface="Helvetica Neue Light"/>
                <a:sym typeface="Helvetica Neue Light"/>
              </a:rPr>
              <a:t>flimsy, can’t hold much </a:t>
            </a:r>
            <a:endParaRPr sz="2400" b="1">
              <a:latin typeface="Helvetica Neue"/>
              <a:ea typeface="Helvetica Neue"/>
              <a:cs typeface="Helvetica Neue"/>
              <a:sym typeface="Helvetica Neue"/>
            </a:endParaRPr>
          </a:p>
        </p:txBody>
      </p:sp>
      <p:sp>
        <p:nvSpPr>
          <p:cNvPr id="348" name="Google Shape;348;p49"/>
          <p:cNvSpPr txBox="1"/>
          <p:nvPr/>
        </p:nvSpPr>
        <p:spPr>
          <a:xfrm>
            <a:off x="5838433" y="5611300"/>
            <a:ext cx="5642000" cy="546000"/>
          </a:xfrm>
          <a:prstGeom prst="rect">
            <a:avLst/>
          </a:prstGeom>
          <a:noFill/>
          <a:ln>
            <a:noFill/>
          </a:ln>
        </p:spPr>
        <p:txBody>
          <a:bodyPr spcFirstLastPara="1" wrap="square" lIns="121900" tIns="121900" rIns="121900" bIns="121900" anchor="ctr" anchorCtr="0">
            <a:noAutofit/>
          </a:bodyPr>
          <a:lstStyle/>
          <a:p>
            <a:r>
              <a:rPr lang="en" sz="2400" b="1">
                <a:latin typeface="Helvetica Neue"/>
                <a:ea typeface="Helvetica Neue"/>
                <a:cs typeface="Helvetica Neue"/>
                <a:sym typeface="Helvetica Neue"/>
              </a:rPr>
              <a:t>solution: </a:t>
            </a:r>
            <a:r>
              <a:rPr lang="en" sz="2400">
                <a:latin typeface="Helvetica Neue Light"/>
                <a:ea typeface="Helvetica Neue Light"/>
                <a:cs typeface="Helvetica Neue Light"/>
                <a:sym typeface="Helvetica Neue Light"/>
              </a:rPr>
              <a:t>your new clip thingy!</a:t>
            </a:r>
            <a:endParaRPr sz="2400" b="1">
              <a:latin typeface="Helvetica Neue"/>
              <a:ea typeface="Helvetica Neue"/>
              <a:cs typeface="Helvetica Neue"/>
              <a:sym typeface="Helvetica Neue"/>
            </a:endParaRPr>
          </a:p>
        </p:txBody>
      </p:sp>
      <p:sp>
        <p:nvSpPr>
          <p:cNvPr id="349" name="Google Shape;349;p49"/>
          <p:cNvSpPr txBox="1"/>
          <p:nvPr/>
        </p:nvSpPr>
        <p:spPr>
          <a:xfrm>
            <a:off x="5838433" y="2881900"/>
            <a:ext cx="6201600" cy="546000"/>
          </a:xfrm>
          <a:prstGeom prst="rect">
            <a:avLst/>
          </a:prstGeom>
          <a:noFill/>
          <a:ln>
            <a:noFill/>
          </a:ln>
        </p:spPr>
        <p:txBody>
          <a:bodyPr spcFirstLastPara="1" wrap="square" lIns="121900" tIns="121900" rIns="121900" bIns="121900" anchor="ctr" anchorCtr="0">
            <a:noAutofit/>
          </a:bodyPr>
          <a:lstStyle/>
          <a:p>
            <a:r>
              <a:rPr lang="en" sz="2400" b="1">
                <a:latin typeface="Helvetica Neue"/>
                <a:ea typeface="Helvetica Neue"/>
                <a:cs typeface="Helvetica Neue"/>
                <a:sym typeface="Helvetica Neue"/>
              </a:rPr>
              <a:t>problem: </a:t>
            </a:r>
            <a:r>
              <a:rPr lang="en" sz="2400">
                <a:latin typeface="Helvetica Neue Light"/>
                <a:ea typeface="Helvetica Neue Light"/>
                <a:cs typeface="Helvetica Neue Light"/>
                <a:sym typeface="Helvetica Neue Light"/>
              </a:rPr>
              <a:t>reusable holder for lots of paper</a:t>
            </a:r>
            <a:endParaRPr sz="2400" b="1">
              <a:latin typeface="Helvetica Neue"/>
              <a:ea typeface="Helvetica Neue"/>
              <a:cs typeface="Helvetica Neue"/>
              <a:sym typeface="Helvetica Neue"/>
            </a:endParaRPr>
          </a:p>
        </p:txBody>
      </p:sp>
      <p:sp>
        <p:nvSpPr>
          <p:cNvPr id="350" name="Google Shape;350;p49"/>
          <p:cNvSpPr txBox="1"/>
          <p:nvPr/>
        </p:nvSpPr>
        <p:spPr>
          <a:xfrm>
            <a:off x="5838433" y="1813167"/>
            <a:ext cx="5642000" cy="546000"/>
          </a:xfrm>
          <a:prstGeom prst="rect">
            <a:avLst/>
          </a:prstGeom>
          <a:noFill/>
          <a:ln>
            <a:noFill/>
          </a:ln>
        </p:spPr>
        <p:txBody>
          <a:bodyPr spcFirstLastPara="1" wrap="square" lIns="121900" tIns="121900" rIns="121900" bIns="121900" anchor="ctr" anchorCtr="0">
            <a:noAutofit/>
          </a:bodyPr>
          <a:lstStyle/>
          <a:p>
            <a:r>
              <a:rPr lang="en" sz="2400" b="1">
                <a:latin typeface="Helvetica Neue"/>
                <a:ea typeface="Helvetica Neue"/>
                <a:cs typeface="Helvetica Neue"/>
                <a:sym typeface="Helvetica Neue"/>
              </a:rPr>
              <a:t>problem: </a:t>
            </a:r>
            <a:r>
              <a:rPr lang="en" sz="2400">
                <a:latin typeface="Helvetica Neue Light"/>
                <a:ea typeface="Helvetica Neue Light"/>
                <a:cs typeface="Helvetica Neue Light"/>
                <a:sym typeface="Helvetica Neue Light"/>
              </a:rPr>
              <a:t>I want to keep papers in order</a:t>
            </a:r>
            <a:endParaRPr sz="2400" b="1">
              <a:latin typeface="Helvetica Neue"/>
              <a:ea typeface="Helvetica Neue"/>
              <a:cs typeface="Helvetica Neue"/>
              <a:sym typeface="Helvetica Neue"/>
            </a:endParaRPr>
          </a:p>
        </p:txBody>
      </p:sp>
      <p:sp>
        <p:nvSpPr>
          <p:cNvPr id="351" name="Google Shape;351;p49"/>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Problem-Solution</a:t>
            </a:r>
            <a:endParaRPr b="1">
              <a:latin typeface="Helvetica Neue"/>
              <a:ea typeface="Helvetica Neue"/>
              <a:cs typeface="Helvetica Neue"/>
              <a:sym typeface="Helvetica Neue"/>
            </a:endParaRPr>
          </a:p>
        </p:txBody>
      </p:sp>
      <p:sp>
        <p:nvSpPr>
          <p:cNvPr id="352" name="Google Shape;352;p49"/>
          <p:cNvSpPr txBox="1">
            <a:spLocks noGrp="1"/>
          </p:cNvSpPr>
          <p:nvPr>
            <p:ph type="body" idx="1"/>
          </p:nvPr>
        </p:nvSpPr>
        <p:spPr>
          <a:xfrm>
            <a:off x="415600" y="976067"/>
            <a:ext cx="11360800" cy="723200"/>
          </a:xfrm>
          <a:prstGeom prst="rect">
            <a:avLst/>
          </a:prstGeom>
        </p:spPr>
        <p:txBody>
          <a:bodyPr spcFirstLastPara="1" vert="horz" wrap="square" lIns="121900" tIns="121900" rIns="121900" bIns="121900" rtlCol="0" anchor="t" anchorCtr="0">
            <a:noAutofit/>
          </a:bodyPr>
          <a:lstStyle/>
          <a:p>
            <a:pPr marL="0" indent="0" algn="ctr">
              <a:buNone/>
            </a:pPr>
            <a:r>
              <a:rPr lang="en"/>
              <a:t>My technique for this is </a:t>
            </a:r>
            <a:r>
              <a:rPr lang="en" b="1">
                <a:latin typeface="Helvetica Neue"/>
                <a:ea typeface="Helvetica Neue"/>
                <a:cs typeface="Helvetica Neue"/>
                <a:sym typeface="Helvetica Neue"/>
              </a:rPr>
              <a:t>problem-solution</a:t>
            </a:r>
            <a:endParaRPr b="1">
              <a:latin typeface="Helvetica Neue"/>
              <a:ea typeface="Helvetica Neue"/>
              <a:cs typeface="Helvetica Neue"/>
              <a:sym typeface="Helvetica Neue"/>
            </a:endParaRPr>
          </a:p>
          <a:p>
            <a:pPr marL="0" indent="0" algn="ctr">
              <a:spcBef>
                <a:spcPts val="2133"/>
              </a:spcBef>
              <a:spcAft>
                <a:spcPts val="2133"/>
              </a:spcAft>
              <a:buNone/>
            </a:pPr>
            <a:endParaRPr/>
          </a:p>
        </p:txBody>
      </p:sp>
      <p:sp>
        <p:nvSpPr>
          <p:cNvPr id="353" name="Google Shape;353;p49"/>
          <p:cNvSpPr txBox="1"/>
          <p:nvPr/>
        </p:nvSpPr>
        <p:spPr>
          <a:xfrm>
            <a:off x="123333" y="1661951"/>
            <a:ext cx="5344800" cy="12164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Automatically creates a logic flow &amp; “zooms in” </a:t>
            </a:r>
            <a:endParaRPr sz="2400">
              <a:latin typeface="Helvetica Neue Light"/>
              <a:ea typeface="Helvetica Neue Light"/>
              <a:cs typeface="Helvetica Neue Light"/>
              <a:sym typeface="Helvetica Neue Light"/>
            </a:endParaRPr>
          </a:p>
          <a:p>
            <a:endParaRPr sz="2400">
              <a:latin typeface="Helvetica Neue Light"/>
              <a:ea typeface="Helvetica Neue Light"/>
              <a:cs typeface="Helvetica Neue Light"/>
              <a:sym typeface="Helvetica Neue Light"/>
            </a:endParaRPr>
          </a:p>
          <a:p>
            <a:endParaRPr sz="2400">
              <a:latin typeface="Helvetica Neue Light"/>
              <a:ea typeface="Helvetica Neue Light"/>
              <a:cs typeface="Helvetica Neue Light"/>
              <a:sym typeface="Helvetica Neue Light"/>
            </a:endParaRPr>
          </a:p>
          <a:p>
            <a:endParaRPr sz="2400">
              <a:latin typeface="Helvetica Neue Light"/>
              <a:ea typeface="Helvetica Neue Light"/>
              <a:cs typeface="Helvetica Neue Light"/>
              <a:sym typeface="Helvetica Neue Light"/>
            </a:endParaRPr>
          </a:p>
        </p:txBody>
      </p:sp>
      <p:grpSp>
        <p:nvGrpSpPr>
          <p:cNvPr id="354" name="Google Shape;354;p49"/>
          <p:cNvGrpSpPr/>
          <p:nvPr/>
        </p:nvGrpSpPr>
        <p:grpSpPr>
          <a:xfrm>
            <a:off x="-456633" y="2180700"/>
            <a:ext cx="5978800" cy="3485267"/>
            <a:chOff x="-342475" y="1635525"/>
            <a:chExt cx="4484100" cy="2613950"/>
          </a:xfrm>
        </p:grpSpPr>
        <p:grpSp>
          <p:nvGrpSpPr>
            <p:cNvPr id="355" name="Google Shape;355;p49"/>
            <p:cNvGrpSpPr/>
            <p:nvPr/>
          </p:nvGrpSpPr>
          <p:grpSpPr>
            <a:xfrm>
              <a:off x="-342475" y="1635525"/>
              <a:ext cx="4484100" cy="2613950"/>
              <a:chOff x="-73850" y="1712275"/>
              <a:chExt cx="4484100" cy="2613950"/>
            </a:xfrm>
          </p:grpSpPr>
          <p:sp>
            <p:nvSpPr>
              <p:cNvPr id="356" name="Google Shape;356;p49"/>
              <p:cNvSpPr txBox="1"/>
              <p:nvPr/>
            </p:nvSpPr>
            <p:spPr>
              <a:xfrm>
                <a:off x="382675" y="1712275"/>
                <a:ext cx="3570900" cy="8433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This is your research</a:t>
                </a:r>
                <a:endParaRPr sz="2400">
                  <a:latin typeface="Helvetica Neue Light"/>
                  <a:ea typeface="Helvetica Neue Light"/>
                  <a:cs typeface="Helvetica Neue Light"/>
                  <a:sym typeface="Helvetica Neue Light"/>
                </a:endParaRPr>
              </a:p>
            </p:txBody>
          </p:sp>
          <p:sp>
            <p:nvSpPr>
              <p:cNvPr id="357" name="Google Shape;357;p49"/>
              <p:cNvSpPr txBox="1"/>
              <p:nvPr/>
            </p:nvSpPr>
            <p:spPr>
              <a:xfrm>
                <a:off x="-73850" y="3482925"/>
                <a:ext cx="4484100" cy="8433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it’s awesome</a:t>
                </a:r>
                <a:endParaRPr sz="2400">
                  <a:latin typeface="Helvetica Neue Light"/>
                  <a:ea typeface="Helvetica Neue Light"/>
                  <a:cs typeface="Helvetica Neue Light"/>
                  <a:sym typeface="Helvetica Neue Light"/>
                </a:endParaRPr>
              </a:p>
              <a:p>
                <a:pPr algn="ctr"/>
                <a:r>
                  <a:rPr lang="en" sz="2400">
                    <a:latin typeface="Helvetica Neue Light"/>
                    <a:ea typeface="Helvetica Neue Light"/>
                    <a:cs typeface="Helvetica Neue Light"/>
                    <a:sym typeface="Helvetica Neue Light"/>
                  </a:rPr>
                  <a:t>but nobody knows why you did it</a:t>
                </a:r>
                <a:endParaRPr sz="2400">
                  <a:latin typeface="Helvetica Neue Light"/>
                  <a:ea typeface="Helvetica Neue Light"/>
                  <a:cs typeface="Helvetica Neue Light"/>
                  <a:sym typeface="Helvetica Neue Light"/>
                </a:endParaRPr>
              </a:p>
            </p:txBody>
          </p:sp>
        </p:grpSp>
        <p:pic>
          <p:nvPicPr>
            <p:cNvPr id="358" name="Google Shape;358;p49" descr="Image result for binder clips"/>
            <p:cNvPicPr preferRelativeResize="0"/>
            <p:nvPr/>
          </p:nvPicPr>
          <p:blipFill>
            <a:blip r:embed="rId5">
              <a:alphaModFix/>
            </a:blip>
            <a:stretch>
              <a:fillRect/>
            </a:stretch>
          </p:blipFill>
          <p:spPr>
            <a:xfrm>
              <a:off x="1175475" y="2092850"/>
              <a:ext cx="1448200" cy="1448200"/>
            </a:xfrm>
            <a:prstGeom prst="rect">
              <a:avLst/>
            </a:prstGeom>
            <a:noFill/>
            <a:ln>
              <a:noFill/>
            </a:ln>
          </p:spPr>
        </p:pic>
      </p:grpSp>
      <p:sp>
        <p:nvSpPr>
          <p:cNvPr id="359" name="Google Shape;359;p49"/>
          <p:cNvSpPr txBox="1"/>
          <p:nvPr/>
        </p:nvSpPr>
        <p:spPr>
          <a:xfrm>
            <a:off x="184600" y="3415000"/>
            <a:ext cx="3226400" cy="17828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helps focus on “why,” </a:t>
            </a:r>
            <a:br>
              <a:rPr lang="en" sz="2400">
                <a:latin typeface="Helvetica Neue Light"/>
                <a:ea typeface="Helvetica Neue Light"/>
                <a:cs typeface="Helvetica Neue Light"/>
                <a:sym typeface="Helvetica Neue Light"/>
              </a:rPr>
            </a:br>
            <a:r>
              <a:rPr lang="en" sz="2400">
                <a:latin typeface="Helvetica Neue Light"/>
                <a:ea typeface="Helvetica Neue Light"/>
                <a:cs typeface="Helvetica Neue Light"/>
                <a:sym typeface="Helvetica Neue Light"/>
              </a:rPr>
              <a:t>a little bit of “what,” </a:t>
            </a:r>
            <a:br>
              <a:rPr lang="en" sz="2400">
                <a:latin typeface="Helvetica Neue Light"/>
                <a:ea typeface="Helvetica Neue Light"/>
                <a:cs typeface="Helvetica Neue Light"/>
                <a:sym typeface="Helvetica Neue Light"/>
              </a:rPr>
            </a:br>
            <a:r>
              <a:rPr lang="en" sz="2400">
                <a:latin typeface="Helvetica Neue Light"/>
                <a:ea typeface="Helvetica Neue Light"/>
                <a:cs typeface="Helvetica Neue Light"/>
                <a:sym typeface="Helvetica Neue Light"/>
              </a:rPr>
              <a:t>and no “how”</a:t>
            </a:r>
            <a:endParaRPr sz="2400">
              <a:latin typeface="Helvetica Neue Light"/>
              <a:ea typeface="Helvetica Neue Light"/>
              <a:cs typeface="Helvetica Neue Light"/>
              <a:sym typeface="Helvetica Neue Light"/>
            </a:endParaRPr>
          </a:p>
        </p:txBody>
      </p:sp>
      <p:sp>
        <p:nvSpPr>
          <p:cNvPr id="360" name="Google Shape;360;p4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13</a:t>
            </a:fld>
            <a:endParaRPr/>
          </a:p>
        </p:txBody>
      </p:sp>
    </p:spTree>
    <p:extLst>
      <p:ext uri="{BB962C8B-B14F-4D97-AF65-F5344CB8AC3E}">
        <p14:creationId xmlns:p14="http://schemas.microsoft.com/office/powerpoint/2010/main" val="297634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fade">
                                      <p:cBhvr>
                                        <p:cTn id="7" dur="200"/>
                                        <p:tgtEl>
                                          <p:spTgt spid="3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0"/>
                                        </p:tgtEl>
                                        <p:attrNameLst>
                                          <p:attrName>style.visibility</p:attrName>
                                        </p:attrNameLst>
                                      </p:cBhvr>
                                      <p:to>
                                        <p:strVal val="visible"/>
                                      </p:to>
                                    </p:set>
                                    <p:animEffect transition="in" filter="fade">
                                      <p:cBhvr>
                                        <p:cTn id="12" dur="200"/>
                                        <p:tgtEl>
                                          <p:spTgt spid="3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5"/>
                                        </p:tgtEl>
                                        <p:attrNameLst>
                                          <p:attrName>style.visibility</p:attrName>
                                        </p:attrNameLst>
                                      </p:cBhvr>
                                      <p:to>
                                        <p:strVal val="visible"/>
                                      </p:to>
                                    </p:set>
                                    <p:animEffect transition="in" filter="fade">
                                      <p:cBhvr>
                                        <p:cTn id="17" dur="200"/>
                                        <p:tgtEl>
                                          <p:spTgt spid="3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9"/>
                                        </p:tgtEl>
                                        <p:attrNameLst>
                                          <p:attrName>style.visibility</p:attrName>
                                        </p:attrNameLst>
                                      </p:cBhvr>
                                      <p:to>
                                        <p:strVal val="visible"/>
                                      </p:to>
                                    </p:set>
                                    <p:animEffect transition="in" filter="fade">
                                      <p:cBhvr>
                                        <p:cTn id="22" dur="200"/>
                                        <p:tgtEl>
                                          <p:spTgt spid="3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7"/>
                                        </p:tgtEl>
                                        <p:attrNameLst>
                                          <p:attrName>style.visibility</p:attrName>
                                        </p:attrNameLst>
                                      </p:cBhvr>
                                      <p:to>
                                        <p:strVal val="visible"/>
                                      </p:to>
                                    </p:set>
                                    <p:animEffect transition="in" filter="fade">
                                      <p:cBhvr>
                                        <p:cTn id="27" dur="200"/>
                                        <p:tgtEl>
                                          <p:spTgt spid="3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6"/>
                                        </p:tgtEl>
                                        <p:attrNameLst>
                                          <p:attrName>style.visibility</p:attrName>
                                        </p:attrNameLst>
                                      </p:cBhvr>
                                      <p:to>
                                        <p:strVal val="visible"/>
                                      </p:to>
                                    </p:set>
                                    <p:animEffect transition="in" filter="fade">
                                      <p:cBhvr>
                                        <p:cTn id="32" dur="200"/>
                                        <p:tgtEl>
                                          <p:spTgt spid="34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3"/>
                                        </p:tgtEl>
                                        <p:attrNameLst>
                                          <p:attrName>style.visibility</p:attrName>
                                        </p:attrNameLst>
                                      </p:cBhvr>
                                      <p:to>
                                        <p:strVal val="visible"/>
                                      </p:to>
                                    </p:set>
                                    <p:animEffect transition="in" filter="fade">
                                      <p:cBhvr>
                                        <p:cTn id="37" dur="200"/>
                                        <p:tgtEl>
                                          <p:spTgt spid="3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47"/>
                                        </p:tgtEl>
                                        <p:attrNameLst>
                                          <p:attrName>style.visibility</p:attrName>
                                        </p:attrNameLst>
                                      </p:cBhvr>
                                      <p:to>
                                        <p:strVal val="visible"/>
                                      </p:to>
                                    </p:set>
                                    <p:animEffect transition="in" filter="fade">
                                      <p:cBhvr>
                                        <p:cTn id="42" dur="200"/>
                                        <p:tgtEl>
                                          <p:spTgt spid="34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48"/>
                                        </p:tgtEl>
                                        <p:attrNameLst>
                                          <p:attrName>style.visibility</p:attrName>
                                        </p:attrNameLst>
                                      </p:cBhvr>
                                      <p:to>
                                        <p:strVal val="visible"/>
                                      </p:to>
                                    </p:set>
                                    <p:animEffect transition="in" filter="fade">
                                      <p:cBhvr>
                                        <p:cTn id="47" dur="200"/>
                                        <p:tgtEl>
                                          <p:spTgt spid="34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200"/>
                                        <p:tgtEl>
                                          <p:spTgt spid="354"/>
                                        </p:tgtEl>
                                      </p:cBhvr>
                                    </p:animEffect>
                                    <p:set>
                                      <p:cBhvr>
                                        <p:cTn id="52" dur="1" fill="hold">
                                          <p:stCondLst>
                                            <p:cond delay="200"/>
                                          </p:stCondLst>
                                        </p:cTn>
                                        <p:tgtEl>
                                          <p:spTgt spid="354"/>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353"/>
                                        </p:tgtEl>
                                        <p:attrNameLst>
                                          <p:attrName>style.visibility</p:attrName>
                                        </p:attrNameLst>
                                      </p:cBhvr>
                                      <p:to>
                                        <p:strVal val="visible"/>
                                      </p:to>
                                    </p:set>
                                    <p:animEffect transition="in" filter="fade">
                                      <p:cBhvr>
                                        <p:cTn id="55" dur="200"/>
                                        <p:tgtEl>
                                          <p:spTgt spid="35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42"/>
                                        </p:tgtEl>
                                        <p:attrNameLst>
                                          <p:attrName>style.visibility</p:attrName>
                                        </p:attrNameLst>
                                      </p:cBhvr>
                                      <p:to>
                                        <p:strVal val="visible"/>
                                      </p:to>
                                    </p:set>
                                    <p:animEffect transition="in" filter="fade">
                                      <p:cBhvr>
                                        <p:cTn id="60" dur="200"/>
                                        <p:tgtEl>
                                          <p:spTgt spid="34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36"/>
                                        </p:tgtEl>
                                        <p:attrNameLst>
                                          <p:attrName>style.visibility</p:attrName>
                                        </p:attrNameLst>
                                      </p:cBhvr>
                                      <p:to>
                                        <p:strVal val="visible"/>
                                      </p:to>
                                    </p:set>
                                    <p:animEffect transition="in" filter="fade">
                                      <p:cBhvr>
                                        <p:cTn id="65" dur="200"/>
                                        <p:tgtEl>
                                          <p:spTgt spid="33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30"/>
                                        </p:tgtEl>
                                        <p:attrNameLst>
                                          <p:attrName>style.visibility</p:attrName>
                                        </p:attrNameLst>
                                      </p:cBhvr>
                                      <p:to>
                                        <p:strVal val="visible"/>
                                      </p:to>
                                    </p:set>
                                    <p:animEffect transition="in" filter="fade">
                                      <p:cBhvr>
                                        <p:cTn id="70" dur="200"/>
                                        <p:tgtEl>
                                          <p:spTgt spid="33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339"/>
                                        </p:tgtEl>
                                        <p:attrNameLst>
                                          <p:attrName>style.visibility</p:attrName>
                                        </p:attrNameLst>
                                      </p:cBhvr>
                                      <p:to>
                                        <p:strVal val="visible"/>
                                      </p:to>
                                    </p:set>
                                    <p:animEffect transition="in" filter="fade">
                                      <p:cBhvr>
                                        <p:cTn id="75" dur="200"/>
                                        <p:tgtEl>
                                          <p:spTgt spid="33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59"/>
                                        </p:tgtEl>
                                        <p:attrNameLst>
                                          <p:attrName>style.visibility</p:attrName>
                                        </p:attrNameLst>
                                      </p:cBhvr>
                                      <p:to>
                                        <p:strVal val="visible"/>
                                      </p:to>
                                    </p:set>
                                    <p:animEffect transition="in" filter="fade">
                                      <p:cBhvr>
                                        <p:cTn id="80" dur="2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0"/>
          <p:cNvSpPr txBox="1"/>
          <p:nvPr/>
        </p:nvSpPr>
        <p:spPr>
          <a:xfrm>
            <a:off x="645200" y="1129067"/>
            <a:ext cx="11053600" cy="10776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pPr>
            <a:r>
              <a:rPr lang="en" sz="2400">
                <a:solidFill>
                  <a:schemeClr val="dk1"/>
                </a:solidFill>
                <a:latin typeface="Helvetica Neue Light"/>
                <a:ea typeface="Helvetica Neue Light"/>
                <a:cs typeface="Helvetica Neue Light"/>
                <a:sym typeface="Helvetica Neue Light"/>
              </a:rPr>
              <a:t>Kernel methods offer the flexibility to learn complex relationships in modern, large data sets while enjoying strong theoretical guarantees on quality. </a:t>
            </a:r>
            <a:endParaRPr sz="2400"/>
          </a:p>
        </p:txBody>
      </p:sp>
      <p:sp>
        <p:nvSpPr>
          <p:cNvPr id="366" name="Google Shape;366;p50"/>
          <p:cNvSpPr/>
          <p:nvPr/>
        </p:nvSpPr>
        <p:spPr>
          <a:xfrm>
            <a:off x="664167" y="1134533"/>
            <a:ext cx="11053600" cy="1034400"/>
          </a:xfrm>
          <a:prstGeom prst="rect">
            <a:avLst/>
          </a:prstGeom>
          <a:solidFill>
            <a:srgbClr val="FFFFFF">
              <a:alpha val="92690"/>
            </a:srgbClr>
          </a:solidFill>
          <a:ln>
            <a:noFill/>
          </a:ln>
        </p:spPr>
        <p:txBody>
          <a:bodyPr spcFirstLastPara="1" wrap="square" lIns="121900" tIns="121900" rIns="121900" bIns="121900" anchor="ctr" anchorCtr="0">
            <a:noAutofit/>
          </a:bodyPr>
          <a:lstStyle/>
          <a:p>
            <a:pPr algn="ctr"/>
            <a:r>
              <a:rPr lang="en" sz="2400" b="1">
                <a:latin typeface="Helvetica Neue"/>
                <a:ea typeface="Helvetica Neue"/>
                <a:cs typeface="Helvetica Neue"/>
                <a:sym typeface="Helvetica Neue"/>
              </a:rPr>
              <a:t>problem, solution</a:t>
            </a:r>
            <a:endParaRPr sz="2400" b="1">
              <a:latin typeface="Helvetica Neue"/>
              <a:ea typeface="Helvetica Neue"/>
              <a:cs typeface="Helvetica Neue"/>
              <a:sym typeface="Helvetica Neue"/>
            </a:endParaRPr>
          </a:p>
        </p:txBody>
      </p:sp>
      <p:sp>
        <p:nvSpPr>
          <p:cNvPr id="367" name="Google Shape;367;p50"/>
          <p:cNvSpPr txBox="1"/>
          <p:nvPr/>
        </p:nvSpPr>
        <p:spPr>
          <a:xfrm>
            <a:off x="645200" y="3728733"/>
            <a:ext cx="10275600" cy="15424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pPr>
            <a:r>
              <a:rPr lang="en" sz="2400">
                <a:solidFill>
                  <a:schemeClr val="dk1"/>
                </a:solidFill>
                <a:latin typeface="Helvetica Neue Light"/>
                <a:ea typeface="Helvetica Neue Light"/>
                <a:cs typeface="Helvetica Neue Light"/>
                <a:sym typeface="Helvetica Neue Light"/>
              </a:rPr>
              <a:t>But, in order to achieve desirable theoretical guarantees, the former may require a prohibitively large number of features, and the latter may be prohibitively expensive for high-dimensional problems. </a:t>
            </a:r>
            <a:endParaRPr sz="2400"/>
          </a:p>
        </p:txBody>
      </p:sp>
      <p:sp>
        <p:nvSpPr>
          <p:cNvPr id="368" name="Google Shape;368;p50"/>
          <p:cNvSpPr/>
          <p:nvPr/>
        </p:nvSpPr>
        <p:spPr>
          <a:xfrm>
            <a:off x="744800" y="3857767"/>
            <a:ext cx="11053600" cy="1242400"/>
          </a:xfrm>
          <a:prstGeom prst="rect">
            <a:avLst/>
          </a:prstGeom>
          <a:solidFill>
            <a:srgbClr val="FFFFFF">
              <a:alpha val="92690"/>
            </a:srgbClr>
          </a:solidFill>
          <a:ln>
            <a:noFill/>
          </a:ln>
        </p:spPr>
        <p:txBody>
          <a:bodyPr spcFirstLastPara="1" wrap="square" lIns="121900" tIns="121900" rIns="121900" bIns="121900" anchor="ctr" anchorCtr="0">
            <a:noAutofit/>
          </a:bodyPr>
          <a:lstStyle/>
          <a:p>
            <a:pPr algn="ctr">
              <a:buClr>
                <a:schemeClr val="dk1"/>
              </a:buClr>
              <a:buSzPts val="1100"/>
            </a:pPr>
            <a:r>
              <a:rPr lang="en" sz="2400" b="1">
                <a:solidFill>
                  <a:schemeClr val="dk1"/>
                </a:solidFill>
                <a:latin typeface="Helvetica Neue"/>
                <a:ea typeface="Helvetica Neue"/>
                <a:cs typeface="Helvetica Neue"/>
                <a:sym typeface="Helvetica Neue"/>
              </a:rPr>
              <a:t>problem</a:t>
            </a:r>
            <a:endParaRPr sz="2400"/>
          </a:p>
        </p:txBody>
      </p:sp>
      <p:sp>
        <p:nvSpPr>
          <p:cNvPr id="369" name="Google Shape;369;p50"/>
          <p:cNvSpPr txBox="1"/>
          <p:nvPr/>
        </p:nvSpPr>
        <p:spPr>
          <a:xfrm>
            <a:off x="645200" y="5100367"/>
            <a:ext cx="9573200" cy="10776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pPr>
            <a:r>
              <a:rPr lang="en" sz="2400">
                <a:solidFill>
                  <a:schemeClr val="dk1"/>
                </a:solidFill>
                <a:latin typeface="Helvetica Neue Light"/>
                <a:ea typeface="Helvetica Neue Light"/>
                <a:cs typeface="Helvetica Neue Light"/>
                <a:sym typeface="Helvetica Neue Light"/>
              </a:rPr>
              <a:t>We propose to combine the simplicity and generality of RFMs with a data-dependent feature selection scheme to achieve… </a:t>
            </a:r>
            <a:endParaRPr sz="2400"/>
          </a:p>
        </p:txBody>
      </p:sp>
      <p:sp>
        <p:nvSpPr>
          <p:cNvPr id="370" name="Google Shape;370;p50"/>
          <p:cNvSpPr txBox="1"/>
          <p:nvPr/>
        </p:nvSpPr>
        <p:spPr>
          <a:xfrm>
            <a:off x="645200" y="2879584"/>
            <a:ext cx="10209200" cy="10776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pPr>
            <a:r>
              <a:rPr lang="en" sz="2400">
                <a:solidFill>
                  <a:schemeClr val="dk1"/>
                </a:solidFill>
                <a:latin typeface="Helvetica Neue Light"/>
                <a:ea typeface="Helvetica Neue Light"/>
                <a:cs typeface="Helvetica Neue Light"/>
                <a:sym typeface="Helvetica Neue Light"/>
              </a:rPr>
              <a:t>Random feature maps (RFMs) and the Nyström method both consider low-rank approximations to the kernel matrix as a potential solution.</a:t>
            </a:r>
            <a:endParaRPr sz="2400"/>
          </a:p>
        </p:txBody>
      </p:sp>
      <p:sp>
        <p:nvSpPr>
          <p:cNvPr id="371" name="Google Shape;371;p50"/>
          <p:cNvSpPr txBox="1"/>
          <p:nvPr/>
        </p:nvSpPr>
        <p:spPr>
          <a:xfrm>
            <a:off x="645200" y="2020967"/>
            <a:ext cx="11252800" cy="11292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pPr>
            <a:r>
              <a:rPr lang="en" sz="2400">
                <a:solidFill>
                  <a:schemeClr val="dk1"/>
                </a:solidFill>
                <a:latin typeface="Helvetica Neue Light"/>
                <a:ea typeface="Helvetica Neue Light"/>
                <a:cs typeface="Helvetica Neue Light"/>
                <a:sym typeface="Helvetica Neue Light"/>
              </a:rPr>
              <a:t>Unfortunately, these methods typically require cubic running time in the data set size, a prohibitive cost in the large-data setting.</a:t>
            </a:r>
            <a:endParaRPr sz="2400"/>
          </a:p>
        </p:txBody>
      </p:sp>
      <p:sp>
        <p:nvSpPr>
          <p:cNvPr id="372" name="Google Shape;372;p50"/>
          <p:cNvSpPr/>
          <p:nvPr/>
        </p:nvSpPr>
        <p:spPr>
          <a:xfrm>
            <a:off x="744800" y="2115767"/>
            <a:ext cx="11053600" cy="897600"/>
          </a:xfrm>
          <a:prstGeom prst="rect">
            <a:avLst/>
          </a:prstGeom>
          <a:solidFill>
            <a:srgbClr val="FFFFFF">
              <a:alpha val="92690"/>
            </a:srgbClr>
          </a:solidFill>
          <a:ln>
            <a:noFill/>
          </a:ln>
        </p:spPr>
        <p:txBody>
          <a:bodyPr spcFirstLastPara="1" wrap="square" lIns="121900" tIns="121900" rIns="121900" bIns="121900" anchor="ctr" anchorCtr="0">
            <a:noAutofit/>
          </a:bodyPr>
          <a:lstStyle/>
          <a:p>
            <a:pPr algn="ctr"/>
            <a:r>
              <a:rPr lang="en" sz="2400" b="1">
                <a:latin typeface="Helvetica Neue"/>
                <a:ea typeface="Helvetica Neue"/>
                <a:cs typeface="Helvetica Neue"/>
                <a:sym typeface="Helvetica Neue"/>
              </a:rPr>
              <a:t>problem</a:t>
            </a:r>
            <a:endParaRPr sz="2400" b="1">
              <a:latin typeface="Helvetica Neue"/>
              <a:ea typeface="Helvetica Neue"/>
              <a:cs typeface="Helvetica Neue"/>
              <a:sym typeface="Helvetica Neue"/>
            </a:endParaRPr>
          </a:p>
        </p:txBody>
      </p:sp>
      <p:sp>
        <p:nvSpPr>
          <p:cNvPr id="373" name="Google Shape;373;p50"/>
          <p:cNvSpPr/>
          <p:nvPr/>
        </p:nvSpPr>
        <p:spPr>
          <a:xfrm>
            <a:off x="744800" y="3013367"/>
            <a:ext cx="11053600" cy="844400"/>
          </a:xfrm>
          <a:prstGeom prst="rect">
            <a:avLst/>
          </a:prstGeom>
          <a:solidFill>
            <a:srgbClr val="FFFFFF">
              <a:alpha val="92690"/>
            </a:srgbClr>
          </a:solidFill>
          <a:ln>
            <a:noFill/>
          </a:ln>
        </p:spPr>
        <p:txBody>
          <a:bodyPr spcFirstLastPara="1" wrap="square" lIns="121900" tIns="121900" rIns="121900" bIns="121900" anchor="ctr" anchorCtr="0">
            <a:noAutofit/>
          </a:bodyPr>
          <a:lstStyle/>
          <a:p>
            <a:pPr algn="ctr">
              <a:buClr>
                <a:schemeClr val="dk1"/>
              </a:buClr>
              <a:buSzPts val="1100"/>
            </a:pPr>
            <a:r>
              <a:rPr lang="en" sz="2400" b="1">
                <a:solidFill>
                  <a:schemeClr val="dk1"/>
                </a:solidFill>
                <a:latin typeface="Helvetica Neue"/>
                <a:ea typeface="Helvetica Neue"/>
                <a:cs typeface="Helvetica Neue"/>
                <a:sym typeface="Helvetica Neue"/>
              </a:rPr>
              <a:t>solution</a:t>
            </a:r>
            <a:endParaRPr sz="2400"/>
          </a:p>
        </p:txBody>
      </p:sp>
      <p:sp>
        <p:nvSpPr>
          <p:cNvPr id="374" name="Google Shape;374;p50"/>
          <p:cNvSpPr/>
          <p:nvPr/>
        </p:nvSpPr>
        <p:spPr>
          <a:xfrm>
            <a:off x="744800" y="5209033"/>
            <a:ext cx="11053600" cy="1077600"/>
          </a:xfrm>
          <a:prstGeom prst="rect">
            <a:avLst/>
          </a:prstGeom>
          <a:solidFill>
            <a:srgbClr val="FFFFFF">
              <a:alpha val="92690"/>
            </a:srgbClr>
          </a:solidFill>
          <a:ln>
            <a:noFill/>
          </a:ln>
        </p:spPr>
        <p:txBody>
          <a:bodyPr spcFirstLastPara="1" wrap="square" lIns="121900" tIns="121900" rIns="121900" bIns="121900" anchor="ctr" anchorCtr="0">
            <a:noAutofit/>
          </a:bodyPr>
          <a:lstStyle/>
          <a:p>
            <a:pPr algn="ctr">
              <a:buClr>
                <a:schemeClr val="dk1"/>
              </a:buClr>
              <a:buSzPts val="1100"/>
            </a:pPr>
            <a:r>
              <a:rPr lang="en" sz="2400" b="1">
                <a:solidFill>
                  <a:schemeClr val="dk1"/>
                </a:solidFill>
                <a:latin typeface="Helvetica Neue"/>
                <a:ea typeface="Helvetica Neue"/>
                <a:cs typeface="Helvetica Neue"/>
                <a:sym typeface="Helvetica Neue"/>
              </a:rPr>
              <a:t>solution</a:t>
            </a:r>
            <a:endParaRPr sz="2400"/>
          </a:p>
        </p:txBody>
      </p:sp>
      <p:sp>
        <p:nvSpPr>
          <p:cNvPr id="375" name="Google Shape;375;p5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Example from one of my papers</a:t>
            </a:r>
            <a:r>
              <a:rPr lang="en" baseline="30000"/>
              <a:t>9</a:t>
            </a:r>
            <a:endParaRPr sz="1867" baseline="30000"/>
          </a:p>
        </p:txBody>
      </p:sp>
      <p:sp>
        <p:nvSpPr>
          <p:cNvPr id="376" name="Google Shape;376;p5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14</a:t>
            </a:fld>
            <a:endParaRPr/>
          </a:p>
        </p:txBody>
      </p:sp>
    </p:spTree>
    <p:extLst>
      <p:ext uri="{BB962C8B-B14F-4D97-AF65-F5344CB8AC3E}">
        <p14:creationId xmlns:p14="http://schemas.microsoft.com/office/powerpoint/2010/main" val="88041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5"/>
                                        </p:tgtEl>
                                        <p:attrNameLst>
                                          <p:attrName>style.visibility</p:attrName>
                                        </p:attrNameLst>
                                      </p:cBhvr>
                                      <p:to>
                                        <p:strVal val="visible"/>
                                      </p:to>
                                    </p:set>
                                    <p:animEffect transition="in" filter="fade">
                                      <p:cBhvr>
                                        <p:cTn id="7" dur="200"/>
                                        <p:tgtEl>
                                          <p:spTgt spid="3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6"/>
                                        </p:tgtEl>
                                        <p:attrNameLst>
                                          <p:attrName>style.visibility</p:attrName>
                                        </p:attrNameLst>
                                      </p:cBhvr>
                                      <p:to>
                                        <p:strVal val="visible"/>
                                      </p:to>
                                    </p:set>
                                    <p:animEffect transition="in" filter="fade">
                                      <p:cBhvr>
                                        <p:cTn id="12" dur="200"/>
                                        <p:tgtEl>
                                          <p:spTgt spid="366"/>
                                        </p:tgtEl>
                                      </p:cBhvr>
                                    </p:animEffect>
                                  </p:childTnLst>
                                </p:cTn>
                              </p:par>
                              <p:par>
                                <p:cTn id="13" presetID="10" presetClass="entr" presetSubtype="0" fill="hold" nodeType="withEffect">
                                  <p:stCondLst>
                                    <p:cond delay="0"/>
                                  </p:stCondLst>
                                  <p:childTnLst>
                                    <p:set>
                                      <p:cBhvr>
                                        <p:cTn id="14" dur="1" fill="hold">
                                          <p:stCondLst>
                                            <p:cond delay="0"/>
                                          </p:stCondLst>
                                        </p:cTn>
                                        <p:tgtEl>
                                          <p:spTgt spid="371"/>
                                        </p:tgtEl>
                                        <p:attrNameLst>
                                          <p:attrName>style.visibility</p:attrName>
                                        </p:attrNameLst>
                                      </p:cBhvr>
                                      <p:to>
                                        <p:strVal val="visible"/>
                                      </p:to>
                                    </p:set>
                                    <p:animEffect transition="in" filter="fade">
                                      <p:cBhvr>
                                        <p:cTn id="15" dur="200"/>
                                        <p:tgtEl>
                                          <p:spTgt spid="37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72"/>
                                        </p:tgtEl>
                                        <p:attrNameLst>
                                          <p:attrName>style.visibility</p:attrName>
                                        </p:attrNameLst>
                                      </p:cBhvr>
                                      <p:to>
                                        <p:strVal val="visible"/>
                                      </p:to>
                                    </p:set>
                                    <p:animEffect transition="in" filter="fade">
                                      <p:cBhvr>
                                        <p:cTn id="20" dur="200"/>
                                        <p:tgtEl>
                                          <p:spTgt spid="372"/>
                                        </p:tgtEl>
                                      </p:cBhvr>
                                    </p:animEffect>
                                  </p:childTnLst>
                                </p:cTn>
                              </p:par>
                              <p:par>
                                <p:cTn id="21" presetID="10" presetClass="entr" presetSubtype="0" fill="hold" nodeType="withEffect">
                                  <p:stCondLst>
                                    <p:cond delay="0"/>
                                  </p:stCondLst>
                                  <p:childTnLst>
                                    <p:set>
                                      <p:cBhvr>
                                        <p:cTn id="22" dur="1" fill="hold">
                                          <p:stCondLst>
                                            <p:cond delay="0"/>
                                          </p:stCondLst>
                                        </p:cTn>
                                        <p:tgtEl>
                                          <p:spTgt spid="370"/>
                                        </p:tgtEl>
                                        <p:attrNameLst>
                                          <p:attrName>style.visibility</p:attrName>
                                        </p:attrNameLst>
                                      </p:cBhvr>
                                      <p:to>
                                        <p:strVal val="visible"/>
                                      </p:to>
                                    </p:set>
                                    <p:animEffect transition="in" filter="fade">
                                      <p:cBhvr>
                                        <p:cTn id="23" dur="200"/>
                                        <p:tgtEl>
                                          <p:spTgt spid="37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73"/>
                                        </p:tgtEl>
                                        <p:attrNameLst>
                                          <p:attrName>style.visibility</p:attrName>
                                        </p:attrNameLst>
                                      </p:cBhvr>
                                      <p:to>
                                        <p:strVal val="visible"/>
                                      </p:to>
                                    </p:set>
                                    <p:animEffect transition="in" filter="fade">
                                      <p:cBhvr>
                                        <p:cTn id="28" dur="200"/>
                                        <p:tgtEl>
                                          <p:spTgt spid="373"/>
                                        </p:tgtEl>
                                      </p:cBhvr>
                                    </p:animEffect>
                                  </p:childTnLst>
                                </p:cTn>
                              </p:par>
                              <p:par>
                                <p:cTn id="29" presetID="10" presetClass="entr" presetSubtype="0" fill="hold" nodeType="withEffect">
                                  <p:stCondLst>
                                    <p:cond delay="0"/>
                                  </p:stCondLst>
                                  <p:childTnLst>
                                    <p:set>
                                      <p:cBhvr>
                                        <p:cTn id="30" dur="1" fill="hold">
                                          <p:stCondLst>
                                            <p:cond delay="0"/>
                                          </p:stCondLst>
                                        </p:cTn>
                                        <p:tgtEl>
                                          <p:spTgt spid="367"/>
                                        </p:tgtEl>
                                        <p:attrNameLst>
                                          <p:attrName>style.visibility</p:attrName>
                                        </p:attrNameLst>
                                      </p:cBhvr>
                                      <p:to>
                                        <p:strVal val="visible"/>
                                      </p:to>
                                    </p:set>
                                    <p:animEffect transition="in" filter="fade">
                                      <p:cBhvr>
                                        <p:cTn id="31" dur="200"/>
                                        <p:tgtEl>
                                          <p:spTgt spid="36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68"/>
                                        </p:tgtEl>
                                        <p:attrNameLst>
                                          <p:attrName>style.visibility</p:attrName>
                                        </p:attrNameLst>
                                      </p:cBhvr>
                                      <p:to>
                                        <p:strVal val="visible"/>
                                      </p:to>
                                    </p:set>
                                    <p:animEffect transition="in" filter="fade">
                                      <p:cBhvr>
                                        <p:cTn id="36" dur="200"/>
                                        <p:tgtEl>
                                          <p:spTgt spid="368"/>
                                        </p:tgtEl>
                                      </p:cBhvr>
                                    </p:animEffect>
                                  </p:childTnLst>
                                </p:cTn>
                              </p:par>
                              <p:par>
                                <p:cTn id="37" presetID="10" presetClass="entr" presetSubtype="0" fill="hold" nodeType="withEffect">
                                  <p:stCondLst>
                                    <p:cond delay="0"/>
                                  </p:stCondLst>
                                  <p:childTnLst>
                                    <p:set>
                                      <p:cBhvr>
                                        <p:cTn id="38" dur="1" fill="hold">
                                          <p:stCondLst>
                                            <p:cond delay="0"/>
                                          </p:stCondLst>
                                        </p:cTn>
                                        <p:tgtEl>
                                          <p:spTgt spid="369"/>
                                        </p:tgtEl>
                                        <p:attrNameLst>
                                          <p:attrName>style.visibility</p:attrName>
                                        </p:attrNameLst>
                                      </p:cBhvr>
                                      <p:to>
                                        <p:strVal val="visible"/>
                                      </p:to>
                                    </p:set>
                                    <p:animEffect transition="in" filter="fade">
                                      <p:cBhvr>
                                        <p:cTn id="39" dur="200"/>
                                        <p:tgtEl>
                                          <p:spTgt spid="36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74"/>
                                        </p:tgtEl>
                                        <p:attrNameLst>
                                          <p:attrName>style.visibility</p:attrName>
                                        </p:attrNameLst>
                                      </p:cBhvr>
                                      <p:to>
                                        <p:strVal val="visible"/>
                                      </p:to>
                                    </p:set>
                                    <p:animEffect transition="in" filter="fade">
                                      <p:cBhvr>
                                        <p:cTn id="44" dur="2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1"/>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Actual storyboard for that paper</a:t>
            </a:r>
            <a:endParaRPr/>
          </a:p>
        </p:txBody>
      </p:sp>
      <p:pic>
        <p:nvPicPr>
          <p:cNvPr id="382" name="Google Shape;382;p51"/>
          <p:cNvPicPr preferRelativeResize="0"/>
          <p:nvPr/>
        </p:nvPicPr>
        <p:blipFill>
          <a:blip r:embed="rId3">
            <a:alphaModFix/>
          </a:blip>
          <a:stretch>
            <a:fillRect/>
          </a:stretch>
        </p:blipFill>
        <p:spPr>
          <a:xfrm>
            <a:off x="2428634" y="990334"/>
            <a:ext cx="7334705" cy="5501029"/>
          </a:xfrm>
          <a:prstGeom prst="rect">
            <a:avLst/>
          </a:prstGeom>
          <a:noFill/>
          <a:ln>
            <a:noFill/>
          </a:ln>
        </p:spPr>
      </p:pic>
      <p:grpSp>
        <p:nvGrpSpPr>
          <p:cNvPr id="383" name="Google Shape;383;p51"/>
          <p:cNvGrpSpPr/>
          <p:nvPr/>
        </p:nvGrpSpPr>
        <p:grpSpPr>
          <a:xfrm>
            <a:off x="2538351" y="1560244"/>
            <a:ext cx="4997171" cy="4428323"/>
            <a:chOff x="1903763" y="1170183"/>
            <a:chExt cx="3747878" cy="3321242"/>
          </a:xfrm>
        </p:grpSpPr>
        <p:grpSp>
          <p:nvGrpSpPr>
            <p:cNvPr id="384" name="Google Shape;384;p51"/>
            <p:cNvGrpSpPr/>
            <p:nvPr/>
          </p:nvGrpSpPr>
          <p:grpSpPr>
            <a:xfrm>
              <a:off x="1903763" y="1170183"/>
              <a:ext cx="3747878" cy="3321242"/>
              <a:chOff x="1903763" y="1170183"/>
              <a:chExt cx="3747878" cy="3321242"/>
            </a:xfrm>
          </p:grpSpPr>
          <p:sp>
            <p:nvSpPr>
              <p:cNvPr id="385" name="Google Shape;385;p51"/>
              <p:cNvSpPr/>
              <p:nvPr/>
            </p:nvSpPr>
            <p:spPr>
              <a:xfrm rot="-1106651">
                <a:off x="1922539" y="1809016"/>
                <a:ext cx="588848" cy="214118"/>
              </a:xfrm>
              <a:prstGeom prst="roundRect">
                <a:avLst>
                  <a:gd name="adj" fmla="val 16667"/>
                </a:avLst>
              </a:prstGeom>
              <a:noFill/>
              <a:ln w="38100" cap="flat" cmpd="sng">
                <a:solidFill>
                  <a:srgbClr val="4A86E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6" name="Google Shape;386;p51"/>
              <p:cNvSpPr/>
              <p:nvPr/>
            </p:nvSpPr>
            <p:spPr>
              <a:xfrm rot="-1106651">
                <a:off x="1983214" y="2018416"/>
                <a:ext cx="588848" cy="214118"/>
              </a:xfrm>
              <a:prstGeom prst="roundRect">
                <a:avLst>
                  <a:gd name="adj" fmla="val 16667"/>
                </a:avLst>
              </a:prstGeom>
              <a:noFill/>
              <a:ln w="38100" cap="flat" cmpd="sng">
                <a:solidFill>
                  <a:srgbClr val="4A86E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7" name="Google Shape;387;p51"/>
              <p:cNvSpPr/>
              <p:nvPr/>
            </p:nvSpPr>
            <p:spPr>
              <a:xfrm rot="-1106651">
                <a:off x="1958689" y="2241691"/>
                <a:ext cx="588848" cy="214118"/>
              </a:xfrm>
              <a:prstGeom prst="roundRect">
                <a:avLst>
                  <a:gd name="adj" fmla="val 16667"/>
                </a:avLst>
              </a:prstGeom>
              <a:noFill/>
              <a:ln w="38100" cap="flat" cmpd="sng">
                <a:solidFill>
                  <a:srgbClr val="4A86E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8" name="Google Shape;388;p51"/>
              <p:cNvSpPr/>
              <p:nvPr/>
            </p:nvSpPr>
            <p:spPr>
              <a:xfrm rot="-368423">
                <a:off x="2041675" y="2667181"/>
                <a:ext cx="588979" cy="213951"/>
              </a:xfrm>
              <a:prstGeom prst="roundRect">
                <a:avLst>
                  <a:gd name="adj" fmla="val 16667"/>
                </a:avLst>
              </a:prstGeom>
              <a:noFill/>
              <a:ln w="38100" cap="flat" cmpd="sng">
                <a:solidFill>
                  <a:srgbClr val="4A86E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9" name="Google Shape;389;p51"/>
              <p:cNvSpPr/>
              <p:nvPr/>
            </p:nvSpPr>
            <p:spPr>
              <a:xfrm rot="3503">
                <a:off x="2027100" y="3135109"/>
                <a:ext cx="588900" cy="213900"/>
              </a:xfrm>
              <a:prstGeom prst="roundRect">
                <a:avLst>
                  <a:gd name="adj" fmla="val 16667"/>
                </a:avLst>
              </a:prstGeom>
              <a:noFill/>
              <a:ln w="38100" cap="flat" cmpd="sng">
                <a:solidFill>
                  <a:srgbClr val="4A86E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0" name="Google Shape;390;p51"/>
              <p:cNvSpPr/>
              <p:nvPr/>
            </p:nvSpPr>
            <p:spPr>
              <a:xfrm rot="3503">
                <a:off x="1958675" y="3349609"/>
                <a:ext cx="588900" cy="213900"/>
              </a:xfrm>
              <a:prstGeom prst="roundRect">
                <a:avLst>
                  <a:gd name="adj" fmla="val 16667"/>
                </a:avLst>
              </a:prstGeom>
              <a:noFill/>
              <a:ln w="38100" cap="flat" cmpd="sng">
                <a:solidFill>
                  <a:srgbClr val="4A86E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1" name="Google Shape;391;p51"/>
              <p:cNvSpPr/>
              <p:nvPr/>
            </p:nvSpPr>
            <p:spPr>
              <a:xfrm rot="3503">
                <a:off x="2041725" y="3743859"/>
                <a:ext cx="588900" cy="213900"/>
              </a:xfrm>
              <a:prstGeom prst="roundRect">
                <a:avLst>
                  <a:gd name="adj" fmla="val 16667"/>
                </a:avLst>
              </a:prstGeom>
              <a:noFill/>
              <a:ln w="38100" cap="flat" cmpd="sng">
                <a:solidFill>
                  <a:srgbClr val="4A86E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2" name="Google Shape;392;p51"/>
              <p:cNvSpPr/>
              <p:nvPr/>
            </p:nvSpPr>
            <p:spPr>
              <a:xfrm rot="434412">
                <a:off x="2078795" y="4067923"/>
                <a:ext cx="1073560" cy="213774"/>
              </a:xfrm>
              <a:prstGeom prst="roundRect">
                <a:avLst>
                  <a:gd name="adj" fmla="val 16667"/>
                </a:avLst>
              </a:prstGeom>
              <a:noFill/>
              <a:ln w="38100" cap="flat" cmpd="sng">
                <a:solidFill>
                  <a:srgbClr val="4A86E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3" name="Google Shape;393;p51"/>
              <p:cNvSpPr/>
              <p:nvPr/>
            </p:nvSpPr>
            <p:spPr>
              <a:xfrm rot="433490">
                <a:off x="2053190" y="4248937"/>
                <a:ext cx="469931" cy="213774"/>
              </a:xfrm>
              <a:prstGeom prst="roundRect">
                <a:avLst>
                  <a:gd name="adj" fmla="val 16667"/>
                </a:avLst>
              </a:prstGeom>
              <a:noFill/>
              <a:ln w="38100" cap="flat" cmpd="sng">
                <a:solidFill>
                  <a:srgbClr val="4A86E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4" name="Google Shape;394;p51"/>
              <p:cNvSpPr/>
              <p:nvPr/>
            </p:nvSpPr>
            <p:spPr>
              <a:xfrm rot="2195">
                <a:off x="5056366" y="1170333"/>
                <a:ext cx="469800" cy="213900"/>
              </a:xfrm>
              <a:prstGeom prst="roundRect">
                <a:avLst>
                  <a:gd name="adj" fmla="val 16667"/>
                </a:avLst>
              </a:prstGeom>
              <a:noFill/>
              <a:ln w="38100" cap="flat" cmpd="sng">
                <a:solidFill>
                  <a:srgbClr val="4A86E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5" name="Google Shape;395;p51"/>
              <p:cNvSpPr/>
              <p:nvPr/>
            </p:nvSpPr>
            <p:spPr>
              <a:xfrm rot="2195">
                <a:off x="5082266" y="1440883"/>
                <a:ext cx="469800" cy="213900"/>
              </a:xfrm>
              <a:prstGeom prst="roundRect">
                <a:avLst>
                  <a:gd name="adj" fmla="val 16667"/>
                </a:avLst>
              </a:prstGeom>
              <a:noFill/>
              <a:ln w="38100" cap="flat" cmpd="sng">
                <a:solidFill>
                  <a:srgbClr val="4A86E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51"/>
              <p:cNvSpPr/>
              <p:nvPr/>
            </p:nvSpPr>
            <p:spPr>
              <a:xfrm rot="2195">
                <a:off x="5181841" y="1672508"/>
                <a:ext cx="469800" cy="213900"/>
              </a:xfrm>
              <a:prstGeom prst="roundRect">
                <a:avLst>
                  <a:gd name="adj" fmla="val 16667"/>
                </a:avLst>
              </a:prstGeom>
              <a:noFill/>
              <a:ln w="38100" cap="flat" cmpd="sng">
                <a:solidFill>
                  <a:srgbClr val="4A86E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97" name="Google Shape;397;p51"/>
            <p:cNvSpPr/>
            <p:nvPr/>
          </p:nvSpPr>
          <p:spPr>
            <a:xfrm>
              <a:off x="3598375" y="2512600"/>
              <a:ext cx="1823400" cy="744600"/>
            </a:xfrm>
            <a:prstGeom prst="roundRect">
              <a:avLst>
                <a:gd name="adj" fmla="val 16667"/>
              </a:avLst>
            </a:prstGeom>
            <a:solidFill>
              <a:srgbClr val="FFFFFF">
                <a:alpha val="93080"/>
              </a:srgbClr>
            </a:solidFill>
            <a:ln>
              <a:noFill/>
            </a:ln>
          </p:spPr>
          <p:txBody>
            <a:bodyPr spcFirstLastPara="1" wrap="square" lIns="121900" tIns="121900" rIns="121900" bIns="121900" anchor="ctr" anchorCtr="0">
              <a:noAutofit/>
            </a:bodyPr>
            <a:lstStyle/>
            <a:p>
              <a:pPr algn="ctr"/>
              <a:r>
                <a:rPr lang="en" sz="2400" b="1">
                  <a:solidFill>
                    <a:srgbClr val="1155CC"/>
                  </a:solidFill>
                  <a:latin typeface="Helvetica Neue"/>
                  <a:ea typeface="Helvetica Neue"/>
                  <a:cs typeface="Helvetica Neue"/>
                  <a:sym typeface="Helvetica Neue"/>
                </a:rPr>
                <a:t>problem-solution!</a:t>
              </a:r>
              <a:endParaRPr sz="2400" b="1">
                <a:solidFill>
                  <a:srgbClr val="1155CC"/>
                </a:solidFill>
                <a:latin typeface="Helvetica Neue"/>
                <a:ea typeface="Helvetica Neue"/>
                <a:cs typeface="Helvetica Neue"/>
                <a:sym typeface="Helvetica Neue"/>
              </a:endParaRPr>
            </a:p>
          </p:txBody>
        </p:sp>
      </p:grpSp>
      <p:sp>
        <p:nvSpPr>
          <p:cNvPr id="398" name="Google Shape;398;p5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15</a:t>
            </a:fld>
            <a:endParaRPr/>
          </a:p>
        </p:txBody>
      </p:sp>
    </p:spTree>
    <p:extLst>
      <p:ext uri="{BB962C8B-B14F-4D97-AF65-F5344CB8AC3E}">
        <p14:creationId xmlns:p14="http://schemas.microsoft.com/office/powerpoint/2010/main" val="17449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200"/>
                                        <p:tgtEl>
                                          <p:spTgt spid="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5"/>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Next step: unpack your story</a:t>
            </a:r>
            <a:endParaRPr/>
          </a:p>
        </p:txBody>
      </p:sp>
      <p:sp>
        <p:nvSpPr>
          <p:cNvPr id="459" name="Google Shape;459;p55"/>
          <p:cNvSpPr txBox="1">
            <a:spLocks noGrp="1"/>
          </p:cNvSpPr>
          <p:nvPr>
            <p:ph type="body" idx="1"/>
          </p:nvPr>
        </p:nvSpPr>
        <p:spPr>
          <a:xfrm>
            <a:off x="2357600" y="1035433"/>
            <a:ext cx="7476800" cy="697200"/>
          </a:xfrm>
          <a:prstGeom prst="rect">
            <a:avLst/>
          </a:prstGeom>
        </p:spPr>
        <p:txBody>
          <a:bodyPr spcFirstLastPara="1" vert="horz" wrap="square" lIns="121900" tIns="121900" rIns="121900" bIns="121900" rtlCol="0" anchor="t" anchorCtr="0">
            <a:noAutofit/>
          </a:bodyPr>
          <a:lstStyle/>
          <a:p>
            <a:pPr marL="0" indent="0" algn="ctr">
              <a:buNone/>
            </a:pPr>
            <a:r>
              <a:rPr lang="en"/>
              <a:t>Tell your story </a:t>
            </a:r>
            <a:r>
              <a:rPr lang="en" b="1">
                <a:latin typeface="Helvetica Neue"/>
                <a:ea typeface="Helvetica Neue"/>
                <a:cs typeface="Helvetica Neue"/>
                <a:sym typeface="Helvetica Neue"/>
              </a:rPr>
              <a:t>~3 times</a:t>
            </a:r>
            <a:r>
              <a:rPr lang="en"/>
              <a:t> in increasing levels of detail</a:t>
            </a:r>
            <a:endParaRPr/>
          </a:p>
          <a:p>
            <a:pPr marL="0" indent="0">
              <a:spcBef>
                <a:spcPts val="2133"/>
              </a:spcBef>
              <a:buNone/>
            </a:pPr>
            <a:endParaRPr/>
          </a:p>
          <a:p>
            <a:pPr marL="0" indent="0">
              <a:spcBef>
                <a:spcPts val="2133"/>
              </a:spcBef>
              <a:buClr>
                <a:schemeClr val="dk1"/>
              </a:buClr>
              <a:buSzPts val="1100"/>
              <a:buNone/>
            </a:pPr>
            <a:endParaRPr>
              <a:solidFill>
                <a:schemeClr val="dk1"/>
              </a:solidFill>
            </a:endParaRPr>
          </a:p>
          <a:p>
            <a:pPr marL="0" indent="0">
              <a:spcBef>
                <a:spcPts val="2133"/>
              </a:spcBef>
              <a:buNone/>
            </a:pPr>
            <a:endParaRPr/>
          </a:p>
          <a:p>
            <a:pPr marL="0" indent="0">
              <a:spcBef>
                <a:spcPts val="2133"/>
              </a:spcBef>
              <a:buNone/>
            </a:pPr>
            <a:endParaRPr/>
          </a:p>
          <a:p>
            <a:pPr marL="0" indent="0">
              <a:spcBef>
                <a:spcPts val="2133"/>
              </a:spcBef>
              <a:spcAft>
                <a:spcPts val="2133"/>
              </a:spcAft>
              <a:buNone/>
            </a:pPr>
            <a:endParaRPr b="1">
              <a:latin typeface="Helvetica Neue"/>
              <a:ea typeface="Helvetica Neue"/>
              <a:cs typeface="Helvetica Neue"/>
              <a:sym typeface="Helvetica Neue"/>
            </a:endParaRPr>
          </a:p>
        </p:txBody>
      </p:sp>
      <p:grpSp>
        <p:nvGrpSpPr>
          <p:cNvPr id="460" name="Google Shape;460;p55"/>
          <p:cNvGrpSpPr/>
          <p:nvPr/>
        </p:nvGrpSpPr>
        <p:grpSpPr>
          <a:xfrm>
            <a:off x="949500" y="1817517"/>
            <a:ext cx="10293000" cy="1380367"/>
            <a:chOff x="712125" y="1363138"/>
            <a:chExt cx="7719750" cy="1035275"/>
          </a:xfrm>
        </p:grpSpPr>
        <p:pic>
          <p:nvPicPr>
            <p:cNvPr id="461" name="Google Shape;461;p55" descr="Image result for boxes"/>
            <p:cNvPicPr preferRelativeResize="0"/>
            <p:nvPr/>
          </p:nvPicPr>
          <p:blipFill>
            <a:blip r:embed="rId3">
              <a:alphaModFix/>
            </a:blip>
            <a:stretch>
              <a:fillRect/>
            </a:stretch>
          </p:blipFill>
          <p:spPr>
            <a:xfrm>
              <a:off x="712125" y="1363137"/>
              <a:ext cx="1035275" cy="1035275"/>
            </a:xfrm>
            <a:prstGeom prst="rect">
              <a:avLst/>
            </a:prstGeom>
            <a:noFill/>
            <a:ln>
              <a:noFill/>
            </a:ln>
          </p:spPr>
        </p:pic>
        <p:sp>
          <p:nvSpPr>
            <p:cNvPr id="462" name="Google Shape;462;p55"/>
            <p:cNvSpPr txBox="1"/>
            <p:nvPr/>
          </p:nvSpPr>
          <p:spPr>
            <a:xfrm>
              <a:off x="1730475" y="1404213"/>
              <a:ext cx="6701400" cy="9531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pPr>
              <a:r>
                <a:rPr lang="en" sz="2400" b="1">
                  <a:solidFill>
                    <a:schemeClr val="dk1"/>
                  </a:solidFill>
                  <a:latin typeface="Helvetica Neue"/>
                  <a:ea typeface="Helvetica Neue"/>
                  <a:cs typeface="Helvetica Neue"/>
                  <a:sym typeface="Helvetica Neue"/>
                </a:rPr>
                <a:t>1: The Nutshell</a:t>
              </a:r>
              <a:br>
                <a:rPr lang="en" sz="2400" b="1">
                  <a:solidFill>
                    <a:schemeClr val="dk1"/>
                  </a:solidFill>
                  <a:latin typeface="Helvetica Neue"/>
                  <a:ea typeface="Helvetica Neue"/>
                  <a:cs typeface="Helvetica Neue"/>
                  <a:sym typeface="Helvetica Neue"/>
                </a:rPr>
              </a:br>
              <a:r>
                <a:rPr lang="en" sz="2400">
                  <a:solidFill>
                    <a:schemeClr val="dk1"/>
                  </a:solidFill>
                  <a:latin typeface="Helvetica Neue Light"/>
                  <a:ea typeface="Helvetica Neue Light"/>
                  <a:cs typeface="Helvetica Neue Light"/>
                  <a:sym typeface="Helvetica Neue Light"/>
                </a:rPr>
                <a:t>tell the high level story as briefly as possible</a:t>
              </a:r>
              <a:endParaRPr sz="2400"/>
            </a:p>
          </p:txBody>
        </p:sp>
      </p:grpSp>
      <p:grpSp>
        <p:nvGrpSpPr>
          <p:cNvPr id="463" name="Google Shape;463;p55"/>
          <p:cNvGrpSpPr/>
          <p:nvPr/>
        </p:nvGrpSpPr>
        <p:grpSpPr>
          <a:xfrm>
            <a:off x="949500" y="4720100"/>
            <a:ext cx="9060600" cy="1123901"/>
            <a:chOff x="712125" y="3540075"/>
            <a:chExt cx="6795450" cy="842926"/>
          </a:xfrm>
        </p:grpSpPr>
        <p:sp>
          <p:nvSpPr>
            <p:cNvPr id="464" name="Google Shape;464;p55"/>
            <p:cNvSpPr txBox="1"/>
            <p:nvPr/>
          </p:nvSpPr>
          <p:spPr>
            <a:xfrm>
              <a:off x="1730475" y="3540075"/>
              <a:ext cx="5777100" cy="7596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pPr>
              <a:r>
                <a:rPr lang="en" sz="2400" b="1">
                  <a:solidFill>
                    <a:schemeClr val="dk1"/>
                  </a:solidFill>
                  <a:latin typeface="Helvetica Neue"/>
                  <a:ea typeface="Helvetica Neue"/>
                  <a:cs typeface="Helvetica Neue"/>
                  <a:sym typeface="Helvetica Neue"/>
                </a:rPr>
                <a:t>3: The Details</a:t>
              </a:r>
              <a:br>
                <a:rPr lang="en" sz="2400" b="1">
                  <a:solidFill>
                    <a:schemeClr val="dk1"/>
                  </a:solidFill>
                  <a:latin typeface="Helvetica Neue"/>
                  <a:ea typeface="Helvetica Neue"/>
                  <a:cs typeface="Helvetica Neue"/>
                  <a:sym typeface="Helvetica Neue"/>
                </a:rPr>
              </a:br>
              <a:r>
                <a:rPr lang="en" sz="2400">
                  <a:solidFill>
                    <a:schemeClr val="dk1"/>
                  </a:solidFill>
                  <a:latin typeface="Helvetica Neue Light"/>
                  <a:ea typeface="Helvetica Neue Light"/>
                  <a:cs typeface="Helvetica Neue Light"/>
                  <a:sym typeface="Helvetica Neue Light"/>
                </a:rPr>
                <a:t>fill in </a:t>
              </a:r>
              <a:r>
                <a:rPr lang="en" sz="2400" i="1">
                  <a:solidFill>
                    <a:schemeClr val="dk1"/>
                  </a:solidFill>
                  <a:latin typeface="Helvetica Neue Light"/>
                  <a:ea typeface="Helvetica Neue Light"/>
                  <a:cs typeface="Helvetica Neue Light"/>
                  <a:sym typeface="Helvetica Neue Light"/>
                </a:rPr>
                <a:t>important </a:t>
              </a:r>
              <a:r>
                <a:rPr lang="en" sz="2400">
                  <a:solidFill>
                    <a:schemeClr val="dk1"/>
                  </a:solidFill>
                  <a:latin typeface="Helvetica Neue Light"/>
                  <a:ea typeface="Helvetica Neue Light"/>
                  <a:cs typeface="Helvetica Neue Light"/>
                  <a:sym typeface="Helvetica Neue Light"/>
                </a:rPr>
                <a:t>details; don’t lose sight of flow</a:t>
              </a:r>
              <a:endParaRPr sz="2400"/>
            </a:p>
          </p:txBody>
        </p:sp>
        <p:pic>
          <p:nvPicPr>
            <p:cNvPr id="465" name="Google Shape;465;p55" descr="Image result for boxes"/>
            <p:cNvPicPr preferRelativeResize="0"/>
            <p:nvPr/>
          </p:nvPicPr>
          <p:blipFill>
            <a:blip r:embed="rId4">
              <a:alphaModFix/>
            </a:blip>
            <a:stretch>
              <a:fillRect/>
            </a:stretch>
          </p:blipFill>
          <p:spPr>
            <a:xfrm>
              <a:off x="712125" y="3623393"/>
              <a:ext cx="944426" cy="759607"/>
            </a:xfrm>
            <a:prstGeom prst="rect">
              <a:avLst/>
            </a:prstGeom>
            <a:noFill/>
            <a:ln>
              <a:noFill/>
            </a:ln>
          </p:spPr>
        </p:pic>
      </p:grpSp>
      <p:grpSp>
        <p:nvGrpSpPr>
          <p:cNvPr id="466" name="Google Shape;466;p55"/>
          <p:cNvGrpSpPr/>
          <p:nvPr/>
        </p:nvGrpSpPr>
        <p:grpSpPr>
          <a:xfrm>
            <a:off x="949500" y="3307633"/>
            <a:ext cx="9840600" cy="1126800"/>
            <a:chOff x="712125" y="2480725"/>
            <a:chExt cx="7380450" cy="845100"/>
          </a:xfrm>
        </p:grpSpPr>
        <p:sp>
          <p:nvSpPr>
            <p:cNvPr id="467" name="Google Shape;467;p55"/>
            <p:cNvSpPr txBox="1"/>
            <p:nvPr/>
          </p:nvSpPr>
          <p:spPr>
            <a:xfrm>
              <a:off x="1730475" y="2480725"/>
              <a:ext cx="6362100" cy="8451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pPr>
              <a:r>
                <a:rPr lang="en" sz="2400" b="1">
                  <a:solidFill>
                    <a:schemeClr val="dk1"/>
                  </a:solidFill>
                  <a:latin typeface="Helvetica Neue"/>
                  <a:ea typeface="Helvetica Neue"/>
                  <a:cs typeface="Helvetica Neue"/>
                  <a:sym typeface="Helvetica Neue"/>
                </a:rPr>
                <a:t>2: The Synopsis</a:t>
              </a:r>
              <a:br>
                <a:rPr lang="en" sz="2400" b="1">
                  <a:solidFill>
                    <a:schemeClr val="dk1"/>
                  </a:solidFill>
                  <a:latin typeface="Helvetica Neue"/>
                  <a:ea typeface="Helvetica Neue"/>
                  <a:cs typeface="Helvetica Neue"/>
                  <a:sym typeface="Helvetica Neue"/>
                </a:rPr>
              </a:br>
              <a:r>
                <a:rPr lang="en" sz="2400">
                  <a:solidFill>
                    <a:schemeClr val="dk1"/>
                  </a:solidFill>
                  <a:latin typeface="Helvetica Neue Light"/>
                  <a:ea typeface="Helvetica Neue Light"/>
                  <a:cs typeface="Helvetica Neue Light"/>
                  <a:sym typeface="Helvetica Neue Light"/>
                </a:rPr>
                <a:t>tell it with motivating examples, past work, your solution</a:t>
              </a:r>
              <a:endParaRPr sz="2400"/>
            </a:p>
          </p:txBody>
        </p:sp>
        <p:pic>
          <p:nvPicPr>
            <p:cNvPr id="468" name="Google Shape;468;p55" descr="Image result for boxes"/>
            <p:cNvPicPr preferRelativeResize="0"/>
            <p:nvPr/>
          </p:nvPicPr>
          <p:blipFill>
            <a:blip r:embed="rId5">
              <a:alphaModFix/>
            </a:blip>
            <a:stretch>
              <a:fillRect/>
            </a:stretch>
          </p:blipFill>
          <p:spPr>
            <a:xfrm>
              <a:off x="712125" y="2531773"/>
              <a:ext cx="944425" cy="742999"/>
            </a:xfrm>
            <a:prstGeom prst="rect">
              <a:avLst/>
            </a:prstGeom>
            <a:noFill/>
            <a:ln>
              <a:noFill/>
            </a:ln>
          </p:spPr>
        </p:pic>
      </p:grpSp>
      <p:grpSp>
        <p:nvGrpSpPr>
          <p:cNvPr id="469" name="Google Shape;469;p55"/>
          <p:cNvGrpSpPr/>
          <p:nvPr/>
        </p:nvGrpSpPr>
        <p:grpSpPr>
          <a:xfrm>
            <a:off x="188401" y="5886100"/>
            <a:ext cx="11540567" cy="772933"/>
            <a:chOff x="141300" y="4414575"/>
            <a:chExt cx="8655425" cy="579700"/>
          </a:xfrm>
        </p:grpSpPr>
        <p:sp>
          <p:nvSpPr>
            <p:cNvPr id="470" name="Google Shape;470;p55"/>
            <p:cNvSpPr txBox="1"/>
            <p:nvPr/>
          </p:nvSpPr>
          <p:spPr>
            <a:xfrm>
              <a:off x="764825" y="4507075"/>
              <a:ext cx="8031900" cy="487200"/>
            </a:xfrm>
            <a:prstGeom prst="rect">
              <a:avLst/>
            </a:prstGeom>
            <a:noFill/>
            <a:ln>
              <a:noFill/>
            </a:ln>
          </p:spPr>
          <p:txBody>
            <a:bodyPr spcFirstLastPara="1" wrap="square" lIns="121900" tIns="121900" rIns="121900" bIns="121900" anchor="t" anchorCtr="0">
              <a:noAutofit/>
            </a:bodyPr>
            <a:lstStyle/>
            <a:p>
              <a:r>
                <a:rPr lang="en" sz="2400">
                  <a:latin typeface="Helvetica Neue Light"/>
                  <a:ea typeface="Helvetica Neue Light"/>
                  <a:cs typeface="Helvetica Neue Light"/>
                  <a:sym typeface="Helvetica Neue Light"/>
                </a:rPr>
                <a:t>For talks, </a:t>
              </a:r>
              <a:r>
                <a:rPr lang="en" sz="2400" b="1">
                  <a:latin typeface="Helvetica Neue"/>
                  <a:ea typeface="Helvetica Neue"/>
                  <a:cs typeface="Helvetica Neue"/>
                  <a:sym typeface="Helvetica Neue"/>
                </a:rPr>
                <a:t>0: The Sentence</a:t>
              </a:r>
              <a:r>
                <a:rPr lang="en" sz="2400">
                  <a:latin typeface="Helvetica Neue Light"/>
                  <a:ea typeface="Helvetica Neue Light"/>
                  <a:cs typeface="Helvetica Neue Light"/>
                  <a:sym typeface="Helvetica Neue Light"/>
                </a:rPr>
                <a:t> - A single sentence story during the title slide</a:t>
              </a:r>
              <a:endParaRPr sz="2400">
                <a:latin typeface="Helvetica Neue Light"/>
                <a:ea typeface="Helvetica Neue Light"/>
                <a:cs typeface="Helvetica Neue Light"/>
                <a:sym typeface="Helvetica Neue Light"/>
              </a:endParaRPr>
            </a:p>
          </p:txBody>
        </p:sp>
        <p:pic>
          <p:nvPicPr>
            <p:cNvPr id="471" name="Google Shape;471;p55" descr="Image result for small box"/>
            <p:cNvPicPr preferRelativeResize="0"/>
            <p:nvPr/>
          </p:nvPicPr>
          <p:blipFill rotWithShape="1">
            <a:blip r:embed="rId6">
              <a:alphaModFix/>
            </a:blip>
            <a:srcRect r="24482" b="45121"/>
            <a:stretch/>
          </p:blipFill>
          <p:spPr>
            <a:xfrm>
              <a:off x="141300" y="4414575"/>
              <a:ext cx="670455" cy="487200"/>
            </a:xfrm>
            <a:prstGeom prst="rect">
              <a:avLst/>
            </a:prstGeom>
            <a:noFill/>
            <a:ln>
              <a:noFill/>
            </a:ln>
          </p:spPr>
        </p:pic>
      </p:grpSp>
      <p:sp>
        <p:nvSpPr>
          <p:cNvPr id="472" name="Google Shape;472;p5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16</a:t>
            </a:fld>
            <a:endParaRPr/>
          </a:p>
        </p:txBody>
      </p:sp>
    </p:spTree>
    <p:extLst>
      <p:ext uri="{BB962C8B-B14F-4D97-AF65-F5344CB8AC3E}">
        <p14:creationId xmlns:p14="http://schemas.microsoft.com/office/powerpoint/2010/main" val="406395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0"/>
                                        </p:tgtEl>
                                        <p:attrNameLst>
                                          <p:attrName>style.visibility</p:attrName>
                                        </p:attrNameLst>
                                      </p:cBhvr>
                                      <p:to>
                                        <p:strVal val="visible"/>
                                      </p:to>
                                    </p:set>
                                    <p:animEffect transition="in" filter="fade">
                                      <p:cBhvr>
                                        <p:cTn id="7" dur="200"/>
                                        <p:tgtEl>
                                          <p:spTgt spid="4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6"/>
                                        </p:tgtEl>
                                        <p:attrNameLst>
                                          <p:attrName>style.visibility</p:attrName>
                                        </p:attrNameLst>
                                      </p:cBhvr>
                                      <p:to>
                                        <p:strVal val="visible"/>
                                      </p:to>
                                    </p:set>
                                    <p:animEffect transition="in" filter="fade">
                                      <p:cBhvr>
                                        <p:cTn id="12" dur="200"/>
                                        <p:tgtEl>
                                          <p:spTgt spid="4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3"/>
                                        </p:tgtEl>
                                        <p:attrNameLst>
                                          <p:attrName>style.visibility</p:attrName>
                                        </p:attrNameLst>
                                      </p:cBhvr>
                                      <p:to>
                                        <p:strVal val="visible"/>
                                      </p:to>
                                    </p:set>
                                    <p:animEffect transition="in" filter="fade">
                                      <p:cBhvr>
                                        <p:cTn id="17" dur="200"/>
                                        <p:tgtEl>
                                          <p:spTgt spid="4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9"/>
                                        </p:tgtEl>
                                        <p:attrNameLst>
                                          <p:attrName>style.visibility</p:attrName>
                                        </p:attrNameLst>
                                      </p:cBhvr>
                                      <p:to>
                                        <p:strVal val="visible"/>
                                      </p:to>
                                    </p:set>
                                    <p:animEffect transition="in" filter="fade">
                                      <p:cBhvr>
                                        <p:cTn id="22" dur="200"/>
                                        <p:tgtEl>
                                          <p:spTgt spid="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6"/>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a:t>Next step: unpack your story</a:t>
            </a:r>
            <a:endParaRPr/>
          </a:p>
          <a:p>
            <a:endParaRPr/>
          </a:p>
        </p:txBody>
      </p:sp>
      <p:sp>
        <p:nvSpPr>
          <p:cNvPr id="478" name="Google Shape;478;p56"/>
          <p:cNvSpPr txBox="1"/>
          <p:nvPr/>
        </p:nvSpPr>
        <p:spPr>
          <a:xfrm>
            <a:off x="1736267" y="4648733"/>
            <a:ext cx="8719600" cy="18408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You start with the punchline, </a:t>
            </a:r>
            <a:br>
              <a:rPr lang="en" sz="2400">
                <a:latin typeface="Helvetica Neue Light"/>
                <a:ea typeface="Helvetica Neue Light"/>
                <a:cs typeface="Helvetica Neue Light"/>
                <a:sym typeface="Helvetica Neue Light"/>
              </a:rPr>
            </a:br>
            <a:r>
              <a:rPr lang="en" sz="2400">
                <a:latin typeface="Helvetica Neue Light"/>
                <a:ea typeface="Helvetica Neue Light"/>
                <a:cs typeface="Helvetica Neue Light"/>
                <a:sym typeface="Helvetica Neue Light"/>
              </a:rPr>
              <a:t>and then repeatedly explain it in increasing detail </a:t>
            </a:r>
            <a:endParaRPr sz="2400">
              <a:latin typeface="Helvetica Neue Light"/>
              <a:ea typeface="Helvetica Neue Light"/>
              <a:cs typeface="Helvetica Neue Light"/>
              <a:sym typeface="Helvetica Neue Light"/>
            </a:endParaRPr>
          </a:p>
        </p:txBody>
      </p:sp>
      <p:pic>
        <p:nvPicPr>
          <p:cNvPr id="479" name="Google Shape;479;p56" descr="Image result for oh the hue manatee"/>
          <p:cNvPicPr preferRelativeResize="0"/>
          <p:nvPr/>
        </p:nvPicPr>
        <p:blipFill>
          <a:blip r:embed="rId3">
            <a:alphaModFix/>
          </a:blip>
          <a:stretch>
            <a:fillRect/>
          </a:stretch>
        </p:blipFill>
        <p:spPr>
          <a:xfrm>
            <a:off x="4773000" y="2519700"/>
            <a:ext cx="2646000" cy="1921000"/>
          </a:xfrm>
          <a:prstGeom prst="rect">
            <a:avLst/>
          </a:prstGeom>
          <a:noFill/>
          <a:ln>
            <a:noFill/>
          </a:ln>
        </p:spPr>
      </p:pic>
      <p:sp>
        <p:nvSpPr>
          <p:cNvPr id="480" name="Google Shape;480;p56"/>
          <p:cNvSpPr txBox="1"/>
          <p:nvPr/>
        </p:nvSpPr>
        <p:spPr>
          <a:xfrm>
            <a:off x="2386400" y="1688967"/>
            <a:ext cx="7419200" cy="1243600"/>
          </a:xfrm>
          <a:prstGeom prst="rect">
            <a:avLst/>
          </a:prstGeom>
          <a:noFill/>
          <a:ln>
            <a:noFill/>
          </a:ln>
        </p:spPr>
        <p:txBody>
          <a:bodyPr spcFirstLastPara="1" wrap="square" lIns="121900" tIns="121900" rIns="121900" bIns="121900" anchor="t" anchorCtr="0">
            <a:noAutofit/>
          </a:bodyPr>
          <a:lstStyle/>
          <a:p>
            <a:pPr algn="ctr"/>
            <a:r>
              <a:rPr lang="en" sz="2400">
                <a:solidFill>
                  <a:schemeClr val="dk1"/>
                </a:solidFill>
                <a:latin typeface="Helvetica Neue Light"/>
                <a:ea typeface="Helvetica Neue Light"/>
                <a:cs typeface="Helvetica Neue Light"/>
                <a:sym typeface="Helvetica Neue Light"/>
              </a:rPr>
              <a:t>Think of your technical presentation as a bad joke</a:t>
            </a:r>
            <a:endParaRPr sz="2400">
              <a:solidFill>
                <a:schemeClr val="dk1"/>
              </a:solidFill>
              <a:latin typeface="Helvetica Neue Light"/>
              <a:ea typeface="Helvetica Neue Light"/>
              <a:cs typeface="Helvetica Neue Light"/>
              <a:sym typeface="Helvetica Neue Light"/>
            </a:endParaRPr>
          </a:p>
        </p:txBody>
      </p:sp>
      <p:sp>
        <p:nvSpPr>
          <p:cNvPr id="481" name="Google Shape;481;p5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17</a:t>
            </a:fld>
            <a:endParaRPr/>
          </a:p>
        </p:txBody>
      </p:sp>
    </p:spTree>
    <p:extLst>
      <p:ext uri="{BB962C8B-B14F-4D97-AF65-F5344CB8AC3E}">
        <p14:creationId xmlns:p14="http://schemas.microsoft.com/office/powerpoint/2010/main" val="1595422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7"/>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Why unpack?</a:t>
            </a:r>
            <a:endParaRPr/>
          </a:p>
        </p:txBody>
      </p:sp>
      <p:sp>
        <p:nvSpPr>
          <p:cNvPr id="487" name="Google Shape;487;p57"/>
          <p:cNvSpPr txBox="1"/>
          <p:nvPr/>
        </p:nvSpPr>
        <p:spPr>
          <a:xfrm>
            <a:off x="1555051" y="2110700"/>
            <a:ext cx="3306800" cy="1616000"/>
          </a:xfrm>
          <a:prstGeom prst="rect">
            <a:avLst/>
          </a:prstGeom>
          <a:noFill/>
          <a:ln>
            <a:noFill/>
          </a:ln>
        </p:spPr>
        <p:txBody>
          <a:bodyPr spcFirstLastPara="1" wrap="square" lIns="121900" tIns="121900" rIns="121900" bIns="121900" anchor="ctr" anchorCtr="0">
            <a:noAutofit/>
          </a:bodyPr>
          <a:lstStyle/>
          <a:p>
            <a:pPr algn="ctr">
              <a:lnSpc>
                <a:spcPct val="115000"/>
              </a:lnSpc>
              <a:spcAft>
                <a:spcPts val="2133"/>
              </a:spcAft>
            </a:pPr>
            <a:r>
              <a:rPr lang="en" sz="2400" b="1">
                <a:solidFill>
                  <a:schemeClr val="dk1"/>
                </a:solidFill>
                <a:latin typeface="Helvetica Neue"/>
                <a:ea typeface="Helvetica Neue"/>
                <a:cs typeface="Helvetica Neue"/>
                <a:sym typeface="Helvetica Neue"/>
              </a:rPr>
              <a:t>It’s Humane</a:t>
            </a:r>
            <a:br>
              <a:rPr lang="en" sz="2400" b="1">
                <a:solidFill>
                  <a:schemeClr val="dk1"/>
                </a:solidFill>
                <a:latin typeface="Helvetica Neue"/>
                <a:ea typeface="Helvetica Neue"/>
                <a:cs typeface="Helvetica Neue"/>
                <a:sym typeface="Helvetica Neue"/>
              </a:rPr>
            </a:br>
            <a:r>
              <a:rPr lang="en" sz="2400">
                <a:solidFill>
                  <a:schemeClr val="dk1"/>
                </a:solidFill>
                <a:latin typeface="Helvetica Neue Light"/>
                <a:ea typeface="Helvetica Neue Light"/>
                <a:cs typeface="Helvetica Neue Light"/>
                <a:sym typeface="Helvetica Neue Light"/>
              </a:rPr>
              <a:t>accounts for different</a:t>
            </a:r>
            <a:br>
              <a:rPr lang="en" sz="2400">
                <a:solidFill>
                  <a:schemeClr val="dk1"/>
                </a:solidFill>
                <a:latin typeface="Helvetica Neue Light"/>
                <a:ea typeface="Helvetica Neue Light"/>
                <a:cs typeface="Helvetica Neue Light"/>
                <a:sym typeface="Helvetica Neue Light"/>
              </a:rPr>
            </a:br>
            <a:r>
              <a:rPr lang="en" sz="2400">
                <a:solidFill>
                  <a:schemeClr val="dk1"/>
                </a:solidFill>
                <a:latin typeface="Helvetica Neue Light"/>
                <a:ea typeface="Helvetica Neue Light"/>
                <a:cs typeface="Helvetica Neue Light"/>
                <a:sym typeface="Helvetica Neue Light"/>
              </a:rPr>
              <a:t>attention spans</a:t>
            </a:r>
            <a:endParaRPr sz="2400">
              <a:solidFill>
                <a:schemeClr val="dk1"/>
              </a:solidFill>
              <a:latin typeface="Helvetica Neue Light"/>
              <a:ea typeface="Helvetica Neue Light"/>
              <a:cs typeface="Helvetica Neue Light"/>
              <a:sym typeface="Helvetica Neue Light"/>
            </a:endParaRPr>
          </a:p>
        </p:txBody>
      </p:sp>
      <p:sp>
        <p:nvSpPr>
          <p:cNvPr id="488" name="Google Shape;488;p57"/>
          <p:cNvSpPr txBox="1"/>
          <p:nvPr/>
        </p:nvSpPr>
        <p:spPr>
          <a:xfrm>
            <a:off x="6016151" y="1925500"/>
            <a:ext cx="4620800" cy="1986400"/>
          </a:xfrm>
          <a:prstGeom prst="rect">
            <a:avLst/>
          </a:prstGeom>
          <a:noFill/>
          <a:ln>
            <a:noFill/>
          </a:ln>
        </p:spPr>
        <p:txBody>
          <a:bodyPr spcFirstLastPara="1" wrap="square" lIns="121900" tIns="121900" rIns="121900" bIns="121900" anchor="ctr" anchorCtr="0">
            <a:noAutofit/>
          </a:bodyPr>
          <a:lstStyle/>
          <a:p>
            <a:pPr algn="ctr">
              <a:lnSpc>
                <a:spcPct val="115000"/>
              </a:lnSpc>
              <a:spcAft>
                <a:spcPts val="2133"/>
              </a:spcAft>
            </a:pPr>
            <a:r>
              <a:rPr lang="en" sz="2400" b="1">
                <a:solidFill>
                  <a:schemeClr val="dk1"/>
                </a:solidFill>
                <a:latin typeface="Helvetica Neue"/>
                <a:ea typeface="Helvetica Neue"/>
                <a:cs typeface="Helvetica Neue"/>
                <a:sym typeface="Helvetica Neue"/>
              </a:rPr>
              <a:t>It Reduces Cognitive Load</a:t>
            </a:r>
            <a:br>
              <a:rPr lang="en" sz="2400" b="1">
                <a:solidFill>
                  <a:schemeClr val="dk1"/>
                </a:solidFill>
                <a:latin typeface="Helvetica Neue"/>
                <a:ea typeface="Helvetica Neue"/>
                <a:cs typeface="Helvetica Neue"/>
                <a:sym typeface="Helvetica Neue"/>
              </a:rPr>
            </a:br>
            <a:r>
              <a:rPr lang="en" sz="2400">
                <a:solidFill>
                  <a:schemeClr val="dk1"/>
                </a:solidFill>
                <a:latin typeface="Helvetica Neue Light"/>
                <a:ea typeface="Helvetica Neue Light"/>
                <a:cs typeface="Helvetica Neue Light"/>
                <a:sym typeface="Helvetica Neue Light"/>
              </a:rPr>
              <a:t>your audience can predict</a:t>
            </a:r>
            <a:br>
              <a:rPr lang="en" sz="2400">
                <a:solidFill>
                  <a:schemeClr val="dk1"/>
                </a:solidFill>
                <a:latin typeface="Helvetica Neue Light"/>
                <a:ea typeface="Helvetica Neue Light"/>
                <a:cs typeface="Helvetica Neue Light"/>
                <a:sym typeface="Helvetica Neue Light"/>
              </a:rPr>
            </a:br>
            <a:r>
              <a:rPr lang="en" sz="2400">
                <a:solidFill>
                  <a:schemeClr val="dk1"/>
                </a:solidFill>
                <a:latin typeface="Helvetica Neue Light"/>
                <a:ea typeface="Helvetica Neue Light"/>
                <a:cs typeface="Helvetica Neue Light"/>
                <a:sym typeface="Helvetica Neue Light"/>
              </a:rPr>
              <a:t> what you’re about to tell them </a:t>
            </a:r>
            <a:endParaRPr sz="2400"/>
          </a:p>
        </p:txBody>
      </p:sp>
      <p:sp>
        <p:nvSpPr>
          <p:cNvPr id="489" name="Google Shape;489;p57"/>
          <p:cNvSpPr txBox="1"/>
          <p:nvPr/>
        </p:nvSpPr>
        <p:spPr>
          <a:xfrm>
            <a:off x="3619817" y="4199100"/>
            <a:ext cx="3864000" cy="14884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 sz="2400" b="1">
                <a:solidFill>
                  <a:schemeClr val="dk1"/>
                </a:solidFill>
                <a:latin typeface="Helvetica Neue"/>
                <a:ea typeface="Helvetica Neue"/>
                <a:cs typeface="Helvetica Neue"/>
                <a:sym typeface="Helvetica Neue"/>
              </a:rPr>
              <a:t>It’s Robust</a:t>
            </a:r>
            <a:br>
              <a:rPr lang="en" sz="2400">
                <a:solidFill>
                  <a:schemeClr val="dk1"/>
                </a:solidFill>
                <a:latin typeface="Helvetica Neue Light"/>
                <a:ea typeface="Helvetica Neue Light"/>
                <a:cs typeface="Helvetica Neue Light"/>
                <a:sym typeface="Helvetica Neue Light"/>
              </a:rPr>
            </a:br>
            <a:r>
              <a:rPr lang="en" sz="2400">
                <a:solidFill>
                  <a:schemeClr val="dk1"/>
                </a:solidFill>
                <a:latin typeface="Helvetica Neue Light"/>
                <a:ea typeface="Helvetica Neue Light"/>
                <a:cs typeface="Helvetica Neue Light"/>
                <a:sym typeface="Helvetica Neue Light"/>
              </a:rPr>
              <a:t>repeated info adds</a:t>
            </a:r>
            <a:br>
              <a:rPr lang="en" sz="2400">
                <a:solidFill>
                  <a:schemeClr val="dk1"/>
                </a:solidFill>
                <a:latin typeface="Helvetica Neue Light"/>
                <a:ea typeface="Helvetica Neue Light"/>
                <a:cs typeface="Helvetica Neue Light"/>
                <a:sym typeface="Helvetica Neue Light"/>
              </a:rPr>
            </a:br>
            <a:r>
              <a:rPr lang="en" sz="2400">
                <a:solidFill>
                  <a:schemeClr val="dk1"/>
                </a:solidFill>
                <a:latin typeface="Helvetica Neue Light"/>
                <a:ea typeface="Helvetica Neue Light"/>
                <a:cs typeface="Helvetica Neue Light"/>
                <a:sym typeface="Helvetica Neue Light"/>
              </a:rPr>
              <a:t>redundancy</a:t>
            </a:r>
            <a:endParaRPr sz="2400"/>
          </a:p>
        </p:txBody>
      </p:sp>
      <p:sp>
        <p:nvSpPr>
          <p:cNvPr id="490" name="Google Shape;490;p5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18</a:t>
            </a:fld>
            <a:endParaRPr/>
          </a:p>
        </p:txBody>
      </p:sp>
    </p:spTree>
    <p:extLst>
      <p:ext uri="{BB962C8B-B14F-4D97-AF65-F5344CB8AC3E}">
        <p14:creationId xmlns:p14="http://schemas.microsoft.com/office/powerpoint/2010/main" val="105150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7"/>
                                        </p:tgtEl>
                                        <p:attrNameLst>
                                          <p:attrName>style.visibility</p:attrName>
                                        </p:attrNameLst>
                                      </p:cBhvr>
                                      <p:to>
                                        <p:strVal val="visible"/>
                                      </p:to>
                                    </p:set>
                                    <p:animEffect transition="in" filter="fade">
                                      <p:cBhvr>
                                        <p:cTn id="7" dur="200"/>
                                        <p:tgtEl>
                                          <p:spTgt spid="4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9"/>
                                        </p:tgtEl>
                                        <p:attrNameLst>
                                          <p:attrName>style.visibility</p:attrName>
                                        </p:attrNameLst>
                                      </p:cBhvr>
                                      <p:to>
                                        <p:strVal val="visible"/>
                                      </p:to>
                                    </p:set>
                                    <p:animEffect transition="in" filter="fade">
                                      <p:cBhvr>
                                        <p:cTn id="12" dur="200"/>
                                        <p:tgtEl>
                                          <p:spTgt spid="4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8"/>
                                        </p:tgtEl>
                                        <p:attrNameLst>
                                          <p:attrName>style.visibility</p:attrName>
                                        </p:attrNameLst>
                                      </p:cBhvr>
                                      <p:to>
                                        <p:strVal val="visible"/>
                                      </p:to>
                                    </p:set>
                                    <p:animEffect transition="in" filter="fade">
                                      <p:cBhvr>
                                        <p:cTn id="17" dur="2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Example from one of my talks</a:t>
            </a:r>
            <a:endParaRPr/>
          </a:p>
        </p:txBody>
      </p:sp>
      <p:sp>
        <p:nvSpPr>
          <p:cNvPr id="546" name="Google Shape;546;p60"/>
          <p:cNvSpPr txBox="1"/>
          <p:nvPr/>
        </p:nvSpPr>
        <p:spPr>
          <a:xfrm>
            <a:off x="2272400" y="2593000"/>
            <a:ext cx="7647200" cy="16720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 sz="2400" b="1">
                <a:solidFill>
                  <a:schemeClr val="dk1"/>
                </a:solidFill>
                <a:latin typeface="Helvetica Neue"/>
                <a:ea typeface="Helvetica Neue"/>
                <a:cs typeface="Helvetica Neue"/>
                <a:sym typeface="Helvetica Neue"/>
              </a:rPr>
              <a:t>The Sentence </a:t>
            </a:r>
            <a:br>
              <a:rPr lang="en" sz="2400" b="1">
                <a:solidFill>
                  <a:schemeClr val="dk1"/>
                </a:solidFill>
                <a:latin typeface="Helvetica Neue"/>
                <a:ea typeface="Helvetica Neue"/>
                <a:cs typeface="Helvetica Neue"/>
                <a:sym typeface="Helvetica Neue"/>
              </a:rPr>
            </a:br>
            <a:r>
              <a:rPr lang="en" sz="2400">
                <a:solidFill>
                  <a:schemeClr val="dk1"/>
                </a:solidFill>
                <a:latin typeface="Helvetica Neue Light"/>
                <a:ea typeface="Helvetica Neue Light"/>
                <a:cs typeface="Helvetica Neue Light"/>
                <a:sym typeface="Helvetica Neue Light"/>
              </a:rPr>
              <a:t>“In this talk, I’ll describe some recent work on </a:t>
            </a:r>
            <a:br>
              <a:rPr lang="en" sz="2400">
                <a:solidFill>
                  <a:schemeClr val="dk1"/>
                </a:solidFill>
                <a:latin typeface="Helvetica Neue Light"/>
                <a:ea typeface="Helvetica Neue Light"/>
                <a:cs typeface="Helvetica Neue Light"/>
                <a:sym typeface="Helvetica Neue Light"/>
              </a:rPr>
            </a:br>
            <a:r>
              <a:rPr lang="en" sz="2400">
                <a:solidFill>
                  <a:schemeClr val="dk1"/>
                </a:solidFill>
                <a:latin typeface="Helvetica Neue Light"/>
                <a:ea typeface="Helvetica Neue Light"/>
                <a:cs typeface="Helvetica Neue Light"/>
                <a:sym typeface="Helvetica Neue Light"/>
              </a:rPr>
              <a:t>data summarization for large-scale posterior inference”</a:t>
            </a:r>
            <a:endParaRPr sz="2400">
              <a:latin typeface="Helvetica Neue Light"/>
              <a:ea typeface="Helvetica Neue Light"/>
              <a:cs typeface="Helvetica Neue Light"/>
              <a:sym typeface="Helvetica Neue Light"/>
            </a:endParaRPr>
          </a:p>
        </p:txBody>
      </p:sp>
      <p:grpSp>
        <p:nvGrpSpPr>
          <p:cNvPr id="547" name="Google Shape;547;p60"/>
          <p:cNvGrpSpPr/>
          <p:nvPr/>
        </p:nvGrpSpPr>
        <p:grpSpPr>
          <a:xfrm>
            <a:off x="2671934" y="1228551"/>
            <a:ext cx="6848135" cy="4400901"/>
            <a:chOff x="2003950" y="712925"/>
            <a:chExt cx="5136101" cy="3300676"/>
          </a:xfrm>
        </p:grpSpPr>
        <p:grpSp>
          <p:nvGrpSpPr>
            <p:cNvPr id="548" name="Google Shape;548;p60"/>
            <p:cNvGrpSpPr/>
            <p:nvPr/>
          </p:nvGrpSpPr>
          <p:grpSpPr>
            <a:xfrm>
              <a:off x="2003950" y="1129900"/>
              <a:ext cx="5136101" cy="2883701"/>
              <a:chOff x="1946300" y="323775"/>
              <a:chExt cx="5136101" cy="2883701"/>
            </a:xfrm>
          </p:grpSpPr>
          <p:sp>
            <p:nvSpPr>
              <p:cNvPr id="549" name="Google Shape;549;p60"/>
              <p:cNvSpPr txBox="1"/>
              <p:nvPr/>
            </p:nvSpPr>
            <p:spPr>
              <a:xfrm>
                <a:off x="3642000" y="742525"/>
                <a:ext cx="1860000" cy="6015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pPr>
                <a:r>
                  <a:rPr lang="en" sz="2400" b="1">
                    <a:solidFill>
                      <a:schemeClr val="dk1"/>
                    </a:solidFill>
                    <a:latin typeface="Helvetica Neue"/>
                    <a:ea typeface="Helvetica Neue"/>
                    <a:cs typeface="Helvetica Neue"/>
                    <a:sym typeface="Helvetica Neue"/>
                  </a:rPr>
                  <a:t>The Nutshell</a:t>
                </a:r>
                <a:endParaRPr sz="2400"/>
              </a:p>
            </p:txBody>
          </p:sp>
          <p:pic>
            <p:nvPicPr>
              <p:cNvPr id="550" name="Google Shape;550;p60"/>
              <p:cNvPicPr preferRelativeResize="0"/>
              <p:nvPr/>
            </p:nvPicPr>
            <p:blipFill>
              <a:blip r:embed="rId3">
                <a:alphaModFix/>
              </a:blip>
              <a:stretch>
                <a:fillRect/>
              </a:stretch>
            </p:blipFill>
            <p:spPr>
              <a:xfrm>
                <a:off x="1946300" y="323775"/>
                <a:ext cx="5136101" cy="2883701"/>
              </a:xfrm>
              <a:prstGeom prst="rect">
                <a:avLst/>
              </a:prstGeom>
              <a:noFill/>
              <a:ln w="28575" cap="flat" cmpd="sng">
                <a:solidFill>
                  <a:schemeClr val="dk2"/>
                </a:solidFill>
                <a:prstDash val="solid"/>
                <a:round/>
                <a:headEnd type="none" w="sm" len="sm"/>
                <a:tailEnd type="none" w="sm" len="sm"/>
              </a:ln>
            </p:spPr>
          </p:pic>
        </p:grpSp>
        <p:sp>
          <p:nvSpPr>
            <p:cNvPr id="551" name="Google Shape;551;p60"/>
            <p:cNvSpPr txBox="1"/>
            <p:nvPr/>
          </p:nvSpPr>
          <p:spPr>
            <a:xfrm>
              <a:off x="3642000" y="712925"/>
              <a:ext cx="1860000" cy="6015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 sz="2400" b="1">
                  <a:solidFill>
                    <a:schemeClr val="dk1"/>
                  </a:solidFill>
                  <a:latin typeface="Helvetica Neue"/>
                  <a:ea typeface="Helvetica Neue"/>
                  <a:cs typeface="Helvetica Neue"/>
                  <a:sym typeface="Helvetica Neue"/>
                </a:rPr>
                <a:t>The Nutshell</a:t>
              </a:r>
              <a:endParaRPr sz="2400"/>
            </a:p>
          </p:txBody>
        </p:sp>
      </p:grpSp>
      <p:sp>
        <p:nvSpPr>
          <p:cNvPr id="552" name="Google Shape;552;p6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19</a:t>
            </a:fld>
            <a:endParaRPr/>
          </a:p>
        </p:txBody>
      </p:sp>
    </p:spTree>
    <p:extLst>
      <p:ext uri="{BB962C8B-B14F-4D97-AF65-F5344CB8AC3E}">
        <p14:creationId xmlns:p14="http://schemas.microsoft.com/office/powerpoint/2010/main" val="241206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7"/>
                                        </p:tgtEl>
                                        <p:attrNameLst>
                                          <p:attrName>style.visibility</p:attrName>
                                        </p:attrNameLst>
                                      </p:cBhvr>
                                      <p:to>
                                        <p:strVal val="visible"/>
                                      </p:to>
                                    </p:set>
                                    <p:animEffect transition="in" filter="fade">
                                      <p:cBhvr>
                                        <p:cTn id="7" dur="200"/>
                                        <p:tgtEl>
                                          <p:spTgt spid="547"/>
                                        </p:tgtEl>
                                      </p:cBhvr>
                                    </p:animEffect>
                                  </p:childTnLst>
                                </p:cTn>
                              </p:par>
                              <p:par>
                                <p:cTn id="8" presetID="10" presetClass="exit" presetSubtype="0" fill="hold" nodeType="withEffect">
                                  <p:stCondLst>
                                    <p:cond delay="0"/>
                                  </p:stCondLst>
                                  <p:childTnLst>
                                    <p:animEffect transition="out" filter="fade">
                                      <p:cBhvr>
                                        <p:cTn id="9" dur="200"/>
                                        <p:tgtEl>
                                          <p:spTgt spid="546"/>
                                        </p:tgtEl>
                                      </p:cBhvr>
                                    </p:animEffect>
                                    <p:set>
                                      <p:cBhvr>
                                        <p:cTn id="10" dur="1" fill="hold">
                                          <p:stCondLst>
                                            <p:cond delay="200"/>
                                          </p:stCondLst>
                                        </p:cTn>
                                        <p:tgtEl>
                                          <p:spTgt spid="5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8"/>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The research loop</a:t>
            </a:r>
            <a:endParaRPr/>
          </a:p>
        </p:txBody>
      </p:sp>
      <p:sp>
        <p:nvSpPr>
          <p:cNvPr id="153" name="Google Shape;153;p38"/>
          <p:cNvSpPr txBox="1"/>
          <p:nvPr/>
        </p:nvSpPr>
        <p:spPr>
          <a:xfrm>
            <a:off x="0" y="950567"/>
            <a:ext cx="4665600" cy="22148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 sz="2400">
                <a:solidFill>
                  <a:schemeClr val="dk1"/>
                </a:solidFill>
                <a:latin typeface="Helvetica Neue Light"/>
                <a:ea typeface="Helvetica Neue Light"/>
                <a:cs typeface="Helvetica Neue Light"/>
                <a:sym typeface="Helvetica Neue Light"/>
              </a:rPr>
              <a:t>you’ve just done some research!</a:t>
            </a:r>
            <a:br>
              <a:rPr lang="en" sz="2400">
                <a:solidFill>
                  <a:schemeClr val="dk1"/>
                </a:solidFill>
                <a:latin typeface="Helvetica Neue Light"/>
                <a:ea typeface="Helvetica Neue Light"/>
                <a:cs typeface="Helvetica Neue Light"/>
                <a:sym typeface="Helvetica Neue Light"/>
              </a:rPr>
            </a:br>
            <a:r>
              <a:rPr lang="en" sz="2400">
                <a:solidFill>
                  <a:schemeClr val="dk1"/>
                </a:solidFill>
                <a:latin typeface="Helvetica Neue Light"/>
                <a:ea typeface="Helvetica Neue Light"/>
                <a:cs typeface="Helvetica Neue Light"/>
                <a:sym typeface="Helvetica Neue Light"/>
              </a:rPr>
              <a:t>now you have to explain it to:</a:t>
            </a:r>
            <a:endParaRPr sz="2400">
              <a:solidFill>
                <a:schemeClr val="dk1"/>
              </a:solidFill>
              <a:latin typeface="Helvetica Neue Light"/>
              <a:ea typeface="Helvetica Neue Light"/>
              <a:cs typeface="Helvetica Neue Light"/>
              <a:sym typeface="Helvetica Neue Light"/>
            </a:endParaRPr>
          </a:p>
        </p:txBody>
      </p:sp>
      <p:sp>
        <p:nvSpPr>
          <p:cNvPr id="154" name="Google Shape;154;p38"/>
          <p:cNvSpPr txBox="1"/>
          <p:nvPr/>
        </p:nvSpPr>
        <p:spPr>
          <a:xfrm>
            <a:off x="6329767" y="318533"/>
            <a:ext cx="2238400" cy="510400"/>
          </a:xfrm>
          <a:prstGeom prst="rect">
            <a:avLst/>
          </a:prstGeom>
          <a:noFill/>
          <a:ln>
            <a:noFill/>
          </a:ln>
        </p:spPr>
        <p:txBody>
          <a:bodyPr spcFirstLastPara="1" wrap="square" lIns="121900" tIns="121900" rIns="121900" bIns="121900" anchor="t" anchorCtr="0">
            <a:noAutofit/>
          </a:bodyPr>
          <a:lstStyle/>
          <a:p>
            <a:endParaRPr sz="2400">
              <a:latin typeface="Helvetica Neue Light"/>
              <a:ea typeface="Helvetica Neue Light"/>
              <a:cs typeface="Helvetica Neue Light"/>
              <a:sym typeface="Helvetica Neue Light"/>
            </a:endParaRPr>
          </a:p>
        </p:txBody>
      </p:sp>
      <p:grpSp>
        <p:nvGrpSpPr>
          <p:cNvPr id="155" name="Google Shape;155;p38"/>
          <p:cNvGrpSpPr/>
          <p:nvPr/>
        </p:nvGrpSpPr>
        <p:grpSpPr>
          <a:xfrm>
            <a:off x="4709267" y="288167"/>
            <a:ext cx="4333500" cy="2034933"/>
            <a:chOff x="3531950" y="216125"/>
            <a:chExt cx="3250125" cy="1526200"/>
          </a:xfrm>
        </p:grpSpPr>
        <p:cxnSp>
          <p:nvCxnSpPr>
            <p:cNvPr id="156" name="Google Shape;156;p38"/>
            <p:cNvCxnSpPr/>
            <p:nvPr/>
          </p:nvCxnSpPr>
          <p:spPr>
            <a:xfrm>
              <a:off x="3531950" y="1108550"/>
              <a:ext cx="964200" cy="0"/>
            </a:xfrm>
            <a:prstGeom prst="straightConnector1">
              <a:avLst/>
            </a:prstGeom>
            <a:noFill/>
            <a:ln w="28575" cap="flat" cmpd="sng">
              <a:solidFill>
                <a:schemeClr val="dk2"/>
              </a:solidFill>
              <a:prstDash val="solid"/>
              <a:round/>
              <a:headEnd type="none" w="med" len="med"/>
              <a:tailEnd type="triangle" w="med" len="med"/>
            </a:ln>
          </p:spPr>
        </p:cxnSp>
        <p:pic>
          <p:nvPicPr>
            <p:cNvPr id="157" name="Google Shape;157;p38" descr="Image result for unimpressed supervisor"/>
            <p:cNvPicPr preferRelativeResize="0"/>
            <p:nvPr/>
          </p:nvPicPr>
          <p:blipFill>
            <a:blip r:embed="rId3">
              <a:alphaModFix/>
            </a:blip>
            <a:stretch>
              <a:fillRect/>
            </a:stretch>
          </p:blipFill>
          <p:spPr>
            <a:xfrm>
              <a:off x="4707025" y="560525"/>
              <a:ext cx="1772700" cy="1181800"/>
            </a:xfrm>
            <a:prstGeom prst="rect">
              <a:avLst/>
            </a:prstGeom>
            <a:noFill/>
            <a:ln>
              <a:noFill/>
            </a:ln>
          </p:spPr>
        </p:pic>
        <p:sp>
          <p:nvSpPr>
            <p:cNvPr id="158" name="Google Shape;158;p38"/>
            <p:cNvSpPr txBox="1"/>
            <p:nvPr/>
          </p:nvSpPr>
          <p:spPr>
            <a:xfrm>
              <a:off x="4391375" y="216125"/>
              <a:ext cx="2390700" cy="4278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your skeptical supervisor</a:t>
              </a:r>
              <a:endParaRPr sz="2400">
                <a:latin typeface="Helvetica Neue Light"/>
                <a:ea typeface="Helvetica Neue Light"/>
                <a:cs typeface="Helvetica Neue Light"/>
                <a:sym typeface="Helvetica Neue Light"/>
              </a:endParaRPr>
            </a:p>
          </p:txBody>
        </p:sp>
      </p:grpSp>
      <p:grpSp>
        <p:nvGrpSpPr>
          <p:cNvPr id="159" name="Google Shape;159;p38"/>
          <p:cNvGrpSpPr/>
          <p:nvPr/>
        </p:nvGrpSpPr>
        <p:grpSpPr>
          <a:xfrm>
            <a:off x="8639634" y="1478067"/>
            <a:ext cx="2909700" cy="2979467"/>
            <a:chOff x="6479725" y="1108550"/>
            <a:chExt cx="2182275" cy="2234600"/>
          </a:xfrm>
        </p:grpSpPr>
        <p:sp>
          <p:nvSpPr>
            <p:cNvPr id="160" name="Google Shape;160;p38"/>
            <p:cNvSpPr/>
            <p:nvPr/>
          </p:nvSpPr>
          <p:spPr>
            <a:xfrm>
              <a:off x="6540275" y="1108550"/>
              <a:ext cx="2121725" cy="1732425"/>
            </a:xfrm>
            <a:custGeom>
              <a:avLst/>
              <a:gdLst/>
              <a:ahLst/>
              <a:cxnLst/>
              <a:rect l="l" t="t" r="r" b="b"/>
              <a:pathLst>
                <a:path w="84869" h="69297" extrusionOk="0">
                  <a:moveTo>
                    <a:pt x="0" y="0"/>
                  </a:moveTo>
                  <a:lnTo>
                    <a:pt x="84869" y="0"/>
                  </a:lnTo>
                  <a:lnTo>
                    <a:pt x="84869" y="69297"/>
                  </a:lnTo>
                  <a:lnTo>
                    <a:pt x="50491" y="69085"/>
                  </a:lnTo>
                </a:path>
              </a:pathLst>
            </a:custGeom>
            <a:noFill/>
            <a:ln w="28575" cap="flat" cmpd="sng">
              <a:solidFill>
                <a:schemeClr val="dk2"/>
              </a:solidFill>
              <a:prstDash val="solid"/>
              <a:round/>
              <a:headEnd type="none" w="med" len="med"/>
              <a:tailEnd type="triangle" w="med" len="med"/>
            </a:ln>
          </p:spPr>
        </p:sp>
        <p:pic>
          <p:nvPicPr>
            <p:cNvPr id="161" name="Google Shape;161;p38" descr="Image result for reviewers"/>
            <p:cNvPicPr preferRelativeResize="0"/>
            <p:nvPr/>
          </p:nvPicPr>
          <p:blipFill>
            <a:blip r:embed="rId4">
              <a:alphaModFix/>
            </a:blip>
            <a:stretch>
              <a:fillRect/>
            </a:stretch>
          </p:blipFill>
          <p:spPr>
            <a:xfrm>
              <a:off x="6670975" y="2349250"/>
              <a:ext cx="993900" cy="993900"/>
            </a:xfrm>
            <a:prstGeom prst="rect">
              <a:avLst/>
            </a:prstGeom>
            <a:noFill/>
            <a:ln>
              <a:noFill/>
            </a:ln>
          </p:spPr>
        </p:pic>
        <p:sp>
          <p:nvSpPr>
            <p:cNvPr id="162" name="Google Shape;162;p38"/>
            <p:cNvSpPr txBox="1"/>
            <p:nvPr/>
          </p:nvSpPr>
          <p:spPr>
            <a:xfrm>
              <a:off x="6479725" y="1991550"/>
              <a:ext cx="1376400" cy="4278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reviewers</a:t>
              </a:r>
              <a:endParaRPr sz="2400">
                <a:latin typeface="Helvetica Neue Light"/>
                <a:ea typeface="Helvetica Neue Light"/>
                <a:cs typeface="Helvetica Neue Light"/>
                <a:sym typeface="Helvetica Neue Light"/>
              </a:endParaRPr>
            </a:p>
          </p:txBody>
        </p:sp>
      </p:grpSp>
      <p:grpSp>
        <p:nvGrpSpPr>
          <p:cNvPr id="163" name="Google Shape;163;p38"/>
          <p:cNvGrpSpPr/>
          <p:nvPr/>
        </p:nvGrpSpPr>
        <p:grpSpPr>
          <a:xfrm>
            <a:off x="4877365" y="2655400"/>
            <a:ext cx="3637036" cy="1802133"/>
            <a:chOff x="3658023" y="1991550"/>
            <a:chExt cx="2727777" cy="1351600"/>
          </a:xfrm>
        </p:grpSpPr>
        <p:pic>
          <p:nvPicPr>
            <p:cNvPr id="164" name="Google Shape;164;p38" descr="Image result for bad ratings"/>
            <p:cNvPicPr preferRelativeResize="0"/>
            <p:nvPr/>
          </p:nvPicPr>
          <p:blipFill>
            <a:blip r:embed="rId5">
              <a:alphaModFix/>
            </a:blip>
            <a:stretch>
              <a:fillRect/>
            </a:stretch>
          </p:blipFill>
          <p:spPr>
            <a:xfrm>
              <a:off x="3658023" y="2349250"/>
              <a:ext cx="1646606" cy="993900"/>
            </a:xfrm>
            <a:prstGeom prst="rect">
              <a:avLst/>
            </a:prstGeom>
            <a:noFill/>
            <a:ln>
              <a:noFill/>
            </a:ln>
          </p:spPr>
        </p:pic>
        <p:cxnSp>
          <p:nvCxnSpPr>
            <p:cNvPr id="165" name="Google Shape;165;p38"/>
            <p:cNvCxnSpPr/>
            <p:nvPr/>
          </p:nvCxnSpPr>
          <p:spPr>
            <a:xfrm rot="10800000">
              <a:off x="5459100" y="2836500"/>
              <a:ext cx="926700" cy="0"/>
            </a:xfrm>
            <a:prstGeom prst="straightConnector1">
              <a:avLst/>
            </a:prstGeom>
            <a:noFill/>
            <a:ln w="28575" cap="flat" cmpd="sng">
              <a:solidFill>
                <a:schemeClr val="dk2"/>
              </a:solidFill>
              <a:prstDash val="solid"/>
              <a:round/>
              <a:headEnd type="none" w="med" len="med"/>
              <a:tailEnd type="triangle" w="med" len="med"/>
            </a:ln>
          </p:spPr>
        </p:cxnSp>
        <p:sp>
          <p:nvSpPr>
            <p:cNvPr id="166" name="Google Shape;166;p38"/>
            <p:cNvSpPr txBox="1"/>
            <p:nvPr/>
          </p:nvSpPr>
          <p:spPr>
            <a:xfrm>
              <a:off x="3793125" y="1991550"/>
              <a:ext cx="1376400" cy="4278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reviewers again</a:t>
              </a:r>
              <a:endParaRPr sz="2400">
                <a:latin typeface="Helvetica Neue Light"/>
                <a:ea typeface="Helvetica Neue Light"/>
                <a:cs typeface="Helvetica Neue Light"/>
                <a:sym typeface="Helvetica Neue Light"/>
              </a:endParaRPr>
            </a:p>
          </p:txBody>
        </p:sp>
      </p:grpSp>
      <p:grpSp>
        <p:nvGrpSpPr>
          <p:cNvPr id="167" name="Google Shape;167;p38"/>
          <p:cNvGrpSpPr/>
          <p:nvPr/>
        </p:nvGrpSpPr>
        <p:grpSpPr>
          <a:xfrm>
            <a:off x="1115101" y="2655400"/>
            <a:ext cx="3550567" cy="1802125"/>
            <a:chOff x="836325" y="1991550"/>
            <a:chExt cx="2662925" cy="1351594"/>
          </a:xfrm>
        </p:grpSpPr>
        <p:sp>
          <p:nvSpPr>
            <p:cNvPr id="168" name="Google Shape;168;p38"/>
            <p:cNvSpPr txBox="1"/>
            <p:nvPr/>
          </p:nvSpPr>
          <p:spPr>
            <a:xfrm>
              <a:off x="971425" y="1991550"/>
              <a:ext cx="1376400" cy="4278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reviewers </a:t>
              </a:r>
              <a:r>
                <a:rPr lang="en" sz="2400" i="1">
                  <a:latin typeface="Helvetica Neue Light"/>
                  <a:ea typeface="Helvetica Neue Light"/>
                  <a:cs typeface="Helvetica Neue Light"/>
                  <a:sym typeface="Helvetica Neue Light"/>
                </a:rPr>
                <a:t>again</a:t>
              </a:r>
              <a:endParaRPr sz="2400" i="1">
                <a:latin typeface="Helvetica Neue Light"/>
                <a:ea typeface="Helvetica Neue Light"/>
                <a:cs typeface="Helvetica Neue Light"/>
                <a:sym typeface="Helvetica Neue Light"/>
              </a:endParaRPr>
            </a:p>
          </p:txBody>
        </p:sp>
        <p:pic>
          <p:nvPicPr>
            <p:cNvPr id="169" name="Google Shape;169;p38" descr="Image result for obama thumbs up"/>
            <p:cNvPicPr preferRelativeResize="0"/>
            <p:nvPr/>
          </p:nvPicPr>
          <p:blipFill>
            <a:blip r:embed="rId6">
              <a:alphaModFix/>
            </a:blip>
            <a:stretch>
              <a:fillRect/>
            </a:stretch>
          </p:blipFill>
          <p:spPr>
            <a:xfrm>
              <a:off x="836325" y="2329850"/>
              <a:ext cx="1646600" cy="1013294"/>
            </a:xfrm>
            <a:prstGeom prst="rect">
              <a:avLst/>
            </a:prstGeom>
            <a:noFill/>
            <a:ln>
              <a:noFill/>
            </a:ln>
          </p:spPr>
        </p:pic>
        <p:cxnSp>
          <p:nvCxnSpPr>
            <p:cNvPr id="170" name="Google Shape;170;p38"/>
            <p:cNvCxnSpPr/>
            <p:nvPr/>
          </p:nvCxnSpPr>
          <p:spPr>
            <a:xfrm rot="10800000">
              <a:off x="2572550" y="2836500"/>
              <a:ext cx="926700" cy="0"/>
            </a:xfrm>
            <a:prstGeom prst="straightConnector1">
              <a:avLst/>
            </a:prstGeom>
            <a:noFill/>
            <a:ln w="28575" cap="flat" cmpd="sng">
              <a:solidFill>
                <a:schemeClr val="dk2"/>
              </a:solidFill>
              <a:prstDash val="solid"/>
              <a:round/>
              <a:headEnd type="none" w="med" len="med"/>
              <a:tailEnd type="triangle" w="med" len="med"/>
            </a:ln>
          </p:spPr>
        </p:cxnSp>
      </p:grpSp>
      <p:grpSp>
        <p:nvGrpSpPr>
          <p:cNvPr id="171" name="Google Shape;171;p38"/>
          <p:cNvGrpSpPr/>
          <p:nvPr/>
        </p:nvGrpSpPr>
        <p:grpSpPr>
          <a:xfrm>
            <a:off x="232767" y="3782000"/>
            <a:ext cx="3267884" cy="2646267"/>
            <a:chOff x="174575" y="2836500"/>
            <a:chExt cx="2450913" cy="1984700"/>
          </a:xfrm>
        </p:grpSpPr>
        <p:sp>
          <p:nvSpPr>
            <p:cNvPr id="172" name="Google Shape;172;p38"/>
            <p:cNvSpPr/>
            <p:nvPr/>
          </p:nvSpPr>
          <p:spPr>
            <a:xfrm>
              <a:off x="174575" y="2836500"/>
              <a:ext cx="604325" cy="1602837"/>
            </a:xfrm>
            <a:custGeom>
              <a:avLst/>
              <a:gdLst/>
              <a:ahLst/>
              <a:cxnLst/>
              <a:rect l="l" t="t" r="r" b="b"/>
              <a:pathLst>
                <a:path w="24173" h="58016" extrusionOk="0">
                  <a:moveTo>
                    <a:pt x="24173" y="0"/>
                  </a:moveTo>
                  <a:lnTo>
                    <a:pt x="0" y="0"/>
                  </a:lnTo>
                  <a:lnTo>
                    <a:pt x="0" y="58016"/>
                  </a:lnTo>
                  <a:lnTo>
                    <a:pt x="23905" y="58016"/>
                  </a:lnTo>
                </a:path>
              </a:pathLst>
            </a:custGeom>
            <a:noFill/>
            <a:ln w="28575" cap="flat" cmpd="sng">
              <a:solidFill>
                <a:schemeClr val="dk2"/>
              </a:solidFill>
              <a:prstDash val="solid"/>
              <a:round/>
              <a:headEnd type="none" w="med" len="med"/>
              <a:tailEnd type="triangle" w="med" len="med"/>
            </a:ln>
          </p:spPr>
        </p:sp>
        <p:pic>
          <p:nvPicPr>
            <p:cNvPr id="173" name="Google Shape;173;p38" descr="Image result for conference audience falling asleep"/>
            <p:cNvPicPr preferRelativeResize="0"/>
            <p:nvPr/>
          </p:nvPicPr>
          <p:blipFill rotWithShape="1">
            <a:blip r:embed="rId7">
              <a:alphaModFix/>
            </a:blip>
            <a:srcRect b="8433"/>
            <a:stretch/>
          </p:blipFill>
          <p:spPr>
            <a:xfrm>
              <a:off x="890763" y="3882475"/>
              <a:ext cx="1537725" cy="938725"/>
            </a:xfrm>
            <a:prstGeom prst="rect">
              <a:avLst/>
            </a:prstGeom>
            <a:noFill/>
            <a:ln>
              <a:noFill/>
            </a:ln>
          </p:spPr>
        </p:pic>
        <p:sp>
          <p:nvSpPr>
            <p:cNvPr id="174" name="Google Shape;174;p38"/>
            <p:cNvSpPr txBox="1"/>
            <p:nvPr/>
          </p:nvSpPr>
          <p:spPr>
            <a:xfrm>
              <a:off x="693788" y="3540500"/>
              <a:ext cx="1931700" cy="4278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a conference audience</a:t>
              </a:r>
              <a:endParaRPr sz="2400" i="1">
                <a:latin typeface="Helvetica Neue Light"/>
                <a:ea typeface="Helvetica Neue Light"/>
                <a:cs typeface="Helvetica Neue Light"/>
                <a:sym typeface="Helvetica Neue Light"/>
              </a:endParaRPr>
            </a:p>
          </p:txBody>
        </p:sp>
      </p:grpSp>
      <p:grpSp>
        <p:nvGrpSpPr>
          <p:cNvPr id="175" name="Google Shape;175;p38"/>
          <p:cNvGrpSpPr/>
          <p:nvPr/>
        </p:nvGrpSpPr>
        <p:grpSpPr>
          <a:xfrm>
            <a:off x="3422418" y="4634400"/>
            <a:ext cx="3818767" cy="1851483"/>
            <a:chOff x="2566813" y="3475800"/>
            <a:chExt cx="2864075" cy="1388612"/>
          </a:xfrm>
        </p:grpSpPr>
        <p:pic>
          <p:nvPicPr>
            <p:cNvPr id="176" name="Google Shape;176;p38" descr="Image result for interviewer"/>
            <p:cNvPicPr preferRelativeResize="0"/>
            <p:nvPr/>
          </p:nvPicPr>
          <p:blipFill>
            <a:blip r:embed="rId8">
              <a:alphaModFix/>
            </a:blip>
            <a:stretch>
              <a:fillRect/>
            </a:stretch>
          </p:blipFill>
          <p:spPr>
            <a:xfrm>
              <a:off x="3631813" y="3839263"/>
              <a:ext cx="1537724" cy="1025150"/>
            </a:xfrm>
            <a:prstGeom prst="rect">
              <a:avLst/>
            </a:prstGeom>
            <a:noFill/>
            <a:ln>
              <a:noFill/>
            </a:ln>
          </p:spPr>
        </p:pic>
        <p:sp>
          <p:nvSpPr>
            <p:cNvPr id="177" name="Google Shape;177;p38"/>
            <p:cNvSpPr txBox="1"/>
            <p:nvPr/>
          </p:nvSpPr>
          <p:spPr>
            <a:xfrm>
              <a:off x="3499188" y="3475800"/>
              <a:ext cx="1931700" cy="4278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an interviewer</a:t>
              </a:r>
              <a:endParaRPr sz="2400" i="1">
                <a:latin typeface="Helvetica Neue Light"/>
                <a:ea typeface="Helvetica Neue Light"/>
                <a:cs typeface="Helvetica Neue Light"/>
                <a:sym typeface="Helvetica Neue Light"/>
              </a:endParaRPr>
            </a:p>
          </p:txBody>
        </p:sp>
        <p:cxnSp>
          <p:nvCxnSpPr>
            <p:cNvPr id="178" name="Google Shape;178;p38"/>
            <p:cNvCxnSpPr/>
            <p:nvPr/>
          </p:nvCxnSpPr>
          <p:spPr>
            <a:xfrm>
              <a:off x="2566813" y="4351837"/>
              <a:ext cx="926700" cy="0"/>
            </a:xfrm>
            <a:prstGeom prst="straightConnector1">
              <a:avLst/>
            </a:prstGeom>
            <a:noFill/>
            <a:ln w="28575" cap="flat" cmpd="sng">
              <a:solidFill>
                <a:schemeClr val="dk2"/>
              </a:solidFill>
              <a:prstDash val="solid"/>
              <a:round/>
              <a:headEnd type="none" w="med" len="med"/>
              <a:tailEnd type="triangle" w="med" len="med"/>
            </a:ln>
          </p:spPr>
        </p:cxnSp>
      </p:grpSp>
      <p:grpSp>
        <p:nvGrpSpPr>
          <p:cNvPr id="179" name="Google Shape;179;p38"/>
          <p:cNvGrpSpPr/>
          <p:nvPr/>
        </p:nvGrpSpPr>
        <p:grpSpPr>
          <a:xfrm>
            <a:off x="6998851" y="4634401"/>
            <a:ext cx="3692749" cy="1851433"/>
            <a:chOff x="5249138" y="3475800"/>
            <a:chExt cx="2769562" cy="1388575"/>
          </a:xfrm>
        </p:grpSpPr>
        <p:pic>
          <p:nvPicPr>
            <p:cNvPr id="180" name="Google Shape;180;p38" descr="Image result for confused grandma"/>
            <p:cNvPicPr preferRelativeResize="0"/>
            <p:nvPr/>
          </p:nvPicPr>
          <p:blipFill>
            <a:blip r:embed="rId9">
              <a:alphaModFix/>
            </a:blip>
            <a:stretch>
              <a:fillRect/>
            </a:stretch>
          </p:blipFill>
          <p:spPr>
            <a:xfrm>
              <a:off x="6304600" y="3839250"/>
              <a:ext cx="1496536" cy="1025125"/>
            </a:xfrm>
            <a:prstGeom prst="rect">
              <a:avLst/>
            </a:prstGeom>
            <a:noFill/>
            <a:ln>
              <a:noFill/>
            </a:ln>
          </p:spPr>
        </p:pic>
        <p:cxnSp>
          <p:nvCxnSpPr>
            <p:cNvPr id="181" name="Google Shape;181;p38"/>
            <p:cNvCxnSpPr/>
            <p:nvPr/>
          </p:nvCxnSpPr>
          <p:spPr>
            <a:xfrm>
              <a:off x="5249138" y="4351837"/>
              <a:ext cx="926700" cy="0"/>
            </a:xfrm>
            <a:prstGeom prst="straightConnector1">
              <a:avLst/>
            </a:prstGeom>
            <a:noFill/>
            <a:ln w="28575" cap="flat" cmpd="sng">
              <a:solidFill>
                <a:schemeClr val="dk2"/>
              </a:solidFill>
              <a:prstDash val="solid"/>
              <a:round/>
              <a:headEnd type="none" w="med" len="med"/>
              <a:tailEnd type="triangle" w="med" len="med"/>
            </a:ln>
          </p:spPr>
        </p:cxnSp>
        <p:sp>
          <p:nvSpPr>
            <p:cNvPr id="182" name="Google Shape;182;p38"/>
            <p:cNvSpPr txBox="1"/>
            <p:nvPr/>
          </p:nvSpPr>
          <p:spPr>
            <a:xfrm>
              <a:off x="6087000" y="3475800"/>
              <a:ext cx="1931700" cy="4278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your grandma</a:t>
              </a:r>
              <a:endParaRPr sz="2400" i="1">
                <a:latin typeface="Helvetica Neue Light"/>
                <a:ea typeface="Helvetica Neue Light"/>
                <a:cs typeface="Helvetica Neue Light"/>
                <a:sym typeface="Helvetica Neue Light"/>
              </a:endParaRPr>
            </a:p>
          </p:txBody>
        </p:sp>
      </p:grpSp>
      <p:sp>
        <p:nvSpPr>
          <p:cNvPr id="183" name="Google Shape;183;p38"/>
          <p:cNvSpPr/>
          <p:nvPr/>
        </p:nvSpPr>
        <p:spPr>
          <a:xfrm>
            <a:off x="2922200" y="1932533"/>
            <a:ext cx="6347600" cy="2147200"/>
          </a:xfrm>
          <a:prstGeom prst="roundRect">
            <a:avLst>
              <a:gd name="adj" fmla="val 16667"/>
            </a:avLst>
          </a:prstGeom>
          <a:solidFill>
            <a:srgbClr val="FFFFFF">
              <a:alpha val="85000"/>
            </a:srgbClr>
          </a:solidFill>
          <a:ln w="2857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Helvetica Neue Light"/>
                <a:ea typeface="Helvetica Neue Light"/>
                <a:cs typeface="Helvetica Neue Light"/>
                <a:sym typeface="Helvetica Neue Light"/>
              </a:rPr>
              <a:t>for every 1 unit of </a:t>
            </a:r>
            <a:r>
              <a:rPr lang="en" sz="2400" i="1">
                <a:latin typeface="Helvetica Neue Light"/>
                <a:ea typeface="Helvetica Neue Light"/>
                <a:cs typeface="Helvetica Neue Light"/>
                <a:sym typeface="Helvetica Neue Light"/>
              </a:rPr>
              <a:t>work time</a:t>
            </a:r>
            <a:r>
              <a:rPr lang="en" sz="2400">
                <a:latin typeface="Helvetica Neue Light"/>
                <a:ea typeface="Helvetica Neue Light"/>
                <a:cs typeface="Helvetica Neue Light"/>
                <a:sym typeface="Helvetica Neue Light"/>
              </a:rPr>
              <a:t>, </a:t>
            </a:r>
            <a:br>
              <a:rPr lang="en" sz="2400">
                <a:latin typeface="Helvetica Neue Light"/>
                <a:ea typeface="Helvetica Neue Light"/>
                <a:cs typeface="Helvetica Neue Light"/>
                <a:sym typeface="Helvetica Neue Light"/>
              </a:rPr>
            </a:br>
            <a:r>
              <a:rPr lang="en" sz="2400">
                <a:latin typeface="Helvetica Neue Light"/>
                <a:ea typeface="Helvetica Neue Light"/>
                <a:cs typeface="Helvetica Neue Light"/>
                <a:sym typeface="Helvetica Neue Light"/>
              </a:rPr>
              <a:t>you create 100 units of </a:t>
            </a:r>
            <a:r>
              <a:rPr lang="en" sz="2400" i="1">
                <a:latin typeface="Helvetica Neue Light"/>
                <a:ea typeface="Helvetica Neue Light"/>
                <a:cs typeface="Helvetica Neue Light"/>
                <a:sym typeface="Helvetica Neue Light"/>
              </a:rPr>
              <a:t>explaining time</a:t>
            </a:r>
            <a:endParaRPr sz="2400" i="1">
              <a:latin typeface="Helvetica Neue Light"/>
              <a:ea typeface="Helvetica Neue Light"/>
              <a:cs typeface="Helvetica Neue Light"/>
              <a:sym typeface="Helvetica Neue Light"/>
            </a:endParaRPr>
          </a:p>
          <a:p>
            <a:pPr algn="ctr"/>
            <a:endParaRPr sz="2400" i="1">
              <a:latin typeface="Helvetica Neue Light"/>
              <a:ea typeface="Helvetica Neue Light"/>
              <a:cs typeface="Helvetica Neue Light"/>
              <a:sym typeface="Helvetica Neue Light"/>
            </a:endParaRPr>
          </a:p>
          <a:p>
            <a:pPr algn="ctr"/>
            <a:r>
              <a:rPr lang="en" sz="2400">
                <a:latin typeface="Helvetica Neue Light"/>
                <a:ea typeface="Helvetica Neue Light"/>
                <a:cs typeface="Helvetica Neue Light"/>
                <a:sym typeface="Helvetica Neue Light"/>
              </a:rPr>
              <a:t>how well you communicate will </a:t>
            </a:r>
            <a:br>
              <a:rPr lang="en" sz="2400">
                <a:latin typeface="Helvetica Neue Light"/>
                <a:ea typeface="Helvetica Neue Light"/>
                <a:cs typeface="Helvetica Neue Light"/>
                <a:sym typeface="Helvetica Neue Light"/>
              </a:rPr>
            </a:br>
            <a:r>
              <a:rPr lang="en" sz="2400">
                <a:latin typeface="Helvetica Neue Light"/>
                <a:ea typeface="Helvetica Neue Light"/>
                <a:cs typeface="Helvetica Neue Light"/>
                <a:sym typeface="Helvetica Neue Light"/>
              </a:rPr>
              <a:t>have a huge impact on your career</a:t>
            </a:r>
            <a:endParaRPr sz="2400">
              <a:latin typeface="Helvetica Neue Light"/>
              <a:ea typeface="Helvetica Neue Light"/>
              <a:cs typeface="Helvetica Neue Light"/>
              <a:sym typeface="Helvetica Neue Light"/>
            </a:endParaRPr>
          </a:p>
        </p:txBody>
      </p:sp>
      <p:grpSp>
        <p:nvGrpSpPr>
          <p:cNvPr id="184" name="Google Shape;184;p38"/>
          <p:cNvGrpSpPr/>
          <p:nvPr/>
        </p:nvGrpSpPr>
        <p:grpSpPr>
          <a:xfrm>
            <a:off x="10535615" y="4362667"/>
            <a:ext cx="1963652" cy="1439751"/>
            <a:chOff x="7901711" y="3272000"/>
            <a:chExt cx="1472739" cy="1079813"/>
          </a:xfrm>
        </p:grpSpPr>
        <p:grpSp>
          <p:nvGrpSpPr>
            <p:cNvPr id="185" name="Google Shape;185;p38"/>
            <p:cNvGrpSpPr/>
            <p:nvPr/>
          </p:nvGrpSpPr>
          <p:grpSpPr>
            <a:xfrm>
              <a:off x="7901711" y="4043926"/>
              <a:ext cx="1472739" cy="307886"/>
              <a:chOff x="7901711" y="4043926"/>
              <a:chExt cx="1472739" cy="307886"/>
            </a:xfrm>
          </p:grpSpPr>
          <p:cxnSp>
            <p:nvCxnSpPr>
              <p:cNvPr id="186" name="Google Shape;186;p38"/>
              <p:cNvCxnSpPr/>
              <p:nvPr/>
            </p:nvCxnSpPr>
            <p:spPr>
              <a:xfrm>
                <a:off x="7901711" y="4351813"/>
                <a:ext cx="639600" cy="0"/>
              </a:xfrm>
              <a:prstGeom prst="straightConnector1">
                <a:avLst/>
              </a:prstGeom>
              <a:noFill/>
              <a:ln w="28575" cap="flat" cmpd="sng">
                <a:solidFill>
                  <a:schemeClr val="dk2"/>
                </a:solidFill>
                <a:prstDash val="solid"/>
                <a:round/>
                <a:headEnd type="none" w="med" len="med"/>
                <a:tailEnd type="triangle" w="med" len="med"/>
              </a:ln>
            </p:spPr>
          </p:cxnSp>
          <p:sp>
            <p:nvSpPr>
              <p:cNvPr id="187" name="Google Shape;187;p38"/>
              <p:cNvSpPr txBox="1"/>
              <p:nvPr/>
            </p:nvSpPr>
            <p:spPr>
              <a:xfrm>
                <a:off x="8461850" y="4043926"/>
                <a:ext cx="912600" cy="252300"/>
              </a:xfrm>
              <a:prstGeom prst="rect">
                <a:avLst/>
              </a:prstGeom>
              <a:noFill/>
              <a:ln>
                <a:noFill/>
              </a:ln>
            </p:spPr>
            <p:txBody>
              <a:bodyPr spcFirstLastPara="1" wrap="square" lIns="121900" tIns="121900" rIns="121900" bIns="121900" anchor="t" anchorCtr="0">
                <a:noAutofit/>
              </a:bodyPr>
              <a:lstStyle/>
              <a:p>
                <a:r>
                  <a:rPr lang="en" sz="2400">
                    <a:latin typeface="Helvetica Neue Light"/>
                    <a:ea typeface="Helvetica Neue Light"/>
                    <a:cs typeface="Helvetica Neue Light"/>
                    <a:sym typeface="Helvetica Neue Light"/>
                  </a:rPr>
                  <a:t>x 100 </a:t>
                </a:r>
                <a:endParaRPr sz="2400">
                  <a:latin typeface="Helvetica Neue Light"/>
                  <a:ea typeface="Helvetica Neue Light"/>
                  <a:cs typeface="Helvetica Neue Light"/>
                  <a:sym typeface="Helvetica Neue Light"/>
                </a:endParaRPr>
              </a:p>
            </p:txBody>
          </p:sp>
        </p:grpSp>
        <p:cxnSp>
          <p:nvCxnSpPr>
            <p:cNvPr id="188" name="Google Shape;188;p38"/>
            <p:cNvCxnSpPr/>
            <p:nvPr/>
          </p:nvCxnSpPr>
          <p:spPr>
            <a:xfrm rot="10800000">
              <a:off x="8368250" y="3614950"/>
              <a:ext cx="320700" cy="497400"/>
            </a:xfrm>
            <a:prstGeom prst="straightConnector1">
              <a:avLst/>
            </a:prstGeom>
            <a:noFill/>
            <a:ln w="28575" cap="flat" cmpd="sng">
              <a:solidFill>
                <a:schemeClr val="dk2"/>
              </a:solidFill>
              <a:prstDash val="solid"/>
              <a:round/>
              <a:headEnd type="none" w="med" len="med"/>
              <a:tailEnd type="triangle" w="med" len="med"/>
            </a:ln>
          </p:spPr>
        </p:cxnSp>
        <p:sp>
          <p:nvSpPr>
            <p:cNvPr id="189" name="Google Shape;189;p38"/>
            <p:cNvSpPr txBox="1"/>
            <p:nvPr/>
          </p:nvSpPr>
          <p:spPr>
            <a:xfrm>
              <a:off x="7938400" y="3272000"/>
              <a:ext cx="1121400" cy="322200"/>
            </a:xfrm>
            <a:prstGeom prst="rect">
              <a:avLst/>
            </a:prstGeom>
            <a:noFill/>
            <a:ln>
              <a:noFill/>
            </a:ln>
          </p:spPr>
          <p:txBody>
            <a:bodyPr spcFirstLastPara="1" wrap="square" lIns="121900" tIns="121900" rIns="121900" bIns="121900" anchor="t" anchorCtr="0">
              <a:noAutofit/>
            </a:bodyPr>
            <a:lstStyle/>
            <a:p>
              <a:r>
                <a:rPr lang="en" sz="2400">
                  <a:latin typeface="Helvetica Neue Light"/>
                  <a:ea typeface="Helvetica Neue Light"/>
                  <a:cs typeface="Helvetica Neue Light"/>
                  <a:sym typeface="Helvetica Neue Light"/>
                </a:rPr>
                <a:t>goto start</a:t>
              </a:r>
              <a:endParaRPr sz="2400">
                <a:latin typeface="Helvetica Neue Light"/>
                <a:ea typeface="Helvetica Neue Light"/>
                <a:cs typeface="Helvetica Neue Light"/>
                <a:sym typeface="Helvetica Neue Light"/>
              </a:endParaRPr>
            </a:p>
          </p:txBody>
        </p:sp>
      </p:grpSp>
      <p:sp>
        <p:nvSpPr>
          <p:cNvPr id="190" name="Google Shape;190;p3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2</a:t>
            </a:fld>
            <a:endParaRPr/>
          </a:p>
        </p:txBody>
      </p:sp>
    </p:spTree>
    <p:extLst>
      <p:ext uri="{BB962C8B-B14F-4D97-AF65-F5344CB8AC3E}">
        <p14:creationId xmlns:p14="http://schemas.microsoft.com/office/powerpoint/2010/main" val="418210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2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9"/>
                                        </p:tgtEl>
                                        <p:attrNameLst>
                                          <p:attrName>style.visibility</p:attrName>
                                        </p:attrNameLst>
                                      </p:cBhvr>
                                      <p:to>
                                        <p:strVal val="visible"/>
                                      </p:to>
                                    </p:set>
                                    <p:animEffect transition="in" filter="fade">
                                      <p:cBhvr>
                                        <p:cTn id="12" dur="200"/>
                                        <p:tgtEl>
                                          <p:spTgt spid="1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3"/>
                                        </p:tgtEl>
                                        <p:attrNameLst>
                                          <p:attrName>style.visibility</p:attrName>
                                        </p:attrNameLst>
                                      </p:cBhvr>
                                      <p:to>
                                        <p:strVal val="visible"/>
                                      </p:to>
                                    </p:set>
                                    <p:animEffect transition="in" filter="fade">
                                      <p:cBhvr>
                                        <p:cTn id="17" dur="200"/>
                                        <p:tgtEl>
                                          <p:spTgt spid="1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7"/>
                                        </p:tgtEl>
                                        <p:attrNameLst>
                                          <p:attrName>style.visibility</p:attrName>
                                        </p:attrNameLst>
                                      </p:cBhvr>
                                      <p:to>
                                        <p:strVal val="visible"/>
                                      </p:to>
                                    </p:set>
                                    <p:animEffect transition="in" filter="fade">
                                      <p:cBhvr>
                                        <p:cTn id="22" dur="200"/>
                                        <p:tgtEl>
                                          <p:spTgt spid="1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1"/>
                                        </p:tgtEl>
                                        <p:attrNameLst>
                                          <p:attrName>style.visibility</p:attrName>
                                        </p:attrNameLst>
                                      </p:cBhvr>
                                      <p:to>
                                        <p:strVal val="visible"/>
                                      </p:to>
                                    </p:set>
                                    <p:animEffect transition="in" filter="fade">
                                      <p:cBhvr>
                                        <p:cTn id="27" dur="200"/>
                                        <p:tgtEl>
                                          <p:spTgt spid="17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5"/>
                                        </p:tgtEl>
                                        <p:attrNameLst>
                                          <p:attrName>style.visibility</p:attrName>
                                        </p:attrNameLst>
                                      </p:cBhvr>
                                      <p:to>
                                        <p:strVal val="visible"/>
                                      </p:to>
                                    </p:set>
                                    <p:animEffect transition="in" filter="fade">
                                      <p:cBhvr>
                                        <p:cTn id="32" dur="200"/>
                                        <p:tgtEl>
                                          <p:spTgt spid="17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200"/>
                                        <p:tgtEl>
                                          <p:spTgt spid="17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4"/>
                                        </p:tgtEl>
                                        <p:attrNameLst>
                                          <p:attrName>style.visibility</p:attrName>
                                        </p:attrNameLst>
                                      </p:cBhvr>
                                      <p:to>
                                        <p:strVal val="visible"/>
                                      </p:to>
                                    </p:set>
                                    <p:animEffect transition="in" filter="fade">
                                      <p:cBhvr>
                                        <p:cTn id="42" dur="200"/>
                                        <p:tgtEl>
                                          <p:spTgt spid="18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3"/>
                                        </p:tgtEl>
                                        <p:attrNameLst>
                                          <p:attrName>style.visibility</p:attrName>
                                        </p:attrNameLst>
                                      </p:cBhvr>
                                      <p:to>
                                        <p:strVal val="visible"/>
                                      </p:to>
                                    </p:set>
                                    <p:animEffect transition="in" filter="fade">
                                      <p:cBhvr>
                                        <p:cTn id="47" dur="2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grpSp>
        <p:nvGrpSpPr>
          <p:cNvPr id="557" name="Google Shape;557;p61"/>
          <p:cNvGrpSpPr/>
          <p:nvPr/>
        </p:nvGrpSpPr>
        <p:grpSpPr>
          <a:xfrm>
            <a:off x="396949" y="1713784"/>
            <a:ext cx="11360804" cy="3105405"/>
            <a:chOff x="311699" y="1569413"/>
            <a:chExt cx="8520603" cy="2329054"/>
          </a:xfrm>
        </p:grpSpPr>
        <p:pic>
          <p:nvPicPr>
            <p:cNvPr id="558" name="Google Shape;558;p61"/>
            <p:cNvPicPr preferRelativeResize="0"/>
            <p:nvPr/>
          </p:nvPicPr>
          <p:blipFill>
            <a:blip r:embed="rId3">
              <a:alphaModFix/>
            </a:blip>
            <a:stretch>
              <a:fillRect/>
            </a:stretch>
          </p:blipFill>
          <p:spPr>
            <a:xfrm>
              <a:off x="311699" y="1569413"/>
              <a:ext cx="4135274" cy="2329054"/>
            </a:xfrm>
            <a:prstGeom prst="rect">
              <a:avLst/>
            </a:prstGeom>
            <a:noFill/>
            <a:ln w="28575" cap="flat" cmpd="sng">
              <a:solidFill>
                <a:schemeClr val="dk2"/>
              </a:solidFill>
              <a:prstDash val="solid"/>
              <a:round/>
              <a:headEnd type="none" w="sm" len="sm"/>
              <a:tailEnd type="none" w="sm" len="sm"/>
            </a:ln>
          </p:spPr>
        </p:pic>
        <p:pic>
          <p:nvPicPr>
            <p:cNvPr id="559" name="Google Shape;559;p61"/>
            <p:cNvPicPr preferRelativeResize="0"/>
            <p:nvPr/>
          </p:nvPicPr>
          <p:blipFill>
            <a:blip r:embed="rId4">
              <a:alphaModFix/>
            </a:blip>
            <a:stretch>
              <a:fillRect/>
            </a:stretch>
          </p:blipFill>
          <p:spPr>
            <a:xfrm>
              <a:off x="4697025" y="1570288"/>
              <a:ext cx="4135277" cy="2327289"/>
            </a:xfrm>
            <a:prstGeom prst="rect">
              <a:avLst/>
            </a:prstGeom>
            <a:noFill/>
            <a:ln w="28575" cap="flat" cmpd="sng">
              <a:solidFill>
                <a:schemeClr val="dk2"/>
              </a:solidFill>
              <a:prstDash val="solid"/>
              <a:round/>
              <a:headEnd type="none" w="sm" len="sm"/>
              <a:tailEnd type="none" w="sm" len="sm"/>
            </a:ln>
          </p:spPr>
        </p:pic>
      </p:grpSp>
      <p:grpSp>
        <p:nvGrpSpPr>
          <p:cNvPr id="560" name="Google Shape;560;p61"/>
          <p:cNvGrpSpPr/>
          <p:nvPr/>
        </p:nvGrpSpPr>
        <p:grpSpPr>
          <a:xfrm>
            <a:off x="396951" y="1672628"/>
            <a:ext cx="11398100" cy="3146571"/>
            <a:chOff x="311700" y="1538546"/>
            <a:chExt cx="8548575" cy="2359928"/>
          </a:xfrm>
        </p:grpSpPr>
        <p:pic>
          <p:nvPicPr>
            <p:cNvPr id="561" name="Google Shape;561;p61"/>
            <p:cNvPicPr preferRelativeResize="0"/>
            <p:nvPr/>
          </p:nvPicPr>
          <p:blipFill>
            <a:blip r:embed="rId5">
              <a:alphaModFix/>
            </a:blip>
            <a:stretch>
              <a:fillRect/>
            </a:stretch>
          </p:blipFill>
          <p:spPr>
            <a:xfrm>
              <a:off x="311700" y="1538550"/>
              <a:ext cx="4193264" cy="2359924"/>
            </a:xfrm>
            <a:prstGeom prst="rect">
              <a:avLst/>
            </a:prstGeom>
            <a:noFill/>
            <a:ln w="28575" cap="flat" cmpd="sng">
              <a:solidFill>
                <a:schemeClr val="dk2"/>
              </a:solidFill>
              <a:prstDash val="solid"/>
              <a:round/>
              <a:headEnd type="none" w="sm" len="sm"/>
              <a:tailEnd type="none" w="sm" len="sm"/>
            </a:ln>
          </p:spPr>
        </p:pic>
        <p:pic>
          <p:nvPicPr>
            <p:cNvPr id="562" name="Google Shape;562;p61"/>
            <p:cNvPicPr preferRelativeResize="0"/>
            <p:nvPr/>
          </p:nvPicPr>
          <p:blipFill>
            <a:blip r:embed="rId6">
              <a:alphaModFix/>
            </a:blip>
            <a:stretch>
              <a:fillRect/>
            </a:stretch>
          </p:blipFill>
          <p:spPr>
            <a:xfrm>
              <a:off x="4667000" y="1538546"/>
              <a:ext cx="4193275" cy="2358044"/>
            </a:xfrm>
            <a:prstGeom prst="rect">
              <a:avLst/>
            </a:prstGeom>
            <a:noFill/>
            <a:ln w="28575" cap="flat" cmpd="sng">
              <a:solidFill>
                <a:schemeClr val="dk2"/>
              </a:solidFill>
              <a:prstDash val="solid"/>
              <a:round/>
              <a:headEnd type="none" w="sm" len="sm"/>
              <a:tailEnd type="none" w="sm" len="sm"/>
            </a:ln>
          </p:spPr>
        </p:pic>
      </p:grpSp>
      <p:sp>
        <p:nvSpPr>
          <p:cNvPr id="563" name="Google Shape;563;p61"/>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Example from one of my talks</a:t>
            </a:r>
            <a:endParaRPr/>
          </a:p>
        </p:txBody>
      </p:sp>
      <p:sp>
        <p:nvSpPr>
          <p:cNvPr id="564" name="Google Shape;564;p61"/>
          <p:cNvSpPr txBox="1"/>
          <p:nvPr/>
        </p:nvSpPr>
        <p:spPr>
          <a:xfrm>
            <a:off x="4902600" y="950551"/>
            <a:ext cx="2386800" cy="7636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pPr>
            <a:r>
              <a:rPr lang="en" sz="2400" b="1">
                <a:solidFill>
                  <a:schemeClr val="dk1"/>
                </a:solidFill>
                <a:latin typeface="Helvetica Neue"/>
                <a:ea typeface="Helvetica Neue"/>
                <a:cs typeface="Helvetica Neue"/>
                <a:sym typeface="Helvetica Neue"/>
              </a:rPr>
              <a:t>The Synopsis</a:t>
            </a:r>
            <a:endParaRPr sz="2400"/>
          </a:p>
        </p:txBody>
      </p:sp>
      <p:sp>
        <p:nvSpPr>
          <p:cNvPr id="565" name="Google Shape;565;p61"/>
          <p:cNvSpPr txBox="1"/>
          <p:nvPr/>
        </p:nvSpPr>
        <p:spPr>
          <a:xfrm>
            <a:off x="2267800" y="5163800"/>
            <a:ext cx="7656400" cy="15868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 sz="2400" b="1" dirty="0">
                <a:solidFill>
                  <a:schemeClr val="dk1"/>
                </a:solidFill>
                <a:latin typeface="Helvetica Neue"/>
                <a:ea typeface="Helvetica Neue"/>
                <a:cs typeface="Helvetica Neue"/>
                <a:sym typeface="Helvetica Neue"/>
              </a:rPr>
              <a:t>The Details </a:t>
            </a:r>
            <a:r>
              <a:rPr lang="en" sz="2400" u="sng" dirty="0">
                <a:solidFill>
                  <a:schemeClr val="hlink"/>
                </a:solidFill>
                <a:latin typeface="Helvetica Neue Light"/>
                <a:ea typeface="Helvetica Neue Light"/>
                <a:cs typeface="Helvetica Neue Light"/>
                <a:sym typeface="Helvetica Neue Light"/>
                <a:hlinkClick r:id="rId7"/>
              </a:rPr>
              <a:t>https://docs.google.com/open?id=15VJn5-jaYOHhfm8I3DsMvXZW29aYMUBtJwSYaeL1dQM</a:t>
            </a:r>
            <a:r>
              <a:rPr lang="en" sz="2400" dirty="0">
                <a:solidFill>
                  <a:schemeClr val="dk1"/>
                </a:solidFill>
                <a:latin typeface="Helvetica Neue Light"/>
                <a:ea typeface="Helvetica Neue Light"/>
                <a:cs typeface="Helvetica Neue Light"/>
                <a:sym typeface="Helvetica Neue Light"/>
              </a:rPr>
              <a:t> </a:t>
            </a:r>
            <a:endParaRPr sz="2400" dirty="0">
              <a:latin typeface="Helvetica Neue Light"/>
              <a:ea typeface="Helvetica Neue Light"/>
              <a:cs typeface="Helvetica Neue Light"/>
              <a:sym typeface="Helvetica Neue Light"/>
            </a:endParaRPr>
          </a:p>
        </p:txBody>
      </p:sp>
      <p:sp>
        <p:nvSpPr>
          <p:cNvPr id="566" name="Google Shape;566;p6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20</a:t>
            </a:fld>
            <a:endParaRPr/>
          </a:p>
        </p:txBody>
      </p:sp>
    </p:spTree>
    <p:extLst>
      <p:ext uri="{BB962C8B-B14F-4D97-AF65-F5344CB8AC3E}">
        <p14:creationId xmlns:p14="http://schemas.microsoft.com/office/powerpoint/2010/main" val="140456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0"/>
                                        </p:tgtEl>
                                        <p:attrNameLst>
                                          <p:attrName>style.visibility</p:attrName>
                                        </p:attrNameLst>
                                      </p:cBhvr>
                                      <p:to>
                                        <p:strVal val="visible"/>
                                      </p:to>
                                    </p:set>
                                    <p:animEffect transition="in" filter="fade">
                                      <p:cBhvr>
                                        <p:cTn id="7" dur="200"/>
                                        <p:tgtEl>
                                          <p:spTgt spid="560"/>
                                        </p:tgtEl>
                                      </p:cBhvr>
                                    </p:animEffect>
                                  </p:childTnLst>
                                </p:cTn>
                              </p:par>
                              <p:par>
                                <p:cTn id="8" presetID="10" presetClass="exit" presetSubtype="0" fill="hold" nodeType="withEffect">
                                  <p:stCondLst>
                                    <p:cond delay="0"/>
                                  </p:stCondLst>
                                  <p:childTnLst>
                                    <p:animEffect transition="out" filter="fade">
                                      <p:cBhvr>
                                        <p:cTn id="9" dur="200"/>
                                        <p:tgtEl>
                                          <p:spTgt spid="557"/>
                                        </p:tgtEl>
                                      </p:cBhvr>
                                    </p:animEffect>
                                    <p:set>
                                      <p:cBhvr>
                                        <p:cTn id="10" dur="1" fill="hold">
                                          <p:stCondLst>
                                            <p:cond delay="200"/>
                                          </p:stCondLst>
                                        </p:cTn>
                                        <p:tgtEl>
                                          <p:spTgt spid="55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5"/>
                                        </p:tgtEl>
                                        <p:attrNameLst>
                                          <p:attrName>style.visibility</p:attrName>
                                        </p:attrNameLst>
                                      </p:cBhvr>
                                      <p:to>
                                        <p:strVal val="visible"/>
                                      </p:to>
                                    </p:set>
                                    <p:animEffect transition="in" filter="fade">
                                      <p:cBhvr>
                                        <p:cTn id="15" dur="200"/>
                                        <p:tgtEl>
                                          <p:spTgt spid="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2"/>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Summary</a:t>
            </a:r>
            <a:endParaRPr/>
          </a:p>
        </p:txBody>
      </p:sp>
      <p:grpSp>
        <p:nvGrpSpPr>
          <p:cNvPr id="572" name="Google Shape;572;p62"/>
          <p:cNvGrpSpPr/>
          <p:nvPr/>
        </p:nvGrpSpPr>
        <p:grpSpPr>
          <a:xfrm>
            <a:off x="922967" y="1669833"/>
            <a:ext cx="5223200" cy="2979200"/>
            <a:chOff x="719650" y="1480075"/>
            <a:chExt cx="3917400" cy="2234400"/>
          </a:xfrm>
        </p:grpSpPr>
        <p:sp>
          <p:nvSpPr>
            <p:cNvPr id="573" name="Google Shape;573;p62"/>
            <p:cNvSpPr/>
            <p:nvPr/>
          </p:nvSpPr>
          <p:spPr>
            <a:xfrm>
              <a:off x="806950" y="1480075"/>
              <a:ext cx="3742800" cy="2234400"/>
            </a:xfrm>
            <a:prstGeom prst="roundRect">
              <a:avLst>
                <a:gd name="adj" fmla="val 16667"/>
              </a:avLst>
            </a:prstGeom>
            <a:solidFill>
              <a:srgbClr val="C9DAF8"/>
            </a:solidFill>
            <a:ln w="28575" cap="flat" cmpd="sng">
              <a:solidFill>
                <a:srgbClr val="1C458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4" name="Google Shape;574;p62"/>
            <p:cNvSpPr txBox="1"/>
            <p:nvPr/>
          </p:nvSpPr>
          <p:spPr>
            <a:xfrm>
              <a:off x="719650" y="1748975"/>
              <a:ext cx="3917400" cy="1780500"/>
            </a:xfrm>
            <a:prstGeom prst="rect">
              <a:avLst/>
            </a:prstGeom>
            <a:noFill/>
            <a:ln>
              <a:noFill/>
            </a:ln>
          </p:spPr>
          <p:txBody>
            <a:bodyPr spcFirstLastPara="1" wrap="square" lIns="121900" tIns="121900" rIns="121900" bIns="121900" anchor="t" anchorCtr="0">
              <a:noAutofit/>
            </a:bodyPr>
            <a:lstStyle/>
            <a:p>
              <a:pPr algn="ctr"/>
              <a:r>
                <a:rPr lang="en" sz="3200" b="1" u="sng">
                  <a:latin typeface="Helvetica Neue"/>
                  <a:ea typeface="Helvetica Neue"/>
                  <a:cs typeface="Helvetica Neue"/>
                  <a:sym typeface="Helvetica Neue"/>
                </a:rPr>
                <a:t>Rule 2</a:t>
              </a:r>
              <a:endParaRPr sz="3200" b="1" u="sng">
                <a:latin typeface="Helvetica Neue"/>
                <a:ea typeface="Helvetica Neue"/>
                <a:cs typeface="Helvetica Neue"/>
                <a:sym typeface="Helvetica Neue"/>
              </a:endParaRPr>
            </a:p>
            <a:p>
              <a:pPr algn="ctr"/>
              <a:endParaRPr sz="3200">
                <a:latin typeface="Helvetica Neue Light"/>
                <a:ea typeface="Helvetica Neue Light"/>
                <a:cs typeface="Helvetica Neue Light"/>
                <a:sym typeface="Helvetica Neue Light"/>
              </a:endParaRPr>
            </a:p>
            <a:p>
              <a:pPr algn="ctr"/>
              <a:r>
                <a:rPr lang="en" sz="3200">
                  <a:latin typeface="Helvetica Neue Light"/>
                  <a:ea typeface="Helvetica Neue Light"/>
                  <a:cs typeface="Helvetica Neue Light"/>
                  <a:sym typeface="Helvetica Neue Light"/>
                </a:rPr>
                <a:t>Present your</a:t>
              </a:r>
              <a:br>
                <a:rPr lang="en" sz="3200">
                  <a:latin typeface="Helvetica Neue Light"/>
                  <a:ea typeface="Helvetica Neue Light"/>
                  <a:cs typeface="Helvetica Neue Light"/>
                  <a:sym typeface="Helvetica Neue Light"/>
                </a:rPr>
              </a:br>
              <a:r>
                <a:rPr lang="en" sz="3200">
                  <a:latin typeface="Helvetica Neue Light"/>
                  <a:ea typeface="Helvetica Neue Light"/>
                  <a:cs typeface="Helvetica Neue Light"/>
                  <a:sym typeface="Helvetica Neue Light"/>
                </a:rPr>
                <a:t>research as a story.</a:t>
              </a:r>
              <a:endParaRPr sz="3200">
                <a:latin typeface="Helvetica Neue Light"/>
                <a:ea typeface="Helvetica Neue Light"/>
                <a:cs typeface="Helvetica Neue Light"/>
                <a:sym typeface="Helvetica Neue Light"/>
              </a:endParaRPr>
            </a:p>
          </p:txBody>
        </p:sp>
      </p:grpSp>
      <p:cxnSp>
        <p:nvCxnSpPr>
          <p:cNvPr id="575" name="Google Shape;575;p62"/>
          <p:cNvCxnSpPr>
            <a:stCxn id="574" idx="3"/>
          </p:cNvCxnSpPr>
          <p:nvPr/>
        </p:nvCxnSpPr>
        <p:spPr>
          <a:xfrm rot="10800000" flipH="1">
            <a:off x="6146167" y="2094967"/>
            <a:ext cx="1004400" cy="1120400"/>
          </a:xfrm>
          <a:prstGeom prst="straightConnector1">
            <a:avLst/>
          </a:prstGeom>
          <a:noFill/>
          <a:ln w="28575" cap="flat" cmpd="sng">
            <a:solidFill>
              <a:schemeClr val="dk2"/>
            </a:solidFill>
            <a:prstDash val="solid"/>
            <a:round/>
            <a:headEnd type="none" w="med" len="med"/>
            <a:tailEnd type="triangle" w="med" len="med"/>
          </a:ln>
        </p:spPr>
      </p:cxnSp>
      <p:cxnSp>
        <p:nvCxnSpPr>
          <p:cNvPr id="576" name="Google Shape;576;p62"/>
          <p:cNvCxnSpPr>
            <a:stCxn id="574" idx="3"/>
          </p:cNvCxnSpPr>
          <p:nvPr/>
        </p:nvCxnSpPr>
        <p:spPr>
          <a:xfrm>
            <a:off x="6146167" y="3215367"/>
            <a:ext cx="950800" cy="1118000"/>
          </a:xfrm>
          <a:prstGeom prst="straightConnector1">
            <a:avLst/>
          </a:prstGeom>
          <a:noFill/>
          <a:ln w="28575" cap="flat" cmpd="sng">
            <a:solidFill>
              <a:schemeClr val="dk2"/>
            </a:solidFill>
            <a:prstDash val="solid"/>
            <a:round/>
            <a:headEnd type="none" w="med" len="med"/>
            <a:tailEnd type="triangle" w="med" len="med"/>
          </a:ln>
        </p:spPr>
      </p:cxnSp>
      <p:sp>
        <p:nvSpPr>
          <p:cNvPr id="577" name="Google Shape;577;p62"/>
          <p:cNvSpPr txBox="1"/>
          <p:nvPr/>
        </p:nvSpPr>
        <p:spPr>
          <a:xfrm>
            <a:off x="6479033" y="1248233"/>
            <a:ext cx="4790000" cy="1276400"/>
          </a:xfrm>
          <a:prstGeom prst="rect">
            <a:avLst/>
          </a:prstGeom>
          <a:noFill/>
          <a:ln>
            <a:noFill/>
          </a:ln>
        </p:spPr>
        <p:txBody>
          <a:bodyPr spcFirstLastPara="1" wrap="square" lIns="121900" tIns="121900" rIns="121900" bIns="121900" anchor="t" anchorCtr="0">
            <a:noAutofit/>
          </a:bodyPr>
          <a:lstStyle/>
          <a:p>
            <a:pPr algn="ctr"/>
            <a:r>
              <a:rPr lang="en" sz="3200">
                <a:solidFill>
                  <a:schemeClr val="dk1"/>
                </a:solidFill>
                <a:latin typeface="Helvetica Neue Light"/>
                <a:ea typeface="Helvetica Neue Light"/>
                <a:cs typeface="Helvetica Neue Light"/>
                <a:sym typeface="Helvetica Neue Light"/>
              </a:rPr>
              <a:t>Use </a:t>
            </a:r>
            <a:r>
              <a:rPr lang="en" sz="3200" b="1">
                <a:solidFill>
                  <a:schemeClr val="dk1"/>
                </a:solidFill>
                <a:latin typeface="Helvetica Neue"/>
                <a:ea typeface="Helvetica Neue"/>
                <a:cs typeface="Helvetica Neue"/>
                <a:sym typeface="Helvetica Neue"/>
              </a:rPr>
              <a:t>problem-solution</a:t>
            </a:r>
            <a:r>
              <a:rPr lang="en" sz="3200">
                <a:solidFill>
                  <a:schemeClr val="dk1"/>
                </a:solidFill>
                <a:latin typeface="Helvetica Neue Light"/>
                <a:ea typeface="Helvetica Neue Light"/>
                <a:cs typeface="Helvetica Neue Light"/>
                <a:sym typeface="Helvetica Neue Light"/>
              </a:rPr>
              <a:t> to storyboard</a:t>
            </a:r>
            <a:endParaRPr sz="3200">
              <a:solidFill>
                <a:schemeClr val="dk1"/>
              </a:solidFill>
              <a:latin typeface="Helvetica Neue Light"/>
              <a:ea typeface="Helvetica Neue Light"/>
              <a:cs typeface="Helvetica Neue Light"/>
              <a:sym typeface="Helvetica Neue Light"/>
            </a:endParaRPr>
          </a:p>
        </p:txBody>
      </p:sp>
      <p:sp>
        <p:nvSpPr>
          <p:cNvPr id="578" name="Google Shape;578;p62"/>
          <p:cNvSpPr txBox="1"/>
          <p:nvPr/>
        </p:nvSpPr>
        <p:spPr>
          <a:xfrm>
            <a:off x="6479033" y="4333367"/>
            <a:ext cx="4790000" cy="1276400"/>
          </a:xfrm>
          <a:prstGeom prst="rect">
            <a:avLst/>
          </a:prstGeom>
          <a:noFill/>
          <a:ln>
            <a:noFill/>
          </a:ln>
        </p:spPr>
        <p:txBody>
          <a:bodyPr spcFirstLastPara="1" wrap="square" lIns="121900" tIns="121900" rIns="121900" bIns="121900" anchor="t" anchorCtr="0">
            <a:noAutofit/>
          </a:bodyPr>
          <a:lstStyle/>
          <a:p>
            <a:pPr algn="ctr"/>
            <a:r>
              <a:rPr lang="en" sz="3200" b="1">
                <a:solidFill>
                  <a:schemeClr val="dk1"/>
                </a:solidFill>
                <a:latin typeface="Helvetica Neue"/>
                <a:ea typeface="Helvetica Neue"/>
                <a:cs typeface="Helvetica Neue"/>
                <a:sym typeface="Helvetica Neue"/>
              </a:rPr>
              <a:t>Unpack</a:t>
            </a:r>
            <a:r>
              <a:rPr lang="en" sz="3200">
                <a:solidFill>
                  <a:schemeClr val="dk1"/>
                </a:solidFill>
                <a:latin typeface="Helvetica Neue Light"/>
                <a:ea typeface="Helvetica Neue Light"/>
                <a:cs typeface="Helvetica Neue Light"/>
                <a:sym typeface="Helvetica Neue Light"/>
              </a:rPr>
              <a:t> your story in </a:t>
            </a:r>
            <a:br>
              <a:rPr lang="en" sz="3200">
                <a:solidFill>
                  <a:schemeClr val="dk1"/>
                </a:solidFill>
                <a:latin typeface="Helvetica Neue Light"/>
                <a:ea typeface="Helvetica Neue Light"/>
                <a:cs typeface="Helvetica Neue Light"/>
                <a:sym typeface="Helvetica Neue Light"/>
              </a:rPr>
            </a:br>
            <a:r>
              <a:rPr lang="en" sz="3200">
                <a:solidFill>
                  <a:schemeClr val="dk1"/>
                </a:solidFill>
                <a:latin typeface="Helvetica Neue Light"/>
                <a:ea typeface="Helvetica Neue Light"/>
                <a:cs typeface="Helvetica Neue Light"/>
                <a:sym typeface="Helvetica Neue Light"/>
              </a:rPr>
              <a:t>~3 levels of detail</a:t>
            </a:r>
            <a:endParaRPr sz="3200">
              <a:solidFill>
                <a:schemeClr val="dk1"/>
              </a:solidFill>
              <a:latin typeface="Helvetica Neue Light"/>
              <a:ea typeface="Helvetica Neue Light"/>
              <a:cs typeface="Helvetica Neue Light"/>
              <a:sym typeface="Helvetica Neue Light"/>
            </a:endParaRPr>
          </a:p>
        </p:txBody>
      </p:sp>
      <p:sp>
        <p:nvSpPr>
          <p:cNvPr id="579" name="Google Shape;579;p6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21</a:t>
            </a:fld>
            <a:endParaRPr/>
          </a:p>
        </p:txBody>
      </p:sp>
    </p:spTree>
    <p:extLst>
      <p:ext uri="{BB962C8B-B14F-4D97-AF65-F5344CB8AC3E}">
        <p14:creationId xmlns:p14="http://schemas.microsoft.com/office/powerpoint/2010/main" val="869182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3"/>
          <p:cNvSpPr txBox="1">
            <a:spLocks noGrp="1"/>
          </p:cNvSpPr>
          <p:nvPr>
            <p:ph type="title"/>
          </p:nvPr>
        </p:nvSpPr>
        <p:spPr>
          <a:xfrm>
            <a:off x="415600" y="2593067"/>
            <a:ext cx="11360800" cy="1672000"/>
          </a:xfrm>
          <a:prstGeom prst="rect">
            <a:avLst/>
          </a:prstGeom>
        </p:spPr>
        <p:txBody>
          <a:bodyPr spcFirstLastPara="1" vert="horz" wrap="square" lIns="121900" tIns="121900" rIns="121900" bIns="121900" rtlCol="0" anchor="ctr" anchorCtr="0">
            <a:noAutofit/>
          </a:bodyPr>
          <a:lstStyle/>
          <a:p>
            <a:r>
              <a:rPr lang="en"/>
              <a:t>2. Filling in the Details </a:t>
            </a:r>
            <a:br>
              <a:rPr lang="en"/>
            </a:br>
            <a:r>
              <a:rPr lang="en" sz="2667"/>
              <a:t>keeping cognitive load </a:t>
            </a:r>
            <a:r>
              <a:rPr lang="en" sz="2667" i="1"/>
              <a:t>in mind</a:t>
            </a:r>
            <a:endParaRPr sz="2667" i="1"/>
          </a:p>
        </p:txBody>
      </p:sp>
      <p:sp>
        <p:nvSpPr>
          <p:cNvPr id="585" name="Google Shape;585;p6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22</a:t>
            </a:fld>
            <a:endParaRPr/>
          </a:p>
        </p:txBody>
      </p:sp>
    </p:spTree>
    <p:extLst>
      <p:ext uri="{BB962C8B-B14F-4D97-AF65-F5344CB8AC3E}">
        <p14:creationId xmlns:p14="http://schemas.microsoft.com/office/powerpoint/2010/main" val="374191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4"/>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Start Lazy</a:t>
            </a:r>
            <a:endParaRPr/>
          </a:p>
        </p:txBody>
      </p:sp>
      <p:sp>
        <p:nvSpPr>
          <p:cNvPr id="591" name="Google Shape;591;p64"/>
          <p:cNvSpPr txBox="1">
            <a:spLocks noGrp="1"/>
          </p:cNvSpPr>
          <p:nvPr>
            <p:ph type="body" idx="1"/>
          </p:nvPr>
        </p:nvSpPr>
        <p:spPr>
          <a:xfrm>
            <a:off x="415600" y="1578100"/>
            <a:ext cx="11360800" cy="4319600"/>
          </a:xfrm>
          <a:prstGeom prst="rect">
            <a:avLst/>
          </a:prstGeom>
        </p:spPr>
        <p:txBody>
          <a:bodyPr spcFirstLastPara="1" vert="horz" wrap="square" lIns="121900" tIns="121900" rIns="121900" bIns="121900" rtlCol="0" anchor="t" anchorCtr="0">
            <a:noAutofit/>
          </a:bodyPr>
          <a:lstStyle/>
          <a:p>
            <a:pPr marL="0" indent="0" algn="ctr">
              <a:buNone/>
            </a:pPr>
            <a:r>
              <a:rPr lang="en"/>
              <a:t>Material creation is the most time-consuming</a:t>
            </a:r>
            <a:br>
              <a:rPr lang="en"/>
            </a:br>
            <a:br>
              <a:rPr lang="en"/>
            </a:br>
            <a:r>
              <a:rPr lang="en"/>
              <a:t>include the minimal material for your story (follow problem-solution, unpacking)</a:t>
            </a:r>
            <a:br>
              <a:rPr lang="en"/>
            </a:br>
            <a:br>
              <a:rPr lang="en"/>
            </a:br>
            <a:r>
              <a:rPr lang="en"/>
              <a:t>don’t worry about polish yet</a:t>
            </a:r>
            <a:endParaRPr/>
          </a:p>
          <a:p>
            <a:pPr marL="0" indent="0" algn="ctr">
              <a:spcBef>
                <a:spcPts val="2133"/>
              </a:spcBef>
              <a:buNone/>
            </a:pPr>
            <a:endParaRPr/>
          </a:p>
          <a:p>
            <a:pPr marL="0" indent="0" algn="ctr">
              <a:spcBef>
                <a:spcPts val="2133"/>
              </a:spcBef>
              <a:buNone/>
            </a:pPr>
            <a:r>
              <a:rPr lang="en"/>
              <a:t>Then you’ll be left with things like...</a:t>
            </a:r>
            <a:endParaRPr/>
          </a:p>
          <a:p>
            <a:pPr marL="0" indent="0" algn="ctr">
              <a:spcBef>
                <a:spcPts val="2133"/>
              </a:spcBef>
              <a:spcAft>
                <a:spcPts val="2133"/>
              </a:spcAft>
              <a:buNone/>
            </a:pPr>
            <a:endParaRPr/>
          </a:p>
        </p:txBody>
      </p:sp>
      <p:sp>
        <p:nvSpPr>
          <p:cNvPr id="592" name="Google Shape;592;p6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23</a:t>
            </a:fld>
            <a:endParaRPr/>
          </a:p>
        </p:txBody>
      </p:sp>
    </p:spTree>
    <p:extLst>
      <p:ext uri="{BB962C8B-B14F-4D97-AF65-F5344CB8AC3E}">
        <p14:creationId xmlns:p14="http://schemas.microsoft.com/office/powerpoint/2010/main" val="2859235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65"/>
          <p:cNvSpPr txBox="1">
            <a:spLocks noGrp="1"/>
          </p:cNvSpPr>
          <p:nvPr>
            <p:ph type="title"/>
          </p:nvPr>
        </p:nvSpPr>
        <p:spPr>
          <a:xfrm>
            <a:off x="326067" y="464500"/>
            <a:ext cx="11360800" cy="763600"/>
          </a:xfrm>
          <a:prstGeom prst="rect">
            <a:avLst/>
          </a:prstGeom>
        </p:spPr>
        <p:txBody>
          <a:bodyPr spcFirstLastPara="1" vert="horz" wrap="square" lIns="121900" tIns="121900" rIns="121900" bIns="121900" rtlCol="0" anchor="t" anchorCtr="0">
            <a:noAutofit/>
          </a:bodyPr>
          <a:lstStyle/>
          <a:p>
            <a:r>
              <a:rPr lang="en"/>
              <a:t>A Theorem</a:t>
            </a:r>
            <a:endParaRPr/>
          </a:p>
        </p:txBody>
      </p:sp>
      <p:sp>
        <p:nvSpPr>
          <p:cNvPr id="598" name="Google Shape;598;p65"/>
          <p:cNvSpPr/>
          <p:nvPr/>
        </p:nvSpPr>
        <p:spPr>
          <a:xfrm>
            <a:off x="2048967" y="1545633"/>
            <a:ext cx="8112000" cy="2885200"/>
          </a:xfrm>
          <a:prstGeom prst="roundRect">
            <a:avLst>
              <a:gd name="adj" fmla="val 16667"/>
            </a:avLst>
          </a:prstGeom>
          <a:solidFill>
            <a:srgbClr val="C9DAF8"/>
          </a:solidFill>
          <a:ln>
            <a:noFill/>
          </a:ln>
        </p:spPr>
        <p:txBody>
          <a:bodyPr spcFirstLastPara="1" wrap="square" lIns="121900" tIns="121900" rIns="121900" bIns="121900" anchor="t" anchorCtr="0">
            <a:noAutofit/>
          </a:bodyPr>
          <a:lstStyle/>
          <a:p>
            <a:r>
              <a:rPr lang="en" sz="2400" b="1">
                <a:latin typeface="Helvetica Neue"/>
                <a:ea typeface="Helvetica Neue"/>
                <a:cs typeface="Helvetica Neue"/>
                <a:sym typeface="Helvetica Neue"/>
              </a:rPr>
              <a:t>Theorem</a:t>
            </a:r>
            <a:endParaRPr sz="2400" b="1">
              <a:latin typeface="Helvetica Neue"/>
              <a:ea typeface="Helvetica Neue"/>
              <a:cs typeface="Helvetica Neue"/>
              <a:sym typeface="Helvetica Neue"/>
            </a:endParaRPr>
          </a:p>
          <a:p>
            <a:endParaRPr sz="2400" b="1">
              <a:latin typeface="Helvetica Neue"/>
              <a:ea typeface="Helvetica Neue"/>
              <a:cs typeface="Helvetica Neue"/>
              <a:sym typeface="Helvetica Neue"/>
            </a:endParaRPr>
          </a:p>
          <a:p>
            <a:r>
              <a:rPr lang="en" sz="2400">
                <a:latin typeface="Helvetica Neue Light"/>
                <a:ea typeface="Helvetica Neue Light"/>
                <a:cs typeface="Helvetica Neue Light"/>
                <a:sym typeface="Helvetica Neue Light"/>
              </a:rPr>
              <a:t>Define     to be a polytope in two dimensional Euclidean space with the number         of 1-dimensional facets strictly less than 4 and strictly greater than 2. Suppose that of the 1-dimensional facets, at least two form a juncture such that the dot products of their respective unit direction vectors is equal to 0. Denote the squared lengths of the facet i as      . Then the sum of the      forming the orthogonal junction is equal to the sum of the remaining     .  </a:t>
            </a:r>
            <a:endParaRPr sz="2400">
              <a:latin typeface="Helvetica Neue Light"/>
              <a:ea typeface="Helvetica Neue Light"/>
              <a:cs typeface="Helvetica Neue Light"/>
              <a:sym typeface="Helvetica Neue Light"/>
            </a:endParaRPr>
          </a:p>
        </p:txBody>
      </p:sp>
      <p:sp>
        <p:nvSpPr>
          <p:cNvPr id="599" name="Google Shape;599;p65"/>
          <p:cNvSpPr/>
          <p:nvPr/>
        </p:nvSpPr>
        <p:spPr>
          <a:xfrm>
            <a:off x="8967" y="6464067"/>
            <a:ext cx="12192000" cy="394000"/>
          </a:xfrm>
          <a:prstGeom prst="rect">
            <a:avLst/>
          </a:prstGeom>
          <a:solidFill>
            <a:srgbClr val="434343"/>
          </a:solidFill>
          <a:ln>
            <a:noFill/>
          </a:ln>
        </p:spPr>
        <p:txBody>
          <a:bodyPr spcFirstLastPara="1" wrap="square" lIns="121900" tIns="121900" rIns="121900" bIns="121900" anchor="ctr" anchorCtr="0">
            <a:noAutofit/>
          </a:bodyPr>
          <a:lstStyle/>
          <a:p>
            <a:endParaRPr sz="2400"/>
          </a:p>
        </p:txBody>
      </p:sp>
      <p:sp>
        <p:nvSpPr>
          <p:cNvPr id="600" name="Google Shape;600;p65"/>
          <p:cNvSpPr/>
          <p:nvPr/>
        </p:nvSpPr>
        <p:spPr>
          <a:xfrm>
            <a:off x="0" y="0"/>
            <a:ext cx="12192000" cy="394000"/>
          </a:xfrm>
          <a:prstGeom prst="rect">
            <a:avLst/>
          </a:prstGeom>
          <a:solidFill>
            <a:srgbClr val="434343"/>
          </a:solidFill>
          <a:ln>
            <a:noFill/>
          </a:ln>
        </p:spPr>
        <p:txBody>
          <a:bodyPr spcFirstLastPara="1" wrap="square" lIns="121900" tIns="121900" rIns="121900" bIns="121900" anchor="ctr" anchorCtr="0">
            <a:noAutofit/>
          </a:bodyPr>
          <a:lstStyle/>
          <a:p>
            <a:endParaRPr sz="2400"/>
          </a:p>
        </p:txBody>
      </p:sp>
      <p:sp>
        <p:nvSpPr>
          <p:cNvPr id="601" name="Google Shape;601;p65"/>
          <p:cNvSpPr txBox="1"/>
          <p:nvPr/>
        </p:nvSpPr>
        <p:spPr>
          <a:xfrm>
            <a:off x="143233" y="6484667"/>
            <a:ext cx="2408400" cy="352800"/>
          </a:xfrm>
          <a:prstGeom prst="rect">
            <a:avLst/>
          </a:prstGeom>
          <a:noFill/>
          <a:ln>
            <a:noFill/>
          </a:ln>
        </p:spPr>
        <p:txBody>
          <a:bodyPr spcFirstLastPara="1" wrap="square" lIns="121900" tIns="121900" rIns="121900" bIns="121900" anchor="ctr" anchorCtr="0">
            <a:noAutofit/>
          </a:bodyPr>
          <a:lstStyle/>
          <a:p>
            <a:r>
              <a:rPr lang="en" sz="2400">
                <a:solidFill>
                  <a:srgbClr val="FFFFFF"/>
                </a:solidFill>
                <a:latin typeface="Helvetica Neue Light"/>
                <a:ea typeface="Helvetica Neue Light"/>
                <a:cs typeface="Helvetica Neue Light"/>
                <a:sym typeface="Helvetica Neue Light"/>
              </a:rPr>
              <a:t>T. Campbell</a:t>
            </a:r>
            <a:endParaRPr sz="2400">
              <a:solidFill>
                <a:srgbClr val="FFFFFF"/>
              </a:solidFill>
              <a:latin typeface="Helvetica Neue Light"/>
              <a:ea typeface="Helvetica Neue Light"/>
              <a:cs typeface="Helvetica Neue Light"/>
              <a:sym typeface="Helvetica Neue Light"/>
            </a:endParaRPr>
          </a:p>
        </p:txBody>
      </p:sp>
      <p:sp>
        <p:nvSpPr>
          <p:cNvPr id="602" name="Google Shape;602;p65"/>
          <p:cNvSpPr txBox="1"/>
          <p:nvPr/>
        </p:nvSpPr>
        <p:spPr>
          <a:xfrm>
            <a:off x="10595600" y="6484667"/>
            <a:ext cx="1596400" cy="352800"/>
          </a:xfrm>
          <a:prstGeom prst="rect">
            <a:avLst/>
          </a:prstGeom>
          <a:noFill/>
          <a:ln>
            <a:noFill/>
          </a:ln>
        </p:spPr>
        <p:txBody>
          <a:bodyPr spcFirstLastPara="1" wrap="square" lIns="121900" tIns="121900" rIns="121900" bIns="121900" anchor="ctr" anchorCtr="0">
            <a:noAutofit/>
          </a:bodyPr>
          <a:lstStyle/>
          <a:p>
            <a:r>
              <a:rPr lang="en" sz="2400">
                <a:solidFill>
                  <a:srgbClr val="FFFFFF"/>
                </a:solidFill>
                <a:latin typeface="Helvetica Neue Light"/>
                <a:ea typeface="Helvetica Neue Light"/>
                <a:cs typeface="Helvetica Neue Light"/>
                <a:sym typeface="Helvetica Neue Light"/>
              </a:rPr>
              <a:t>16/03/2019</a:t>
            </a:r>
            <a:endParaRPr sz="2400">
              <a:solidFill>
                <a:srgbClr val="FFFFFF"/>
              </a:solidFill>
              <a:latin typeface="Helvetica Neue Light"/>
              <a:ea typeface="Helvetica Neue Light"/>
              <a:cs typeface="Helvetica Neue Light"/>
              <a:sym typeface="Helvetica Neue Light"/>
            </a:endParaRPr>
          </a:p>
        </p:txBody>
      </p:sp>
      <p:sp>
        <p:nvSpPr>
          <p:cNvPr id="603" name="Google Shape;603;p65"/>
          <p:cNvSpPr txBox="1"/>
          <p:nvPr/>
        </p:nvSpPr>
        <p:spPr>
          <a:xfrm>
            <a:off x="3778167" y="6484667"/>
            <a:ext cx="4175600" cy="352800"/>
          </a:xfrm>
          <a:prstGeom prst="rect">
            <a:avLst/>
          </a:prstGeom>
          <a:noFill/>
          <a:ln>
            <a:noFill/>
          </a:ln>
        </p:spPr>
        <p:txBody>
          <a:bodyPr spcFirstLastPara="1" wrap="square" lIns="121900" tIns="121900" rIns="121900" bIns="121900" anchor="ctr" anchorCtr="0">
            <a:noAutofit/>
          </a:bodyPr>
          <a:lstStyle/>
          <a:p>
            <a:pPr algn="ctr"/>
            <a:r>
              <a:rPr lang="en" sz="2400" b="1" i="1">
                <a:solidFill>
                  <a:srgbClr val="FFFFFF"/>
                </a:solidFill>
                <a:latin typeface="Helvetica Neue"/>
                <a:ea typeface="Helvetica Neue"/>
                <a:cs typeface="Helvetica Neue"/>
                <a:sym typeface="Helvetica Neue"/>
              </a:rPr>
              <a:t>How to Explain Things</a:t>
            </a:r>
            <a:endParaRPr sz="2400" b="1" i="1">
              <a:solidFill>
                <a:srgbClr val="FFFFFF"/>
              </a:solidFill>
              <a:latin typeface="Helvetica Neue"/>
              <a:ea typeface="Helvetica Neue"/>
              <a:cs typeface="Helvetica Neue"/>
              <a:sym typeface="Helvetica Neue"/>
            </a:endParaRPr>
          </a:p>
        </p:txBody>
      </p:sp>
      <p:pic>
        <p:nvPicPr>
          <p:cNvPr id="604" name="Google Shape;604;p65"/>
          <p:cNvPicPr preferRelativeResize="0"/>
          <p:nvPr/>
        </p:nvPicPr>
        <p:blipFill>
          <a:blip r:embed="rId3">
            <a:alphaModFix/>
          </a:blip>
          <a:stretch>
            <a:fillRect/>
          </a:stretch>
        </p:blipFill>
        <p:spPr>
          <a:xfrm>
            <a:off x="9998534" y="1"/>
            <a:ext cx="2202429" cy="394000"/>
          </a:xfrm>
          <a:prstGeom prst="rect">
            <a:avLst/>
          </a:prstGeom>
          <a:noFill/>
          <a:ln>
            <a:noFill/>
          </a:ln>
        </p:spPr>
      </p:pic>
      <p:pic>
        <p:nvPicPr>
          <p:cNvPr id="605" name="Google Shape;605;p65"/>
          <p:cNvPicPr preferRelativeResize="0"/>
          <p:nvPr/>
        </p:nvPicPr>
        <p:blipFill>
          <a:blip r:embed="rId4">
            <a:alphaModFix/>
          </a:blip>
          <a:stretch>
            <a:fillRect/>
          </a:stretch>
        </p:blipFill>
        <p:spPr>
          <a:xfrm>
            <a:off x="11565774" y="493584"/>
            <a:ext cx="529065" cy="705432"/>
          </a:xfrm>
          <a:prstGeom prst="rect">
            <a:avLst/>
          </a:prstGeom>
          <a:noFill/>
          <a:ln>
            <a:noFill/>
          </a:ln>
        </p:spPr>
      </p:pic>
      <p:pic>
        <p:nvPicPr>
          <p:cNvPr id="606" name="Google Shape;606;p65"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3010734" y="2406367"/>
            <a:ext cx="208300" cy="203267"/>
          </a:xfrm>
          <a:prstGeom prst="rect">
            <a:avLst/>
          </a:prstGeom>
          <a:noFill/>
          <a:ln>
            <a:noFill/>
          </a:ln>
        </p:spPr>
      </p:pic>
      <p:pic>
        <p:nvPicPr>
          <p:cNvPr id="607" name="Google Shape;607;p65"/>
          <p:cNvPicPr preferRelativeResize="0"/>
          <p:nvPr/>
        </p:nvPicPr>
        <p:blipFill>
          <a:blip r:embed="rId6">
            <a:alphaModFix/>
          </a:blip>
          <a:stretch>
            <a:fillRect/>
          </a:stretch>
        </p:blipFill>
        <p:spPr>
          <a:xfrm>
            <a:off x="3238167" y="2667100"/>
            <a:ext cx="423000" cy="286733"/>
          </a:xfrm>
          <a:prstGeom prst="rect">
            <a:avLst/>
          </a:prstGeom>
          <a:noFill/>
          <a:ln>
            <a:noFill/>
          </a:ln>
        </p:spPr>
      </p:pic>
      <p:pic>
        <p:nvPicPr>
          <p:cNvPr id="608" name="Google Shape;608;p65"/>
          <p:cNvPicPr preferRelativeResize="0"/>
          <p:nvPr/>
        </p:nvPicPr>
        <p:blipFill>
          <a:blip r:embed="rId7">
            <a:alphaModFix/>
          </a:blip>
          <a:stretch>
            <a:fillRect/>
          </a:stretch>
        </p:blipFill>
        <p:spPr>
          <a:xfrm>
            <a:off x="9026668" y="3449733"/>
            <a:ext cx="245097" cy="352800"/>
          </a:xfrm>
          <a:prstGeom prst="rect">
            <a:avLst/>
          </a:prstGeom>
          <a:noFill/>
          <a:ln>
            <a:noFill/>
          </a:ln>
        </p:spPr>
      </p:pic>
      <p:pic>
        <p:nvPicPr>
          <p:cNvPr id="609" name="Google Shape;609;p65"/>
          <p:cNvPicPr preferRelativeResize="0"/>
          <p:nvPr/>
        </p:nvPicPr>
        <p:blipFill>
          <a:blip r:embed="rId7">
            <a:alphaModFix/>
          </a:blip>
          <a:stretch>
            <a:fillRect/>
          </a:stretch>
        </p:blipFill>
        <p:spPr>
          <a:xfrm>
            <a:off x="4438468" y="3728833"/>
            <a:ext cx="245097" cy="352800"/>
          </a:xfrm>
          <a:prstGeom prst="rect">
            <a:avLst/>
          </a:prstGeom>
          <a:noFill/>
          <a:ln>
            <a:noFill/>
          </a:ln>
        </p:spPr>
      </p:pic>
      <p:pic>
        <p:nvPicPr>
          <p:cNvPr id="610" name="Google Shape;610;p65"/>
          <p:cNvPicPr preferRelativeResize="0"/>
          <p:nvPr/>
        </p:nvPicPr>
        <p:blipFill>
          <a:blip r:embed="rId7">
            <a:alphaModFix/>
          </a:blip>
          <a:stretch>
            <a:fillRect/>
          </a:stretch>
        </p:blipFill>
        <p:spPr>
          <a:xfrm>
            <a:off x="4508834" y="4007933"/>
            <a:ext cx="245097" cy="352800"/>
          </a:xfrm>
          <a:prstGeom prst="rect">
            <a:avLst/>
          </a:prstGeom>
          <a:noFill/>
          <a:ln>
            <a:noFill/>
          </a:ln>
        </p:spPr>
      </p:pic>
      <p:sp>
        <p:nvSpPr>
          <p:cNvPr id="611" name="Google Shape;611;p65"/>
          <p:cNvSpPr/>
          <p:nvPr/>
        </p:nvSpPr>
        <p:spPr>
          <a:xfrm>
            <a:off x="3985467" y="2129133"/>
            <a:ext cx="4042000" cy="1878800"/>
          </a:xfrm>
          <a:prstGeom prst="roundRect">
            <a:avLst>
              <a:gd name="adj" fmla="val 16667"/>
            </a:avLst>
          </a:prstGeom>
          <a:solidFill>
            <a:srgbClr val="F4CCCC"/>
          </a:solidFill>
          <a:ln>
            <a:noFill/>
          </a:ln>
        </p:spPr>
        <p:txBody>
          <a:bodyPr spcFirstLastPara="1" wrap="square" lIns="121900" tIns="121900" rIns="121900" bIns="121900" anchor="ctr" anchorCtr="0">
            <a:noAutofit/>
          </a:bodyPr>
          <a:lstStyle/>
          <a:p>
            <a:pPr algn="ctr"/>
            <a:r>
              <a:rPr lang="en" sz="3200" b="1">
                <a:latin typeface="Helvetica Neue"/>
                <a:ea typeface="Helvetica Neue"/>
                <a:cs typeface="Helvetica Neue"/>
                <a:sym typeface="Helvetica Neue"/>
              </a:rPr>
              <a:t>High </a:t>
            </a:r>
            <a:endParaRPr sz="3200" b="1">
              <a:latin typeface="Helvetica Neue"/>
              <a:ea typeface="Helvetica Neue"/>
              <a:cs typeface="Helvetica Neue"/>
              <a:sym typeface="Helvetica Neue"/>
            </a:endParaRPr>
          </a:p>
          <a:p>
            <a:pPr algn="ctr"/>
            <a:r>
              <a:rPr lang="en" sz="3200" b="1">
                <a:latin typeface="Helvetica Neue"/>
                <a:ea typeface="Helvetica Neue"/>
                <a:cs typeface="Helvetica Neue"/>
                <a:sym typeface="Helvetica Neue"/>
              </a:rPr>
              <a:t>cognitive load</a:t>
            </a:r>
            <a:endParaRPr sz="3200" b="1">
              <a:latin typeface="Helvetica Neue"/>
              <a:ea typeface="Helvetica Neue"/>
              <a:cs typeface="Helvetica Neue"/>
              <a:sym typeface="Helvetica Neue"/>
            </a:endParaRPr>
          </a:p>
        </p:txBody>
      </p:sp>
      <p:sp>
        <p:nvSpPr>
          <p:cNvPr id="612" name="Google Shape;612;p6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24</a:t>
            </a:fld>
            <a:endParaRPr/>
          </a:p>
        </p:txBody>
      </p:sp>
    </p:spTree>
    <p:extLst>
      <p:ext uri="{BB962C8B-B14F-4D97-AF65-F5344CB8AC3E}">
        <p14:creationId xmlns:p14="http://schemas.microsoft.com/office/powerpoint/2010/main" val="19247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fade">
                                      <p:cBhvr>
                                        <p:cTn id="7" dur="200"/>
                                        <p:tgtEl>
                                          <p:spTgt spid="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66"/>
          <p:cNvSpPr/>
          <p:nvPr/>
        </p:nvSpPr>
        <p:spPr>
          <a:xfrm>
            <a:off x="8967" y="6464067"/>
            <a:ext cx="12192000" cy="394000"/>
          </a:xfrm>
          <a:prstGeom prst="rect">
            <a:avLst/>
          </a:prstGeom>
          <a:solidFill>
            <a:srgbClr val="434343"/>
          </a:solidFill>
          <a:ln>
            <a:noFill/>
          </a:ln>
        </p:spPr>
        <p:txBody>
          <a:bodyPr spcFirstLastPara="1" wrap="square" lIns="121900" tIns="121900" rIns="121900" bIns="121900" anchor="ctr" anchorCtr="0">
            <a:noAutofit/>
          </a:bodyPr>
          <a:lstStyle/>
          <a:p>
            <a:endParaRPr sz="2400"/>
          </a:p>
        </p:txBody>
      </p:sp>
      <p:sp>
        <p:nvSpPr>
          <p:cNvPr id="618" name="Google Shape;618;p66"/>
          <p:cNvSpPr/>
          <p:nvPr/>
        </p:nvSpPr>
        <p:spPr>
          <a:xfrm>
            <a:off x="0" y="0"/>
            <a:ext cx="12192000" cy="394000"/>
          </a:xfrm>
          <a:prstGeom prst="rect">
            <a:avLst/>
          </a:prstGeom>
          <a:solidFill>
            <a:srgbClr val="434343"/>
          </a:solidFill>
          <a:ln>
            <a:noFill/>
          </a:ln>
        </p:spPr>
        <p:txBody>
          <a:bodyPr spcFirstLastPara="1" wrap="square" lIns="121900" tIns="121900" rIns="121900" bIns="121900" anchor="ctr" anchorCtr="0">
            <a:noAutofit/>
          </a:bodyPr>
          <a:lstStyle/>
          <a:p>
            <a:endParaRPr sz="2400"/>
          </a:p>
        </p:txBody>
      </p:sp>
      <p:sp>
        <p:nvSpPr>
          <p:cNvPr id="619" name="Google Shape;619;p66"/>
          <p:cNvSpPr txBox="1"/>
          <p:nvPr/>
        </p:nvSpPr>
        <p:spPr>
          <a:xfrm>
            <a:off x="143233" y="6484667"/>
            <a:ext cx="2408400" cy="352800"/>
          </a:xfrm>
          <a:prstGeom prst="rect">
            <a:avLst/>
          </a:prstGeom>
          <a:noFill/>
          <a:ln>
            <a:noFill/>
          </a:ln>
        </p:spPr>
        <p:txBody>
          <a:bodyPr spcFirstLastPara="1" wrap="square" lIns="121900" tIns="121900" rIns="121900" bIns="121900" anchor="ctr" anchorCtr="0">
            <a:noAutofit/>
          </a:bodyPr>
          <a:lstStyle/>
          <a:p>
            <a:r>
              <a:rPr lang="en" sz="2400">
                <a:solidFill>
                  <a:srgbClr val="FFFFFF"/>
                </a:solidFill>
                <a:latin typeface="Helvetica Neue Light"/>
                <a:ea typeface="Helvetica Neue Light"/>
                <a:cs typeface="Helvetica Neue Light"/>
                <a:sym typeface="Helvetica Neue Light"/>
              </a:rPr>
              <a:t>T. Campbell</a:t>
            </a:r>
            <a:endParaRPr sz="2400">
              <a:solidFill>
                <a:srgbClr val="FFFFFF"/>
              </a:solidFill>
              <a:latin typeface="Helvetica Neue Light"/>
              <a:ea typeface="Helvetica Neue Light"/>
              <a:cs typeface="Helvetica Neue Light"/>
              <a:sym typeface="Helvetica Neue Light"/>
            </a:endParaRPr>
          </a:p>
        </p:txBody>
      </p:sp>
      <p:sp>
        <p:nvSpPr>
          <p:cNvPr id="620" name="Google Shape;620;p66"/>
          <p:cNvSpPr txBox="1"/>
          <p:nvPr/>
        </p:nvSpPr>
        <p:spPr>
          <a:xfrm>
            <a:off x="10595600" y="6484667"/>
            <a:ext cx="1596400" cy="352800"/>
          </a:xfrm>
          <a:prstGeom prst="rect">
            <a:avLst/>
          </a:prstGeom>
          <a:noFill/>
          <a:ln>
            <a:noFill/>
          </a:ln>
        </p:spPr>
        <p:txBody>
          <a:bodyPr spcFirstLastPara="1" wrap="square" lIns="121900" tIns="121900" rIns="121900" bIns="121900" anchor="ctr" anchorCtr="0">
            <a:noAutofit/>
          </a:bodyPr>
          <a:lstStyle/>
          <a:p>
            <a:r>
              <a:rPr lang="en" sz="2400">
                <a:solidFill>
                  <a:srgbClr val="FFFFFF"/>
                </a:solidFill>
                <a:latin typeface="Helvetica Neue Light"/>
                <a:ea typeface="Helvetica Neue Light"/>
                <a:cs typeface="Helvetica Neue Light"/>
                <a:sym typeface="Helvetica Neue Light"/>
              </a:rPr>
              <a:t>16/03/2019</a:t>
            </a:r>
            <a:endParaRPr sz="2400">
              <a:solidFill>
                <a:srgbClr val="FFFFFF"/>
              </a:solidFill>
              <a:latin typeface="Helvetica Neue Light"/>
              <a:ea typeface="Helvetica Neue Light"/>
              <a:cs typeface="Helvetica Neue Light"/>
              <a:sym typeface="Helvetica Neue Light"/>
            </a:endParaRPr>
          </a:p>
        </p:txBody>
      </p:sp>
      <p:sp>
        <p:nvSpPr>
          <p:cNvPr id="621" name="Google Shape;621;p66"/>
          <p:cNvSpPr txBox="1"/>
          <p:nvPr/>
        </p:nvSpPr>
        <p:spPr>
          <a:xfrm>
            <a:off x="3778167" y="6484667"/>
            <a:ext cx="4175600" cy="352800"/>
          </a:xfrm>
          <a:prstGeom prst="rect">
            <a:avLst/>
          </a:prstGeom>
          <a:noFill/>
          <a:ln>
            <a:noFill/>
          </a:ln>
        </p:spPr>
        <p:txBody>
          <a:bodyPr spcFirstLastPara="1" wrap="square" lIns="121900" tIns="121900" rIns="121900" bIns="121900" anchor="ctr" anchorCtr="0">
            <a:noAutofit/>
          </a:bodyPr>
          <a:lstStyle/>
          <a:p>
            <a:pPr algn="ctr"/>
            <a:r>
              <a:rPr lang="en" sz="2400" b="1" i="1">
                <a:solidFill>
                  <a:srgbClr val="FFFFFF"/>
                </a:solidFill>
                <a:latin typeface="Helvetica Neue"/>
                <a:ea typeface="Helvetica Neue"/>
                <a:cs typeface="Helvetica Neue"/>
                <a:sym typeface="Helvetica Neue"/>
              </a:rPr>
              <a:t>How to Explain Things</a:t>
            </a:r>
            <a:endParaRPr sz="2400" b="1" i="1">
              <a:solidFill>
                <a:srgbClr val="FFFFFF"/>
              </a:solidFill>
              <a:latin typeface="Helvetica Neue"/>
              <a:ea typeface="Helvetica Neue"/>
              <a:cs typeface="Helvetica Neue"/>
              <a:sym typeface="Helvetica Neue"/>
            </a:endParaRPr>
          </a:p>
        </p:txBody>
      </p:sp>
      <p:pic>
        <p:nvPicPr>
          <p:cNvPr id="622" name="Google Shape;622;p66"/>
          <p:cNvPicPr preferRelativeResize="0"/>
          <p:nvPr/>
        </p:nvPicPr>
        <p:blipFill>
          <a:blip r:embed="rId3">
            <a:alphaModFix/>
          </a:blip>
          <a:stretch>
            <a:fillRect/>
          </a:stretch>
        </p:blipFill>
        <p:spPr>
          <a:xfrm>
            <a:off x="9998534" y="1"/>
            <a:ext cx="2202429" cy="394000"/>
          </a:xfrm>
          <a:prstGeom prst="rect">
            <a:avLst/>
          </a:prstGeom>
          <a:noFill/>
          <a:ln>
            <a:noFill/>
          </a:ln>
        </p:spPr>
      </p:pic>
      <p:pic>
        <p:nvPicPr>
          <p:cNvPr id="623" name="Google Shape;623;p66"/>
          <p:cNvPicPr preferRelativeResize="0"/>
          <p:nvPr/>
        </p:nvPicPr>
        <p:blipFill>
          <a:blip r:embed="rId4">
            <a:alphaModFix/>
          </a:blip>
          <a:stretch>
            <a:fillRect/>
          </a:stretch>
        </p:blipFill>
        <p:spPr>
          <a:xfrm>
            <a:off x="11565774" y="493584"/>
            <a:ext cx="529065" cy="705432"/>
          </a:xfrm>
          <a:prstGeom prst="rect">
            <a:avLst/>
          </a:prstGeom>
          <a:noFill/>
          <a:ln>
            <a:noFill/>
          </a:ln>
        </p:spPr>
      </p:pic>
      <p:sp>
        <p:nvSpPr>
          <p:cNvPr id="624" name="Google Shape;624;p66"/>
          <p:cNvSpPr txBox="1">
            <a:spLocks noGrp="1"/>
          </p:cNvSpPr>
          <p:nvPr>
            <p:ph type="title"/>
          </p:nvPr>
        </p:nvSpPr>
        <p:spPr>
          <a:xfrm>
            <a:off x="415600" y="353951"/>
            <a:ext cx="11360800" cy="763600"/>
          </a:xfrm>
          <a:prstGeom prst="rect">
            <a:avLst/>
          </a:prstGeom>
        </p:spPr>
        <p:txBody>
          <a:bodyPr spcFirstLastPara="1" vert="horz" wrap="square" lIns="121900" tIns="121900" rIns="121900" bIns="121900" rtlCol="0" anchor="t" anchorCtr="0">
            <a:noAutofit/>
          </a:bodyPr>
          <a:lstStyle/>
          <a:p>
            <a:r>
              <a:rPr lang="en"/>
              <a:t>Importance Sampling</a:t>
            </a:r>
            <a:endParaRPr b="1">
              <a:latin typeface="Helvetica Neue"/>
              <a:ea typeface="Helvetica Neue"/>
              <a:cs typeface="Helvetica Neue"/>
              <a:sym typeface="Helvetica Neue"/>
            </a:endParaRPr>
          </a:p>
        </p:txBody>
      </p:sp>
      <p:sp>
        <p:nvSpPr>
          <p:cNvPr id="625" name="Google Shape;625;p66"/>
          <p:cNvSpPr txBox="1"/>
          <p:nvPr/>
        </p:nvSpPr>
        <p:spPr>
          <a:xfrm>
            <a:off x="599867" y="1401833"/>
            <a:ext cx="8675600" cy="3402000"/>
          </a:xfrm>
          <a:prstGeom prst="rect">
            <a:avLst/>
          </a:prstGeom>
          <a:noFill/>
          <a:ln>
            <a:noFill/>
          </a:ln>
        </p:spPr>
        <p:txBody>
          <a:bodyPr spcFirstLastPara="1" wrap="square" lIns="121900" tIns="121900" rIns="121900" bIns="121900" anchor="t" anchorCtr="0">
            <a:noAutofit/>
          </a:bodyPr>
          <a:lstStyle/>
          <a:p>
            <a:pPr marL="609585" indent="-457189">
              <a:buSzPts val="1800"/>
              <a:buFont typeface="Helvetica Neue Light"/>
              <a:buAutoNum type="arabicPeriod"/>
            </a:pPr>
            <a:r>
              <a:rPr lang="en" sz="2400">
                <a:latin typeface="Helvetica Neue Light"/>
                <a:ea typeface="Helvetica Neue Light"/>
                <a:cs typeface="Helvetica Neue Light"/>
                <a:sym typeface="Helvetica Neue Light"/>
              </a:rPr>
              <a:t>Start with a large dataset of individual points</a:t>
            </a:r>
            <a:endParaRPr sz="2400">
              <a:latin typeface="Helvetica Neue Light"/>
              <a:ea typeface="Helvetica Neue Light"/>
              <a:cs typeface="Helvetica Neue Light"/>
              <a:sym typeface="Helvetica Neue Light"/>
            </a:endParaRPr>
          </a:p>
          <a:p>
            <a:pPr marL="609585" indent="-457189">
              <a:buSzPts val="1800"/>
              <a:buFont typeface="Helvetica Neue Light"/>
              <a:buAutoNum type="arabicPeriod"/>
            </a:pPr>
            <a:r>
              <a:rPr lang="en" sz="2400">
                <a:latin typeface="Helvetica Neue Light"/>
                <a:ea typeface="Helvetica Neue Light"/>
                <a:cs typeface="Helvetica Neue Light"/>
                <a:sym typeface="Helvetica Neue Light"/>
              </a:rPr>
              <a:t>Then compute a set of weights for each of your data points</a:t>
            </a:r>
            <a:endParaRPr sz="2400">
              <a:latin typeface="Helvetica Neue Light"/>
              <a:ea typeface="Helvetica Neue Light"/>
              <a:cs typeface="Helvetica Neue Light"/>
              <a:sym typeface="Helvetica Neue Light"/>
            </a:endParaRPr>
          </a:p>
          <a:p>
            <a:pPr marL="1219170" lvl="1" indent="-457189">
              <a:buSzPts val="1800"/>
              <a:buFont typeface="Helvetica Neue Light"/>
              <a:buChar char="●"/>
            </a:pPr>
            <a:r>
              <a:rPr lang="en" sz="2400">
                <a:latin typeface="Helvetica Neue Light"/>
                <a:ea typeface="Helvetica Neue Light"/>
                <a:cs typeface="Helvetica Neue Light"/>
                <a:sym typeface="Helvetica Neue Light"/>
              </a:rPr>
              <a:t>the weights represent importance or </a:t>
            </a:r>
            <a:r>
              <a:rPr lang="en" sz="2400" i="1">
                <a:latin typeface="Helvetica Neue Light"/>
                <a:ea typeface="Helvetica Neue Light"/>
                <a:cs typeface="Helvetica Neue Light"/>
                <a:sym typeface="Helvetica Neue Light"/>
              </a:rPr>
              <a:t>sensitivity</a:t>
            </a:r>
            <a:endParaRPr sz="2400" i="1">
              <a:latin typeface="Helvetica Neue Light"/>
              <a:ea typeface="Helvetica Neue Light"/>
              <a:cs typeface="Helvetica Neue Light"/>
              <a:sym typeface="Helvetica Neue Light"/>
            </a:endParaRPr>
          </a:p>
          <a:p>
            <a:pPr marL="609585" indent="-457189">
              <a:buSzPts val="1800"/>
              <a:buFont typeface="Helvetica Neue Light"/>
              <a:buAutoNum type="arabicPeriod"/>
            </a:pPr>
            <a:r>
              <a:rPr lang="en" sz="2400">
                <a:latin typeface="Helvetica Neue Light"/>
                <a:ea typeface="Helvetica Neue Light"/>
                <a:cs typeface="Helvetica Neue Light"/>
                <a:sym typeface="Helvetica Neue Light"/>
              </a:rPr>
              <a:t>Next, use a multinomial distribution to sample:</a:t>
            </a:r>
            <a:br>
              <a:rPr lang="en" sz="2400">
                <a:latin typeface="Helvetica Neue Light"/>
                <a:ea typeface="Helvetica Neue Light"/>
                <a:cs typeface="Helvetica Neue Light"/>
                <a:sym typeface="Helvetica Neue Light"/>
              </a:rPr>
            </a:br>
            <a:br>
              <a:rPr lang="en" sz="2400">
                <a:latin typeface="Helvetica Neue Light"/>
                <a:ea typeface="Helvetica Neue Light"/>
                <a:cs typeface="Helvetica Neue Light"/>
                <a:sym typeface="Helvetica Neue Light"/>
              </a:rPr>
            </a:br>
            <a:endParaRPr sz="2400">
              <a:latin typeface="Helvetica Neue Light"/>
              <a:ea typeface="Helvetica Neue Light"/>
              <a:cs typeface="Helvetica Neue Light"/>
              <a:sym typeface="Helvetica Neue Light"/>
            </a:endParaRPr>
          </a:p>
          <a:p>
            <a:pPr marL="609585" indent="-457189">
              <a:buSzPts val="1800"/>
              <a:buFont typeface="Helvetica Neue Light"/>
              <a:buAutoNum type="arabicPeriod"/>
            </a:pPr>
            <a:r>
              <a:rPr lang="en" sz="2400">
                <a:latin typeface="Helvetica Neue Light"/>
                <a:ea typeface="Helvetica Neue Light"/>
                <a:cs typeface="Helvetica Neue Light"/>
                <a:sym typeface="Helvetica Neue Light"/>
              </a:rPr>
              <a:t>Use the weights</a:t>
            </a:r>
            <a:endParaRPr sz="2400">
              <a:latin typeface="Helvetica Neue Light"/>
              <a:ea typeface="Helvetica Neue Light"/>
              <a:cs typeface="Helvetica Neue Light"/>
              <a:sym typeface="Helvetica Neue Light"/>
            </a:endParaRPr>
          </a:p>
        </p:txBody>
      </p:sp>
      <p:pic>
        <p:nvPicPr>
          <p:cNvPr id="626" name="Google Shape;626;p66"/>
          <p:cNvPicPr preferRelativeResize="0"/>
          <p:nvPr/>
        </p:nvPicPr>
        <p:blipFill>
          <a:blip r:embed="rId5">
            <a:alphaModFix/>
          </a:blip>
          <a:stretch>
            <a:fillRect/>
          </a:stretch>
        </p:blipFill>
        <p:spPr>
          <a:xfrm>
            <a:off x="2733467" y="3180359"/>
            <a:ext cx="3699767" cy="497333"/>
          </a:xfrm>
          <a:prstGeom prst="rect">
            <a:avLst/>
          </a:prstGeom>
          <a:noFill/>
          <a:ln>
            <a:noFill/>
          </a:ln>
        </p:spPr>
      </p:pic>
      <p:pic>
        <p:nvPicPr>
          <p:cNvPr id="627" name="Google Shape;627;p66"/>
          <p:cNvPicPr preferRelativeResize="0"/>
          <p:nvPr/>
        </p:nvPicPr>
        <p:blipFill>
          <a:blip r:embed="rId6">
            <a:alphaModFix/>
          </a:blip>
          <a:stretch>
            <a:fillRect/>
          </a:stretch>
        </p:blipFill>
        <p:spPr>
          <a:xfrm>
            <a:off x="3778167" y="3946999"/>
            <a:ext cx="748000" cy="893767"/>
          </a:xfrm>
          <a:prstGeom prst="rect">
            <a:avLst/>
          </a:prstGeom>
          <a:noFill/>
          <a:ln>
            <a:noFill/>
          </a:ln>
        </p:spPr>
      </p:pic>
      <p:sp>
        <p:nvSpPr>
          <p:cNvPr id="628" name="Google Shape;628;p66"/>
          <p:cNvSpPr/>
          <p:nvPr/>
        </p:nvSpPr>
        <p:spPr>
          <a:xfrm>
            <a:off x="4075000" y="2596367"/>
            <a:ext cx="4042000" cy="1878800"/>
          </a:xfrm>
          <a:prstGeom prst="roundRect">
            <a:avLst>
              <a:gd name="adj" fmla="val 16667"/>
            </a:avLst>
          </a:prstGeom>
          <a:solidFill>
            <a:srgbClr val="F4CCCC"/>
          </a:solidFill>
          <a:ln>
            <a:noFill/>
          </a:ln>
        </p:spPr>
        <p:txBody>
          <a:bodyPr spcFirstLastPara="1" wrap="square" lIns="121900" tIns="121900" rIns="121900" bIns="121900" anchor="ctr" anchorCtr="0">
            <a:noAutofit/>
          </a:bodyPr>
          <a:lstStyle/>
          <a:p>
            <a:pPr algn="ctr"/>
            <a:r>
              <a:rPr lang="en" sz="3200" b="1">
                <a:latin typeface="Helvetica Neue"/>
                <a:ea typeface="Helvetica Neue"/>
                <a:cs typeface="Helvetica Neue"/>
                <a:sym typeface="Helvetica Neue"/>
              </a:rPr>
              <a:t>High </a:t>
            </a:r>
            <a:endParaRPr sz="3200" b="1">
              <a:latin typeface="Helvetica Neue"/>
              <a:ea typeface="Helvetica Neue"/>
              <a:cs typeface="Helvetica Neue"/>
              <a:sym typeface="Helvetica Neue"/>
            </a:endParaRPr>
          </a:p>
          <a:p>
            <a:pPr algn="ctr"/>
            <a:r>
              <a:rPr lang="en" sz="3200" b="1">
                <a:latin typeface="Helvetica Neue"/>
                <a:ea typeface="Helvetica Neue"/>
                <a:cs typeface="Helvetica Neue"/>
                <a:sym typeface="Helvetica Neue"/>
              </a:rPr>
              <a:t>cognitive load</a:t>
            </a:r>
            <a:endParaRPr sz="3200" b="1">
              <a:latin typeface="Helvetica Neue"/>
              <a:ea typeface="Helvetica Neue"/>
              <a:cs typeface="Helvetica Neue"/>
              <a:sym typeface="Helvetica Neue"/>
            </a:endParaRPr>
          </a:p>
        </p:txBody>
      </p:sp>
      <p:sp>
        <p:nvSpPr>
          <p:cNvPr id="629" name="Google Shape;629;p6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25</a:t>
            </a:fld>
            <a:endParaRPr/>
          </a:p>
        </p:txBody>
      </p:sp>
    </p:spTree>
    <p:extLst>
      <p:ext uri="{BB962C8B-B14F-4D97-AF65-F5344CB8AC3E}">
        <p14:creationId xmlns:p14="http://schemas.microsoft.com/office/powerpoint/2010/main" val="64807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8"/>
                                        </p:tgtEl>
                                        <p:attrNameLst>
                                          <p:attrName>style.visibility</p:attrName>
                                        </p:attrNameLst>
                                      </p:cBhvr>
                                      <p:to>
                                        <p:strVal val="visible"/>
                                      </p:to>
                                    </p:set>
                                    <p:animEffect transition="in" filter="fade">
                                      <p:cBhvr>
                                        <p:cTn id="7" dur="200"/>
                                        <p:tgtEl>
                                          <p:spTgt spid="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67"/>
          <p:cNvSpPr txBox="1">
            <a:spLocks noGrp="1"/>
          </p:cNvSpPr>
          <p:nvPr>
            <p:ph type="title"/>
          </p:nvPr>
        </p:nvSpPr>
        <p:spPr>
          <a:xfrm>
            <a:off x="326067" y="464500"/>
            <a:ext cx="11360800" cy="763600"/>
          </a:xfrm>
          <a:prstGeom prst="rect">
            <a:avLst/>
          </a:prstGeom>
        </p:spPr>
        <p:txBody>
          <a:bodyPr spcFirstLastPara="1" vert="horz" wrap="square" lIns="121900" tIns="121900" rIns="121900" bIns="121900" rtlCol="0" anchor="t" anchorCtr="0">
            <a:noAutofit/>
          </a:bodyPr>
          <a:lstStyle/>
          <a:p>
            <a:r>
              <a:rPr lang="en"/>
              <a:t>Convex Optimization</a:t>
            </a:r>
            <a:endParaRPr/>
          </a:p>
        </p:txBody>
      </p:sp>
      <p:sp>
        <p:nvSpPr>
          <p:cNvPr id="635" name="Google Shape;635;p67"/>
          <p:cNvSpPr/>
          <p:nvPr/>
        </p:nvSpPr>
        <p:spPr>
          <a:xfrm>
            <a:off x="8967" y="6464067"/>
            <a:ext cx="12192000" cy="394000"/>
          </a:xfrm>
          <a:prstGeom prst="rect">
            <a:avLst/>
          </a:prstGeom>
          <a:solidFill>
            <a:srgbClr val="434343"/>
          </a:solidFill>
          <a:ln>
            <a:noFill/>
          </a:ln>
        </p:spPr>
        <p:txBody>
          <a:bodyPr spcFirstLastPara="1" wrap="square" lIns="121900" tIns="121900" rIns="121900" bIns="121900" anchor="ctr" anchorCtr="0">
            <a:noAutofit/>
          </a:bodyPr>
          <a:lstStyle/>
          <a:p>
            <a:endParaRPr sz="2400"/>
          </a:p>
        </p:txBody>
      </p:sp>
      <p:sp>
        <p:nvSpPr>
          <p:cNvPr id="636" name="Google Shape;636;p67"/>
          <p:cNvSpPr/>
          <p:nvPr/>
        </p:nvSpPr>
        <p:spPr>
          <a:xfrm>
            <a:off x="0" y="0"/>
            <a:ext cx="12192000" cy="394000"/>
          </a:xfrm>
          <a:prstGeom prst="rect">
            <a:avLst/>
          </a:prstGeom>
          <a:solidFill>
            <a:srgbClr val="434343"/>
          </a:solidFill>
          <a:ln>
            <a:noFill/>
          </a:ln>
        </p:spPr>
        <p:txBody>
          <a:bodyPr spcFirstLastPara="1" wrap="square" lIns="121900" tIns="121900" rIns="121900" bIns="121900" anchor="ctr" anchorCtr="0">
            <a:noAutofit/>
          </a:bodyPr>
          <a:lstStyle/>
          <a:p>
            <a:endParaRPr sz="2400"/>
          </a:p>
        </p:txBody>
      </p:sp>
      <p:sp>
        <p:nvSpPr>
          <p:cNvPr id="637" name="Google Shape;637;p67"/>
          <p:cNvSpPr txBox="1"/>
          <p:nvPr/>
        </p:nvSpPr>
        <p:spPr>
          <a:xfrm>
            <a:off x="143233" y="6484667"/>
            <a:ext cx="2408400" cy="352800"/>
          </a:xfrm>
          <a:prstGeom prst="rect">
            <a:avLst/>
          </a:prstGeom>
          <a:noFill/>
          <a:ln>
            <a:noFill/>
          </a:ln>
        </p:spPr>
        <p:txBody>
          <a:bodyPr spcFirstLastPara="1" wrap="square" lIns="121900" tIns="121900" rIns="121900" bIns="121900" anchor="ctr" anchorCtr="0">
            <a:noAutofit/>
          </a:bodyPr>
          <a:lstStyle/>
          <a:p>
            <a:r>
              <a:rPr lang="en" sz="2400">
                <a:solidFill>
                  <a:srgbClr val="FFFFFF"/>
                </a:solidFill>
                <a:latin typeface="Helvetica Neue Light"/>
                <a:ea typeface="Helvetica Neue Light"/>
                <a:cs typeface="Helvetica Neue Light"/>
                <a:sym typeface="Helvetica Neue Light"/>
              </a:rPr>
              <a:t>T. Campbell</a:t>
            </a:r>
            <a:endParaRPr sz="2400">
              <a:solidFill>
                <a:srgbClr val="FFFFFF"/>
              </a:solidFill>
              <a:latin typeface="Helvetica Neue Light"/>
              <a:ea typeface="Helvetica Neue Light"/>
              <a:cs typeface="Helvetica Neue Light"/>
              <a:sym typeface="Helvetica Neue Light"/>
            </a:endParaRPr>
          </a:p>
        </p:txBody>
      </p:sp>
      <p:sp>
        <p:nvSpPr>
          <p:cNvPr id="638" name="Google Shape;638;p67"/>
          <p:cNvSpPr txBox="1"/>
          <p:nvPr/>
        </p:nvSpPr>
        <p:spPr>
          <a:xfrm>
            <a:off x="10595600" y="6484667"/>
            <a:ext cx="1596400" cy="352800"/>
          </a:xfrm>
          <a:prstGeom prst="rect">
            <a:avLst/>
          </a:prstGeom>
          <a:noFill/>
          <a:ln>
            <a:noFill/>
          </a:ln>
        </p:spPr>
        <p:txBody>
          <a:bodyPr spcFirstLastPara="1" wrap="square" lIns="121900" tIns="121900" rIns="121900" bIns="121900" anchor="ctr" anchorCtr="0">
            <a:noAutofit/>
          </a:bodyPr>
          <a:lstStyle/>
          <a:p>
            <a:r>
              <a:rPr lang="en" sz="2400">
                <a:solidFill>
                  <a:srgbClr val="FFFFFF"/>
                </a:solidFill>
                <a:latin typeface="Helvetica Neue Light"/>
                <a:ea typeface="Helvetica Neue Light"/>
                <a:cs typeface="Helvetica Neue Light"/>
                <a:sym typeface="Helvetica Neue Light"/>
              </a:rPr>
              <a:t>16/03/2019</a:t>
            </a:r>
            <a:endParaRPr sz="2400">
              <a:solidFill>
                <a:srgbClr val="FFFFFF"/>
              </a:solidFill>
              <a:latin typeface="Helvetica Neue Light"/>
              <a:ea typeface="Helvetica Neue Light"/>
              <a:cs typeface="Helvetica Neue Light"/>
              <a:sym typeface="Helvetica Neue Light"/>
            </a:endParaRPr>
          </a:p>
        </p:txBody>
      </p:sp>
      <p:sp>
        <p:nvSpPr>
          <p:cNvPr id="639" name="Google Shape;639;p67"/>
          <p:cNvSpPr txBox="1"/>
          <p:nvPr/>
        </p:nvSpPr>
        <p:spPr>
          <a:xfrm>
            <a:off x="3778167" y="6484667"/>
            <a:ext cx="4175600" cy="352800"/>
          </a:xfrm>
          <a:prstGeom prst="rect">
            <a:avLst/>
          </a:prstGeom>
          <a:noFill/>
          <a:ln>
            <a:noFill/>
          </a:ln>
        </p:spPr>
        <p:txBody>
          <a:bodyPr spcFirstLastPara="1" wrap="square" lIns="121900" tIns="121900" rIns="121900" bIns="121900" anchor="ctr" anchorCtr="0">
            <a:noAutofit/>
          </a:bodyPr>
          <a:lstStyle/>
          <a:p>
            <a:pPr algn="ctr"/>
            <a:r>
              <a:rPr lang="en" sz="2400" b="1" i="1">
                <a:solidFill>
                  <a:srgbClr val="FFFFFF"/>
                </a:solidFill>
                <a:latin typeface="Helvetica Neue"/>
                <a:ea typeface="Helvetica Neue"/>
                <a:cs typeface="Helvetica Neue"/>
                <a:sym typeface="Helvetica Neue"/>
              </a:rPr>
              <a:t>How to Explain Things</a:t>
            </a:r>
            <a:endParaRPr sz="2400" b="1" i="1">
              <a:solidFill>
                <a:srgbClr val="FFFFFF"/>
              </a:solidFill>
              <a:latin typeface="Helvetica Neue"/>
              <a:ea typeface="Helvetica Neue"/>
              <a:cs typeface="Helvetica Neue"/>
              <a:sym typeface="Helvetica Neue"/>
            </a:endParaRPr>
          </a:p>
        </p:txBody>
      </p:sp>
      <p:pic>
        <p:nvPicPr>
          <p:cNvPr id="640" name="Google Shape;640;p67"/>
          <p:cNvPicPr preferRelativeResize="0"/>
          <p:nvPr/>
        </p:nvPicPr>
        <p:blipFill>
          <a:blip r:embed="rId3">
            <a:alphaModFix/>
          </a:blip>
          <a:stretch>
            <a:fillRect/>
          </a:stretch>
        </p:blipFill>
        <p:spPr>
          <a:xfrm>
            <a:off x="9998534" y="1"/>
            <a:ext cx="2202429" cy="394000"/>
          </a:xfrm>
          <a:prstGeom prst="rect">
            <a:avLst/>
          </a:prstGeom>
          <a:noFill/>
          <a:ln>
            <a:noFill/>
          </a:ln>
        </p:spPr>
      </p:pic>
      <p:pic>
        <p:nvPicPr>
          <p:cNvPr id="641" name="Google Shape;641;p67"/>
          <p:cNvPicPr preferRelativeResize="0"/>
          <p:nvPr/>
        </p:nvPicPr>
        <p:blipFill>
          <a:blip r:embed="rId4">
            <a:alphaModFix/>
          </a:blip>
          <a:stretch>
            <a:fillRect/>
          </a:stretch>
        </p:blipFill>
        <p:spPr>
          <a:xfrm>
            <a:off x="11565774" y="493584"/>
            <a:ext cx="529065" cy="705432"/>
          </a:xfrm>
          <a:prstGeom prst="rect">
            <a:avLst/>
          </a:prstGeom>
          <a:noFill/>
          <a:ln>
            <a:noFill/>
          </a:ln>
        </p:spPr>
      </p:pic>
      <p:grpSp>
        <p:nvGrpSpPr>
          <p:cNvPr id="642" name="Google Shape;642;p67"/>
          <p:cNvGrpSpPr/>
          <p:nvPr/>
        </p:nvGrpSpPr>
        <p:grpSpPr>
          <a:xfrm>
            <a:off x="3431985" y="1228084"/>
            <a:ext cx="5366033" cy="3872267"/>
            <a:chOff x="201113" y="1858138"/>
            <a:chExt cx="4024525" cy="2904200"/>
          </a:xfrm>
        </p:grpSpPr>
        <p:pic>
          <p:nvPicPr>
            <p:cNvPr id="643" name="Google Shape;643;p6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311700" y="1884550"/>
              <a:ext cx="926704" cy="393600"/>
            </a:xfrm>
            <a:prstGeom prst="rect">
              <a:avLst/>
            </a:prstGeom>
            <a:noFill/>
            <a:ln>
              <a:noFill/>
            </a:ln>
          </p:spPr>
        </p:pic>
        <p:sp>
          <p:nvSpPr>
            <p:cNvPr id="644" name="Google Shape;644;p67"/>
            <p:cNvSpPr txBox="1"/>
            <p:nvPr/>
          </p:nvSpPr>
          <p:spPr>
            <a:xfrm>
              <a:off x="311700" y="1858138"/>
              <a:ext cx="2402100" cy="446400"/>
            </a:xfrm>
            <a:prstGeom prst="rect">
              <a:avLst/>
            </a:prstGeom>
            <a:noFill/>
            <a:ln>
              <a:noFill/>
            </a:ln>
          </p:spPr>
          <p:txBody>
            <a:bodyPr spcFirstLastPara="1" wrap="square" lIns="121900" tIns="121900" rIns="121900" bIns="121900" anchor="t" anchorCtr="0">
              <a:noAutofit/>
            </a:bodyPr>
            <a:lstStyle/>
            <a:p>
              <a:endParaRPr sz="2400">
                <a:latin typeface="Helvetica Neue Light"/>
                <a:ea typeface="Helvetica Neue Light"/>
                <a:cs typeface="Helvetica Neue Light"/>
                <a:sym typeface="Helvetica Neue Light"/>
              </a:endParaRPr>
            </a:p>
          </p:txBody>
        </p:sp>
        <p:sp>
          <p:nvSpPr>
            <p:cNvPr id="645" name="Google Shape;645;p67"/>
            <p:cNvSpPr txBox="1"/>
            <p:nvPr/>
          </p:nvSpPr>
          <p:spPr>
            <a:xfrm>
              <a:off x="254850" y="2329442"/>
              <a:ext cx="2970300" cy="446400"/>
            </a:xfrm>
            <a:prstGeom prst="rect">
              <a:avLst/>
            </a:prstGeom>
            <a:noFill/>
            <a:ln>
              <a:noFill/>
            </a:ln>
          </p:spPr>
          <p:txBody>
            <a:bodyPr spcFirstLastPara="1" wrap="square" lIns="121900" tIns="121900" rIns="121900" bIns="121900" anchor="t" anchorCtr="0">
              <a:noAutofit/>
            </a:bodyPr>
            <a:lstStyle/>
            <a:p>
              <a:r>
                <a:rPr lang="en" sz="2400">
                  <a:latin typeface="Helvetica Neue Light"/>
                  <a:ea typeface="Helvetica Neue Light"/>
                  <a:cs typeface="Helvetica Neue Light"/>
                  <a:sym typeface="Helvetica Neue Light"/>
                </a:rPr>
                <a:t>Iteration:</a:t>
              </a:r>
              <a:endParaRPr sz="2400">
                <a:latin typeface="Helvetica Neue Light"/>
                <a:ea typeface="Helvetica Neue Light"/>
                <a:cs typeface="Helvetica Neue Light"/>
                <a:sym typeface="Helvetica Neue Light"/>
              </a:endParaRPr>
            </a:p>
          </p:txBody>
        </p:sp>
        <p:grpSp>
          <p:nvGrpSpPr>
            <p:cNvPr id="646" name="Google Shape;646;p67"/>
            <p:cNvGrpSpPr/>
            <p:nvPr/>
          </p:nvGrpSpPr>
          <p:grpSpPr>
            <a:xfrm>
              <a:off x="254838" y="3449738"/>
              <a:ext cx="3970800" cy="460925"/>
              <a:chOff x="307438" y="3001838"/>
              <a:chExt cx="3970800" cy="460925"/>
            </a:xfrm>
          </p:grpSpPr>
          <p:pic>
            <p:nvPicPr>
              <p:cNvPr id="647" name="Google Shape;647;p6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6">
                <a:alphaModFix/>
              </a:blip>
              <a:stretch>
                <a:fillRect/>
              </a:stretch>
            </p:blipFill>
            <p:spPr>
              <a:xfrm>
                <a:off x="745562" y="3060925"/>
                <a:ext cx="3037524" cy="401838"/>
              </a:xfrm>
              <a:prstGeom prst="rect">
                <a:avLst/>
              </a:prstGeom>
              <a:noFill/>
              <a:ln>
                <a:noFill/>
              </a:ln>
            </p:spPr>
          </p:pic>
          <p:sp>
            <p:nvSpPr>
              <p:cNvPr id="648" name="Google Shape;648;p67"/>
              <p:cNvSpPr txBox="1"/>
              <p:nvPr/>
            </p:nvSpPr>
            <p:spPr>
              <a:xfrm>
                <a:off x="307438" y="3001838"/>
                <a:ext cx="3970800" cy="446400"/>
              </a:xfrm>
              <a:prstGeom prst="rect">
                <a:avLst/>
              </a:prstGeom>
              <a:noFill/>
              <a:ln>
                <a:noFill/>
              </a:ln>
            </p:spPr>
            <p:txBody>
              <a:bodyPr spcFirstLastPara="1" wrap="square" lIns="121900" tIns="121900" rIns="121900" bIns="121900" anchor="t" anchorCtr="0">
                <a:noAutofit/>
              </a:bodyPr>
              <a:lstStyle/>
              <a:p>
                <a:pPr marL="609585" indent="-423323">
                  <a:buSzPts val="1400"/>
                  <a:buFont typeface="Helvetica Neue Light"/>
                  <a:buAutoNum type="arabicParenR" startAt="2"/>
                </a:pPr>
                <a:endParaRPr sz="2400">
                  <a:latin typeface="Helvetica Neue Light"/>
                  <a:ea typeface="Helvetica Neue Light"/>
                  <a:cs typeface="Helvetica Neue Light"/>
                  <a:sym typeface="Helvetica Neue Light"/>
                </a:endParaRPr>
              </a:p>
            </p:txBody>
          </p:sp>
        </p:grpSp>
        <p:grpSp>
          <p:nvGrpSpPr>
            <p:cNvPr id="649" name="Google Shape;649;p67"/>
            <p:cNvGrpSpPr/>
            <p:nvPr/>
          </p:nvGrpSpPr>
          <p:grpSpPr>
            <a:xfrm>
              <a:off x="201113" y="4315938"/>
              <a:ext cx="3970800" cy="446400"/>
              <a:chOff x="253713" y="3868038"/>
              <a:chExt cx="3970800" cy="446400"/>
            </a:xfrm>
          </p:grpSpPr>
          <p:pic>
            <p:nvPicPr>
              <p:cNvPr id="650" name="Google Shape;650;p6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7">
                <a:alphaModFix/>
              </a:blip>
              <a:stretch>
                <a:fillRect/>
              </a:stretch>
            </p:blipFill>
            <p:spPr>
              <a:xfrm>
                <a:off x="717313" y="3941650"/>
                <a:ext cx="2325425" cy="235000"/>
              </a:xfrm>
              <a:prstGeom prst="rect">
                <a:avLst/>
              </a:prstGeom>
              <a:noFill/>
              <a:ln>
                <a:noFill/>
              </a:ln>
            </p:spPr>
          </p:pic>
          <p:sp>
            <p:nvSpPr>
              <p:cNvPr id="651" name="Google Shape;651;p67"/>
              <p:cNvSpPr txBox="1"/>
              <p:nvPr/>
            </p:nvSpPr>
            <p:spPr>
              <a:xfrm>
                <a:off x="253713" y="3868038"/>
                <a:ext cx="3970800" cy="446400"/>
              </a:xfrm>
              <a:prstGeom prst="rect">
                <a:avLst/>
              </a:prstGeom>
              <a:noFill/>
              <a:ln>
                <a:noFill/>
              </a:ln>
            </p:spPr>
            <p:txBody>
              <a:bodyPr spcFirstLastPara="1" wrap="square" lIns="121900" tIns="121900" rIns="121900" bIns="121900" anchor="t" anchorCtr="0">
                <a:noAutofit/>
              </a:bodyPr>
              <a:lstStyle/>
              <a:p>
                <a:pPr marL="609585" indent="-423323">
                  <a:buSzPts val="1400"/>
                  <a:buFont typeface="Helvetica Neue Light"/>
                  <a:buAutoNum type="arabicParenR" startAt="3"/>
                </a:pPr>
                <a:endParaRPr sz="2400">
                  <a:latin typeface="Helvetica Neue Light"/>
                  <a:ea typeface="Helvetica Neue Light"/>
                  <a:cs typeface="Helvetica Neue Light"/>
                  <a:sym typeface="Helvetica Neue Light"/>
                </a:endParaRPr>
              </a:p>
            </p:txBody>
          </p:sp>
        </p:grpSp>
        <p:grpSp>
          <p:nvGrpSpPr>
            <p:cNvPr id="652" name="Google Shape;652;p67"/>
            <p:cNvGrpSpPr/>
            <p:nvPr/>
          </p:nvGrpSpPr>
          <p:grpSpPr>
            <a:xfrm>
              <a:off x="213725" y="2827138"/>
              <a:ext cx="3970800" cy="450588"/>
              <a:chOff x="266325" y="2379238"/>
              <a:chExt cx="3970800" cy="450588"/>
            </a:xfrm>
          </p:grpSpPr>
          <p:pic>
            <p:nvPicPr>
              <p:cNvPr id="653" name="Google Shape;653;p6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8">
                <a:alphaModFix/>
              </a:blip>
              <a:stretch>
                <a:fillRect/>
              </a:stretch>
            </p:blipFill>
            <p:spPr>
              <a:xfrm>
                <a:off x="689975" y="2379238"/>
                <a:ext cx="2131358" cy="401850"/>
              </a:xfrm>
              <a:prstGeom prst="rect">
                <a:avLst/>
              </a:prstGeom>
              <a:noFill/>
              <a:ln>
                <a:noFill/>
              </a:ln>
            </p:spPr>
          </p:pic>
          <p:sp>
            <p:nvSpPr>
              <p:cNvPr id="654" name="Google Shape;654;p67"/>
              <p:cNvSpPr txBox="1"/>
              <p:nvPr/>
            </p:nvSpPr>
            <p:spPr>
              <a:xfrm>
                <a:off x="266325" y="2383425"/>
                <a:ext cx="3970800" cy="446400"/>
              </a:xfrm>
              <a:prstGeom prst="rect">
                <a:avLst/>
              </a:prstGeom>
              <a:noFill/>
              <a:ln>
                <a:noFill/>
              </a:ln>
            </p:spPr>
            <p:txBody>
              <a:bodyPr spcFirstLastPara="1" wrap="square" lIns="121900" tIns="121900" rIns="121900" bIns="121900" anchor="t" anchorCtr="0">
                <a:noAutofit/>
              </a:bodyPr>
              <a:lstStyle/>
              <a:p>
                <a:pPr marL="609585" indent="-423323">
                  <a:buSzPts val="1400"/>
                  <a:buFont typeface="Helvetica Neue Light"/>
                  <a:buAutoNum type="arabicParenR"/>
                </a:pPr>
                <a:endParaRPr sz="2400">
                  <a:latin typeface="Helvetica Neue Light"/>
                  <a:ea typeface="Helvetica Neue Light"/>
                  <a:cs typeface="Helvetica Neue Light"/>
                  <a:sym typeface="Helvetica Neue Light"/>
                </a:endParaRPr>
              </a:p>
            </p:txBody>
          </p:sp>
        </p:grpSp>
      </p:grpSp>
      <p:sp>
        <p:nvSpPr>
          <p:cNvPr id="655" name="Google Shape;655;p67"/>
          <p:cNvSpPr/>
          <p:nvPr/>
        </p:nvSpPr>
        <p:spPr>
          <a:xfrm>
            <a:off x="4075000" y="2596367"/>
            <a:ext cx="4042000" cy="1878800"/>
          </a:xfrm>
          <a:prstGeom prst="roundRect">
            <a:avLst>
              <a:gd name="adj" fmla="val 16667"/>
            </a:avLst>
          </a:prstGeom>
          <a:solidFill>
            <a:srgbClr val="F4CCCC"/>
          </a:solidFill>
          <a:ln>
            <a:noFill/>
          </a:ln>
        </p:spPr>
        <p:txBody>
          <a:bodyPr spcFirstLastPara="1" wrap="square" lIns="121900" tIns="121900" rIns="121900" bIns="121900" anchor="ctr" anchorCtr="0">
            <a:noAutofit/>
          </a:bodyPr>
          <a:lstStyle/>
          <a:p>
            <a:pPr algn="ctr"/>
            <a:r>
              <a:rPr lang="en" sz="3200" b="1">
                <a:latin typeface="Helvetica Neue"/>
                <a:ea typeface="Helvetica Neue"/>
                <a:cs typeface="Helvetica Neue"/>
                <a:sym typeface="Helvetica Neue"/>
              </a:rPr>
              <a:t>High </a:t>
            </a:r>
            <a:endParaRPr sz="3200" b="1">
              <a:latin typeface="Helvetica Neue"/>
              <a:ea typeface="Helvetica Neue"/>
              <a:cs typeface="Helvetica Neue"/>
              <a:sym typeface="Helvetica Neue"/>
            </a:endParaRPr>
          </a:p>
          <a:p>
            <a:pPr algn="ctr"/>
            <a:r>
              <a:rPr lang="en" sz="3200" b="1">
                <a:latin typeface="Helvetica Neue"/>
                <a:ea typeface="Helvetica Neue"/>
                <a:cs typeface="Helvetica Neue"/>
                <a:sym typeface="Helvetica Neue"/>
              </a:rPr>
              <a:t>cognitive load</a:t>
            </a:r>
            <a:endParaRPr sz="3200" b="1">
              <a:latin typeface="Helvetica Neue"/>
              <a:ea typeface="Helvetica Neue"/>
              <a:cs typeface="Helvetica Neue"/>
              <a:sym typeface="Helvetica Neue"/>
            </a:endParaRPr>
          </a:p>
        </p:txBody>
      </p:sp>
      <p:sp>
        <p:nvSpPr>
          <p:cNvPr id="656" name="Google Shape;656;p6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26</a:t>
            </a:fld>
            <a:endParaRPr/>
          </a:p>
        </p:txBody>
      </p:sp>
    </p:spTree>
    <p:extLst>
      <p:ext uri="{BB962C8B-B14F-4D97-AF65-F5344CB8AC3E}">
        <p14:creationId xmlns:p14="http://schemas.microsoft.com/office/powerpoint/2010/main" val="250513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5"/>
                                        </p:tgtEl>
                                        <p:attrNameLst>
                                          <p:attrName>style.visibility</p:attrName>
                                        </p:attrNameLst>
                                      </p:cBhvr>
                                      <p:to>
                                        <p:strVal val="visible"/>
                                      </p:to>
                                    </p:set>
                                    <p:animEffect transition="in" filter="fade">
                                      <p:cBhvr>
                                        <p:cTn id="7" dur="200"/>
                                        <p:tgtEl>
                                          <p:spTgt spid="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68"/>
          <p:cNvSpPr txBox="1">
            <a:spLocks noGrp="1"/>
          </p:cNvSpPr>
          <p:nvPr>
            <p:ph type="title"/>
          </p:nvPr>
        </p:nvSpPr>
        <p:spPr>
          <a:xfrm>
            <a:off x="326067" y="464500"/>
            <a:ext cx="11360800" cy="763600"/>
          </a:xfrm>
          <a:prstGeom prst="rect">
            <a:avLst/>
          </a:prstGeom>
        </p:spPr>
        <p:txBody>
          <a:bodyPr spcFirstLastPara="1" vert="horz" wrap="square" lIns="121900" tIns="121900" rIns="121900" bIns="121900" rtlCol="0" anchor="t" anchorCtr="0">
            <a:noAutofit/>
          </a:bodyPr>
          <a:lstStyle/>
          <a:p>
            <a:r>
              <a:rPr lang="en"/>
              <a:t>Comparison</a:t>
            </a:r>
            <a:endParaRPr/>
          </a:p>
        </p:txBody>
      </p:sp>
      <p:sp>
        <p:nvSpPr>
          <p:cNvPr id="662" name="Google Shape;662;p68"/>
          <p:cNvSpPr/>
          <p:nvPr/>
        </p:nvSpPr>
        <p:spPr>
          <a:xfrm>
            <a:off x="8967" y="6464067"/>
            <a:ext cx="12192000" cy="394000"/>
          </a:xfrm>
          <a:prstGeom prst="rect">
            <a:avLst/>
          </a:prstGeom>
          <a:solidFill>
            <a:srgbClr val="434343"/>
          </a:solidFill>
          <a:ln>
            <a:noFill/>
          </a:ln>
        </p:spPr>
        <p:txBody>
          <a:bodyPr spcFirstLastPara="1" wrap="square" lIns="121900" tIns="121900" rIns="121900" bIns="121900" anchor="ctr" anchorCtr="0">
            <a:noAutofit/>
          </a:bodyPr>
          <a:lstStyle/>
          <a:p>
            <a:endParaRPr sz="2400"/>
          </a:p>
        </p:txBody>
      </p:sp>
      <p:sp>
        <p:nvSpPr>
          <p:cNvPr id="663" name="Google Shape;663;p68"/>
          <p:cNvSpPr/>
          <p:nvPr/>
        </p:nvSpPr>
        <p:spPr>
          <a:xfrm>
            <a:off x="0" y="0"/>
            <a:ext cx="12192000" cy="394000"/>
          </a:xfrm>
          <a:prstGeom prst="rect">
            <a:avLst/>
          </a:prstGeom>
          <a:solidFill>
            <a:srgbClr val="434343"/>
          </a:solidFill>
          <a:ln>
            <a:noFill/>
          </a:ln>
        </p:spPr>
        <p:txBody>
          <a:bodyPr spcFirstLastPara="1" wrap="square" lIns="121900" tIns="121900" rIns="121900" bIns="121900" anchor="ctr" anchorCtr="0">
            <a:noAutofit/>
          </a:bodyPr>
          <a:lstStyle/>
          <a:p>
            <a:endParaRPr sz="2400"/>
          </a:p>
        </p:txBody>
      </p:sp>
      <p:sp>
        <p:nvSpPr>
          <p:cNvPr id="664" name="Google Shape;664;p68"/>
          <p:cNvSpPr txBox="1"/>
          <p:nvPr/>
        </p:nvSpPr>
        <p:spPr>
          <a:xfrm>
            <a:off x="143233" y="6484667"/>
            <a:ext cx="2408400" cy="352800"/>
          </a:xfrm>
          <a:prstGeom prst="rect">
            <a:avLst/>
          </a:prstGeom>
          <a:noFill/>
          <a:ln>
            <a:noFill/>
          </a:ln>
        </p:spPr>
        <p:txBody>
          <a:bodyPr spcFirstLastPara="1" wrap="square" lIns="121900" tIns="121900" rIns="121900" bIns="121900" anchor="ctr" anchorCtr="0">
            <a:noAutofit/>
          </a:bodyPr>
          <a:lstStyle/>
          <a:p>
            <a:r>
              <a:rPr lang="en" sz="2400">
                <a:solidFill>
                  <a:srgbClr val="FFFFFF"/>
                </a:solidFill>
                <a:latin typeface="Helvetica Neue Light"/>
                <a:ea typeface="Helvetica Neue Light"/>
                <a:cs typeface="Helvetica Neue Light"/>
                <a:sym typeface="Helvetica Neue Light"/>
              </a:rPr>
              <a:t>T. Campbell</a:t>
            </a:r>
            <a:endParaRPr sz="2400">
              <a:solidFill>
                <a:srgbClr val="FFFFFF"/>
              </a:solidFill>
              <a:latin typeface="Helvetica Neue Light"/>
              <a:ea typeface="Helvetica Neue Light"/>
              <a:cs typeface="Helvetica Neue Light"/>
              <a:sym typeface="Helvetica Neue Light"/>
            </a:endParaRPr>
          </a:p>
        </p:txBody>
      </p:sp>
      <p:sp>
        <p:nvSpPr>
          <p:cNvPr id="665" name="Google Shape;665;p68"/>
          <p:cNvSpPr txBox="1"/>
          <p:nvPr/>
        </p:nvSpPr>
        <p:spPr>
          <a:xfrm>
            <a:off x="10595600" y="6484667"/>
            <a:ext cx="1596400" cy="352800"/>
          </a:xfrm>
          <a:prstGeom prst="rect">
            <a:avLst/>
          </a:prstGeom>
          <a:noFill/>
          <a:ln>
            <a:noFill/>
          </a:ln>
        </p:spPr>
        <p:txBody>
          <a:bodyPr spcFirstLastPara="1" wrap="square" lIns="121900" tIns="121900" rIns="121900" bIns="121900" anchor="ctr" anchorCtr="0">
            <a:noAutofit/>
          </a:bodyPr>
          <a:lstStyle/>
          <a:p>
            <a:r>
              <a:rPr lang="en" sz="2400">
                <a:solidFill>
                  <a:srgbClr val="FFFFFF"/>
                </a:solidFill>
                <a:latin typeface="Helvetica Neue Light"/>
                <a:ea typeface="Helvetica Neue Light"/>
                <a:cs typeface="Helvetica Neue Light"/>
                <a:sym typeface="Helvetica Neue Light"/>
              </a:rPr>
              <a:t>16/03/2019</a:t>
            </a:r>
            <a:endParaRPr sz="2400">
              <a:solidFill>
                <a:srgbClr val="FFFFFF"/>
              </a:solidFill>
              <a:latin typeface="Helvetica Neue Light"/>
              <a:ea typeface="Helvetica Neue Light"/>
              <a:cs typeface="Helvetica Neue Light"/>
              <a:sym typeface="Helvetica Neue Light"/>
            </a:endParaRPr>
          </a:p>
        </p:txBody>
      </p:sp>
      <p:sp>
        <p:nvSpPr>
          <p:cNvPr id="666" name="Google Shape;666;p68"/>
          <p:cNvSpPr txBox="1"/>
          <p:nvPr/>
        </p:nvSpPr>
        <p:spPr>
          <a:xfrm>
            <a:off x="3778167" y="6484667"/>
            <a:ext cx="4175600" cy="352800"/>
          </a:xfrm>
          <a:prstGeom prst="rect">
            <a:avLst/>
          </a:prstGeom>
          <a:noFill/>
          <a:ln>
            <a:noFill/>
          </a:ln>
        </p:spPr>
        <p:txBody>
          <a:bodyPr spcFirstLastPara="1" wrap="square" lIns="121900" tIns="121900" rIns="121900" bIns="121900" anchor="ctr" anchorCtr="0">
            <a:noAutofit/>
          </a:bodyPr>
          <a:lstStyle/>
          <a:p>
            <a:pPr algn="ctr"/>
            <a:r>
              <a:rPr lang="en" sz="2400" b="1" i="1">
                <a:solidFill>
                  <a:srgbClr val="FFFFFF"/>
                </a:solidFill>
                <a:latin typeface="Helvetica Neue"/>
                <a:ea typeface="Helvetica Neue"/>
                <a:cs typeface="Helvetica Neue"/>
                <a:sym typeface="Helvetica Neue"/>
              </a:rPr>
              <a:t>How to Explain Things</a:t>
            </a:r>
            <a:endParaRPr sz="2400" b="1" i="1">
              <a:solidFill>
                <a:srgbClr val="FFFFFF"/>
              </a:solidFill>
              <a:latin typeface="Helvetica Neue"/>
              <a:ea typeface="Helvetica Neue"/>
              <a:cs typeface="Helvetica Neue"/>
              <a:sym typeface="Helvetica Neue"/>
            </a:endParaRPr>
          </a:p>
        </p:txBody>
      </p:sp>
      <p:pic>
        <p:nvPicPr>
          <p:cNvPr id="667" name="Google Shape;667;p68"/>
          <p:cNvPicPr preferRelativeResize="0"/>
          <p:nvPr/>
        </p:nvPicPr>
        <p:blipFill>
          <a:blip r:embed="rId3">
            <a:alphaModFix/>
          </a:blip>
          <a:stretch>
            <a:fillRect/>
          </a:stretch>
        </p:blipFill>
        <p:spPr>
          <a:xfrm>
            <a:off x="9998534" y="1"/>
            <a:ext cx="2202429" cy="394000"/>
          </a:xfrm>
          <a:prstGeom prst="rect">
            <a:avLst/>
          </a:prstGeom>
          <a:noFill/>
          <a:ln>
            <a:noFill/>
          </a:ln>
        </p:spPr>
      </p:pic>
      <p:pic>
        <p:nvPicPr>
          <p:cNvPr id="668" name="Google Shape;668;p68"/>
          <p:cNvPicPr preferRelativeResize="0"/>
          <p:nvPr/>
        </p:nvPicPr>
        <p:blipFill>
          <a:blip r:embed="rId4">
            <a:alphaModFix/>
          </a:blip>
          <a:stretch>
            <a:fillRect/>
          </a:stretch>
        </p:blipFill>
        <p:spPr>
          <a:xfrm>
            <a:off x="11565774" y="493584"/>
            <a:ext cx="529065" cy="705432"/>
          </a:xfrm>
          <a:prstGeom prst="rect">
            <a:avLst/>
          </a:prstGeom>
          <a:noFill/>
          <a:ln>
            <a:noFill/>
          </a:ln>
        </p:spPr>
      </p:pic>
      <p:sp>
        <p:nvSpPr>
          <p:cNvPr id="669" name="Google Shape;669;p68"/>
          <p:cNvSpPr txBox="1"/>
          <p:nvPr/>
        </p:nvSpPr>
        <p:spPr>
          <a:xfrm>
            <a:off x="3169367" y="2596367"/>
            <a:ext cx="5156800" cy="601600"/>
          </a:xfrm>
          <a:prstGeom prst="rect">
            <a:avLst/>
          </a:prstGeom>
          <a:noFill/>
          <a:ln>
            <a:noFill/>
          </a:ln>
        </p:spPr>
        <p:txBody>
          <a:bodyPr spcFirstLastPara="1" wrap="square" lIns="121900" tIns="121900" rIns="121900" bIns="121900" anchor="t" anchorCtr="0">
            <a:noAutofit/>
          </a:bodyPr>
          <a:lstStyle/>
          <a:p>
            <a:endParaRPr sz="2400">
              <a:latin typeface="Helvetica Neue Light"/>
              <a:ea typeface="Helvetica Neue Light"/>
              <a:cs typeface="Helvetica Neue Light"/>
              <a:sym typeface="Helvetica Neue Light"/>
            </a:endParaRPr>
          </a:p>
        </p:txBody>
      </p:sp>
      <p:graphicFrame>
        <p:nvGraphicFramePr>
          <p:cNvPr id="670" name="Google Shape;670;p68"/>
          <p:cNvGraphicFramePr/>
          <p:nvPr/>
        </p:nvGraphicFramePr>
        <p:xfrm>
          <a:off x="1464800" y="1523540"/>
          <a:ext cx="9280334" cy="8777880"/>
        </p:xfrm>
        <a:graphic>
          <a:graphicData uri="http://schemas.openxmlformats.org/drawingml/2006/table">
            <a:tbl>
              <a:tblPr>
                <a:noFill/>
              </a:tblPr>
              <a:tblGrid>
                <a:gridCol w="1856067">
                  <a:extLst>
                    <a:ext uri="{9D8B030D-6E8A-4147-A177-3AD203B41FA5}">
                      <a16:colId xmlns:a16="http://schemas.microsoft.com/office/drawing/2014/main" val="20000"/>
                    </a:ext>
                  </a:extLst>
                </a:gridCol>
                <a:gridCol w="2008300">
                  <a:extLst>
                    <a:ext uri="{9D8B030D-6E8A-4147-A177-3AD203B41FA5}">
                      <a16:colId xmlns:a16="http://schemas.microsoft.com/office/drawing/2014/main" val="20001"/>
                    </a:ext>
                  </a:extLst>
                </a:gridCol>
                <a:gridCol w="1703833">
                  <a:extLst>
                    <a:ext uri="{9D8B030D-6E8A-4147-A177-3AD203B41FA5}">
                      <a16:colId xmlns:a16="http://schemas.microsoft.com/office/drawing/2014/main" val="20002"/>
                    </a:ext>
                  </a:extLst>
                </a:gridCol>
                <a:gridCol w="2026167">
                  <a:extLst>
                    <a:ext uri="{9D8B030D-6E8A-4147-A177-3AD203B41FA5}">
                      <a16:colId xmlns:a16="http://schemas.microsoft.com/office/drawing/2014/main" val="20003"/>
                    </a:ext>
                  </a:extLst>
                </a:gridCol>
                <a:gridCol w="1685967">
                  <a:extLst>
                    <a:ext uri="{9D8B030D-6E8A-4147-A177-3AD203B41FA5}">
                      <a16:colId xmlns:a16="http://schemas.microsoft.com/office/drawing/2014/main" val="20004"/>
                    </a:ext>
                  </a:extLst>
                </a:gridCol>
              </a:tblGrid>
              <a:tr h="975320">
                <a:tc>
                  <a:txBody>
                    <a:bodyPr/>
                    <a:lstStyle/>
                    <a:p>
                      <a:pPr marL="0" lvl="0" indent="0" algn="ctr" rtl="0">
                        <a:spcBef>
                          <a:spcPts val="0"/>
                        </a:spcBef>
                        <a:spcAft>
                          <a:spcPts val="0"/>
                        </a:spcAft>
                        <a:buNone/>
                      </a:pPr>
                      <a:r>
                        <a:rPr lang="en" sz="2400" b="1">
                          <a:latin typeface="Helvetica Neue"/>
                          <a:ea typeface="Helvetica Neue"/>
                          <a:cs typeface="Helvetica Neue"/>
                          <a:sym typeface="Helvetica Neue"/>
                        </a:rPr>
                        <a:t># iterations</a:t>
                      </a:r>
                      <a:endParaRPr sz="2400" b="1">
                        <a:latin typeface="Helvetica Neue"/>
                        <a:ea typeface="Helvetica Neue"/>
                        <a:cs typeface="Helvetica Neue"/>
                        <a:sym typeface="Helvetica Neue"/>
                      </a:endParaRPr>
                    </a:p>
                  </a:txBody>
                  <a:tcPr marL="121900" marR="121900" marT="121900" marB="121900"/>
                </a:tc>
                <a:tc>
                  <a:txBody>
                    <a:bodyPr/>
                    <a:lstStyle/>
                    <a:p>
                      <a:pPr marL="0" lvl="0" indent="0" algn="ctr" rtl="0">
                        <a:spcBef>
                          <a:spcPts val="0"/>
                        </a:spcBef>
                        <a:spcAft>
                          <a:spcPts val="0"/>
                        </a:spcAft>
                        <a:buNone/>
                      </a:pPr>
                      <a:r>
                        <a:rPr lang="en" sz="2400" b="1">
                          <a:latin typeface="Helvetica Neue"/>
                          <a:ea typeface="Helvetica Neue"/>
                          <a:cs typeface="Helvetica Neue"/>
                          <a:sym typeface="Helvetica Neue"/>
                        </a:rPr>
                        <a:t>ALG-A Time (s)</a:t>
                      </a:r>
                      <a:endParaRPr sz="2400" b="1">
                        <a:latin typeface="Helvetica Neue"/>
                        <a:ea typeface="Helvetica Neue"/>
                        <a:cs typeface="Helvetica Neue"/>
                        <a:sym typeface="Helvetica Neue"/>
                      </a:endParaRPr>
                    </a:p>
                  </a:txBody>
                  <a:tcPr marL="121900" marR="121900" marT="121900" marB="121900"/>
                </a:tc>
                <a:tc>
                  <a:txBody>
                    <a:bodyPr/>
                    <a:lstStyle/>
                    <a:p>
                      <a:pPr marL="0" lvl="0" indent="0" algn="ctr" rtl="0">
                        <a:spcBef>
                          <a:spcPts val="0"/>
                        </a:spcBef>
                        <a:spcAft>
                          <a:spcPts val="0"/>
                        </a:spcAft>
                        <a:buNone/>
                      </a:pPr>
                      <a:r>
                        <a:rPr lang="en" sz="2400" b="1">
                          <a:latin typeface="Helvetica Neue"/>
                          <a:ea typeface="Helvetica Neue"/>
                          <a:cs typeface="Helvetica Neue"/>
                          <a:sym typeface="Helvetica Neue"/>
                        </a:rPr>
                        <a:t>ALG-A Obj</a:t>
                      </a:r>
                      <a:endParaRPr sz="2400" b="1">
                        <a:latin typeface="Helvetica Neue"/>
                        <a:ea typeface="Helvetica Neue"/>
                        <a:cs typeface="Helvetica Neue"/>
                        <a:sym typeface="Helvetica Neue"/>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latin typeface="Helvetica Neue"/>
                          <a:ea typeface="Helvetica Neue"/>
                          <a:cs typeface="Helvetica Neue"/>
                          <a:sym typeface="Helvetica Neue"/>
                        </a:rPr>
                        <a:t>ALG-B Time (s)</a:t>
                      </a:r>
                      <a:endParaRPr sz="2400" b="1">
                        <a:latin typeface="Helvetica Neue"/>
                        <a:ea typeface="Helvetica Neue"/>
                        <a:cs typeface="Helvetica Neue"/>
                        <a:sym typeface="Helvetica Neue"/>
                      </a:endParaRPr>
                    </a:p>
                  </a:txBody>
                  <a:tcPr marL="121900" marR="121900" marT="121900" marB="121900"/>
                </a:tc>
                <a:tc>
                  <a:txBody>
                    <a:bodyPr/>
                    <a:lstStyle/>
                    <a:p>
                      <a:pPr marL="0" lvl="0" indent="0" algn="ctr" rtl="0">
                        <a:spcBef>
                          <a:spcPts val="0"/>
                        </a:spcBef>
                        <a:spcAft>
                          <a:spcPts val="0"/>
                        </a:spcAft>
                        <a:buNone/>
                      </a:pPr>
                      <a:r>
                        <a:rPr lang="en" sz="2400" b="1">
                          <a:solidFill>
                            <a:schemeClr val="dk1"/>
                          </a:solidFill>
                          <a:latin typeface="Helvetica Neue"/>
                          <a:ea typeface="Helvetica Neue"/>
                          <a:cs typeface="Helvetica Neue"/>
                          <a:sym typeface="Helvetica Neue"/>
                        </a:rPr>
                        <a:t>ALG-B Obj</a:t>
                      </a:r>
                      <a:endParaRPr sz="2400">
                        <a:latin typeface="Helvetica Neue Light"/>
                        <a:ea typeface="Helvetica Neue Light"/>
                        <a:cs typeface="Helvetica Neue Light"/>
                        <a:sym typeface="Helvetica Neue Light"/>
                      </a:endParaRPr>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None/>
                      </a:pPr>
                      <a:r>
                        <a:rPr lang="en" sz="2400">
                          <a:latin typeface="Helvetica Neue Light"/>
                          <a:ea typeface="Helvetica Neue Light"/>
                          <a:cs typeface="Helvetica Neue Light"/>
                          <a:sym typeface="Helvetica Neue Light"/>
                        </a:rPr>
                        <a:t>0.032±0.002</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None/>
                      </a:pPr>
                      <a:r>
                        <a:rPr lang="en" sz="2400">
                          <a:latin typeface="Helvetica Neue Light"/>
                          <a:ea typeface="Helvetica Neue Light"/>
                          <a:cs typeface="Helvetica Neue Light"/>
                          <a:sym typeface="Helvetica Neue Light"/>
                        </a:rPr>
                        <a:t>38573.233</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0.066±0.001</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40293.384</a:t>
                      </a:r>
                      <a:endParaRPr sz="2400">
                        <a:latin typeface="Helvetica Neue Light"/>
                        <a:ea typeface="Helvetica Neue Light"/>
                        <a:cs typeface="Helvetica Neue Light"/>
                        <a:sym typeface="Helvetica Neue Light"/>
                      </a:endParaRPr>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 sz="2400">
                          <a:latin typeface="Helvetica Neue Light"/>
                          <a:ea typeface="Helvetica Neue Light"/>
                          <a:cs typeface="Helvetica Neue Light"/>
                          <a:sym typeface="Helvetica Neue Light"/>
                        </a:rPr>
                        <a:t>5</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0.053±0.003</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28594.534</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0.099±0.001</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35184.299</a:t>
                      </a:r>
                      <a:endParaRPr sz="2400">
                        <a:latin typeface="Helvetica Neue Light"/>
                        <a:ea typeface="Helvetica Neue Light"/>
                        <a:cs typeface="Helvetica Neue Light"/>
                        <a:sym typeface="Helvetica Neue Light"/>
                      </a:endParaRPr>
                    </a:p>
                  </a:txBody>
                  <a:tcPr marL="121900" marR="121900" marT="121900" marB="121900"/>
                </a:tc>
                <a:extLst>
                  <a:ext uri="{0D108BD9-81ED-4DB2-BD59-A6C34878D82A}">
                    <a16:rowId xmlns:a16="http://schemas.microsoft.com/office/drawing/2014/main" val="10002"/>
                  </a:ext>
                </a:extLst>
              </a:tr>
              <a:tr h="609560">
                <a:tc>
                  <a:txBody>
                    <a:bodyPr/>
                    <a:lstStyle/>
                    <a:p>
                      <a:pPr marL="0" lvl="0" indent="0" algn="l" rtl="0">
                        <a:spcBef>
                          <a:spcPts val="0"/>
                        </a:spcBef>
                        <a:spcAft>
                          <a:spcPts val="0"/>
                        </a:spcAft>
                        <a:buNone/>
                      </a:pPr>
                      <a:r>
                        <a:rPr lang="en" sz="2400">
                          <a:latin typeface="Helvetica Neue Light"/>
                          <a:ea typeface="Helvetica Neue Light"/>
                          <a:cs typeface="Helvetica Neue Light"/>
                          <a:sym typeface="Helvetica Neue Light"/>
                        </a:rPr>
                        <a:t>10</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0.104±0.005</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21829.263</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0.122±0.003</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26183.112</a:t>
                      </a:r>
                      <a:endParaRPr sz="2400">
                        <a:latin typeface="Helvetica Neue Light"/>
                        <a:ea typeface="Helvetica Neue Light"/>
                        <a:cs typeface="Helvetica Neue Light"/>
                        <a:sym typeface="Helvetica Neue Light"/>
                      </a:endParaRPr>
                    </a:p>
                  </a:txBody>
                  <a:tcPr marL="121900" marR="121900" marT="121900" marB="121900"/>
                </a:tc>
                <a:extLst>
                  <a:ext uri="{0D108BD9-81ED-4DB2-BD59-A6C34878D82A}">
                    <a16:rowId xmlns:a16="http://schemas.microsoft.com/office/drawing/2014/main" val="10003"/>
                  </a:ext>
                </a:extLst>
              </a:tr>
              <a:tr h="609560">
                <a:tc>
                  <a:txBody>
                    <a:bodyPr/>
                    <a:lstStyle/>
                    <a:p>
                      <a:pPr marL="0" lvl="0" indent="0" algn="l" rtl="0">
                        <a:spcBef>
                          <a:spcPts val="0"/>
                        </a:spcBef>
                        <a:spcAft>
                          <a:spcPts val="0"/>
                        </a:spcAft>
                        <a:buNone/>
                      </a:pPr>
                      <a:r>
                        <a:rPr lang="en" sz="2400">
                          <a:latin typeface="Helvetica Neue Light"/>
                          <a:ea typeface="Helvetica Neue Light"/>
                          <a:cs typeface="Helvetica Neue Light"/>
                          <a:sym typeface="Helvetica Neue Light"/>
                        </a:rPr>
                        <a:t>50</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0.643±0.010</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19483.243</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0.843±0.007</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22347.745</a:t>
                      </a:r>
                      <a:endParaRPr sz="2400">
                        <a:latin typeface="Helvetica Neue Light"/>
                        <a:ea typeface="Helvetica Neue Light"/>
                        <a:cs typeface="Helvetica Neue Light"/>
                        <a:sym typeface="Helvetica Neue Light"/>
                      </a:endParaRPr>
                    </a:p>
                  </a:txBody>
                  <a:tcPr marL="121900" marR="121900" marT="121900" marB="121900"/>
                </a:tc>
                <a:extLst>
                  <a:ext uri="{0D108BD9-81ED-4DB2-BD59-A6C34878D82A}">
                    <a16:rowId xmlns:a16="http://schemas.microsoft.com/office/drawing/2014/main" val="10004"/>
                  </a:ext>
                </a:extLst>
              </a:tr>
              <a:tr h="609560">
                <a:tc>
                  <a:txBody>
                    <a:bodyPr/>
                    <a:lstStyle/>
                    <a:p>
                      <a:pPr marL="0" lvl="0" indent="0" algn="l" rtl="0">
                        <a:spcBef>
                          <a:spcPts val="0"/>
                        </a:spcBef>
                        <a:spcAft>
                          <a:spcPts val="0"/>
                        </a:spcAft>
                        <a:buNone/>
                      </a:pPr>
                      <a:r>
                        <a:rPr lang="en" sz="2400">
                          <a:latin typeface="Helvetica Neue Light"/>
                          <a:ea typeface="Helvetica Neue Light"/>
                          <a:cs typeface="Helvetica Neue Light"/>
                          <a:sym typeface="Helvetica Neue Light"/>
                        </a:rPr>
                        <a:t>100</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2.003±0.040</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18324.090</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3.666±0.020</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21293.374</a:t>
                      </a:r>
                      <a:endParaRPr sz="2400">
                        <a:latin typeface="Helvetica Neue Light"/>
                        <a:ea typeface="Helvetica Neue Light"/>
                        <a:cs typeface="Helvetica Neue Light"/>
                        <a:sym typeface="Helvetica Neue Light"/>
                      </a:endParaRPr>
                    </a:p>
                  </a:txBody>
                  <a:tcPr marL="121900" marR="121900" marT="121900" marB="121900"/>
                </a:tc>
                <a:extLst>
                  <a:ext uri="{0D108BD9-81ED-4DB2-BD59-A6C34878D82A}">
                    <a16:rowId xmlns:a16="http://schemas.microsoft.com/office/drawing/2014/main" val="10005"/>
                  </a:ext>
                </a:extLst>
              </a:tr>
              <a:tr h="609560">
                <a:tc>
                  <a:txBody>
                    <a:bodyPr/>
                    <a:lstStyle/>
                    <a:p>
                      <a:pPr marL="0" lvl="0" indent="0" algn="l" rtl="0">
                        <a:spcBef>
                          <a:spcPts val="0"/>
                        </a:spcBef>
                        <a:spcAft>
                          <a:spcPts val="0"/>
                        </a:spcAft>
                        <a:buNone/>
                      </a:pPr>
                      <a:r>
                        <a:rPr lang="en" sz="2400">
                          <a:latin typeface="Helvetica Neue Light"/>
                          <a:ea typeface="Helvetica Neue Light"/>
                          <a:cs typeface="Helvetica Neue Light"/>
                          <a:sym typeface="Helvetica Neue Light"/>
                        </a:rPr>
                        <a:t>500</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7.432±0.064</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18222.366</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9.300±0.034</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20934.440</a:t>
                      </a:r>
                      <a:endParaRPr sz="2400">
                        <a:latin typeface="Helvetica Neue Light"/>
                        <a:ea typeface="Helvetica Neue Light"/>
                        <a:cs typeface="Helvetica Neue Light"/>
                        <a:sym typeface="Helvetica Neue Light"/>
                      </a:endParaRPr>
                    </a:p>
                  </a:txBody>
                  <a:tcPr marL="121900" marR="121900" marT="121900" marB="121900"/>
                </a:tc>
                <a:extLst>
                  <a:ext uri="{0D108BD9-81ED-4DB2-BD59-A6C34878D82A}">
                    <a16:rowId xmlns:a16="http://schemas.microsoft.com/office/drawing/2014/main" val="10006"/>
                  </a:ext>
                </a:extLst>
              </a:tr>
              <a:tr h="975320">
                <a:tc>
                  <a:txBody>
                    <a:bodyPr/>
                    <a:lstStyle/>
                    <a:p>
                      <a:pPr marL="0" lvl="0" indent="0" algn="l" rtl="0">
                        <a:spcBef>
                          <a:spcPts val="0"/>
                        </a:spcBef>
                        <a:spcAft>
                          <a:spcPts val="0"/>
                        </a:spcAft>
                        <a:buNone/>
                      </a:pPr>
                      <a:r>
                        <a:rPr lang="en" sz="2400">
                          <a:latin typeface="Helvetica Neue Light"/>
                          <a:ea typeface="Helvetica Neue Light"/>
                          <a:cs typeface="Helvetica Neue Light"/>
                          <a:sym typeface="Helvetica Neue Light"/>
                        </a:rPr>
                        <a:t>1,000</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14.637±0.152</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18192.286</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19.234±0.111</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19200.577</a:t>
                      </a:r>
                      <a:endParaRPr sz="2400">
                        <a:latin typeface="Helvetica Neue Light"/>
                        <a:ea typeface="Helvetica Neue Light"/>
                        <a:cs typeface="Helvetica Neue Light"/>
                        <a:sym typeface="Helvetica Neue Light"/>
                      </a:endParaRPr>
                    </a:p>
                  </a:txBody>
                  <a:tcPr marL="121900" marR="121900" marT="121900" marB="121900"/>
                </a:tc>
                <a:extLst>
                  <a:ext uri="{0D108BD9-81ED-4DB2-BD59-A6C34878D82A}">
                    <a16:rowId xmlns:a16="http://schemas.microsoft.com/office/drawing/2014/main" val="10007"/>
                  </a:ext>
                </a:extLst>
              </a:tr>
              <a:tr h="975320">
                <a:tc>
                  <a:txBody>
                    <a:bodyPr/>
                    <a:lstStyle/>
                    <a:p>
                      <a:pPr marL="0" lvl="0" indent="0" algn="l" rtl="0">
                        <a:spcBef>
                          <a:spcPts val="0"/>
                        </a:spcBef>
                        <a:spcAft>
                          <a:spcPts val="0"/>
                        </a:spcAft>
                        <a:buNone/>
                      </a:pPr>
                      <a:r>
                        <a:rPr lang="en" sz="2400">
                          <a:latin typeface="Helvetica Neue Light"/>
                          <a:ea typeface="Helvetica Neue Light"/>
                          <a:cs typeface="Helvetica Neue Light"/>
                          <a:sym typeface="Helvetica Neue Light"/>
                        </a:rPr>
                        <a:t>5,000</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19.523±0.232</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18187.253</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30.534±0.155</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18603.784</a:t>
                      </a:r>
                      <a:endParaRPr sz="2400">
                        <a:latin typeface="Helvetica Neue Light"/>
                        <a:ea typeface="Helvetica Neue Light"/>
                        <a:cs typeface="Helvetica Neue Light"/>
                        <a:sym typeface="Helvetica Neue Light"/>
                      </a:endParaRPr>
                    </a:p>
                  </a:txBody>
                  <a:tcPr marL="121900" marR="121900" marT="121900" marB="121900"/>
                </a:tc>
                <a:extLst>
                  <a:ext uri="{0D108BD9-81ED-4DB2-BD59-A6C34878D82A}">
                    <a16:rowId xmlns:a16="http://schemas.microsoft.com/office/drawing/2014/main" val="10008"/>
                  </a:ext>
                </a:extLst>
              </a:tr>
            </a:tbl>
          </a:graphicData>
        </a:graphic>
      </p:graphicFrame>
      <p:sp>
        <p:nvSpPr>
          <p:cNvPr id="671" name="Google Shape;671;p68"/>
          <p:cNvSpPr txBox="1"/>
          <p:nvPr/>
        </p:nvSpPr>
        <p:spPr>
          <a:xfrm>
            <a:off x="3942800" y="965533"/>
            <a:ext cx="4306400" cy="4836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ALG-A outperforms ALG-B</a:t>
            </a:r>
            <a:endParaRPr sz="2400">
              <a:latin typeface="Helvetica Neue Light"/>
              <a:ea typeface="Helvetica Neue Light"/>
              <a:cs typeface="Helvetica Neue Light"/>
              <a:sym typeface="Helvetica Neue Light"/>
            </a:endParaRPr>
          </a:p>
        </p:txBody>
      </p:sp>
      <p:sp>
        <p:nvSpPr>
          <p:cNvPr id="672" name="Google Shape;672;p68"/>
          <p:cNvSpPr/>
          <p:nvPr/>
        </p:nvSpPr>
        <p:spPr>
          <a:xfrm>
            <a:off x="4075000" y="2596367"/>
            <a:ext cx="4042000" cy="1878800"/>
          </a:xfrm>
          <a:prstGeom prst="roundRect">
            <a:avLst>
              <a:gd name="adj" fmla="val 16667"/>
            </a:avLst>
          </a:prstGeom>
          <a:solidFill>
            <a:srgbClr val="F4CCCC"/>
          </a:solidFill>
          <a:ln>
            <a:noFill/>
          </a:ln>
        </p:spPr>
        <p:txBody>
          <a:bodyPr spcFirstLastPara="1" wrap="square" lIns="121900" tIns="121900" rIns="121900" bIns="121900" anchor="ctr" anchorCtr="0">
            <a:noAutofit/>
          </a:bodyPr>
          <a:lstStyle/>
          <a:p>
            <a:pPr algn="ctr"/>
            <a:r>
              <a:rPr lang="en" sz="3200" b="1">
                <a:latin typeface="Helvetica Neue"/>
                <a:ea typeface="Helvetica Neue"/>
                <a:cs typeface="Helvetica Neue"/>
                <a:sym typeface="Helvetica Neue"/>
              </a:rPr>
              <a:t>Super high </a:t>
            </a:r>
            <a:endParaRPr sz="3200" b="1">
              <a:latin typeface="Helvetica Neue"/>
              <a:ea typeface="Helvetica Neue"/>
              <a:cs typeface="Helvetica Neue"/>
              <a:sym typeface="Helvetica Neue"/>
            </a:endParaRPr>
          </a:p>
          <a:p>
            <a:pPr algn="ctr"/>
            <a:r>
              <a:rPr lang="en" sz="3200" b="1">
                <a:latin typeface="Helvetica Neue"/>
                <a:ea typeface="Helvetica Neue"/>
                <a:cs typeface="Helvetica Neue"/>
                <a:sym typeface="Helvetica Neue"/>
              </a:rPr>
              <a:t>cognitive load</a:t>
            </a:r>
            <a:endParaRPr sz="3200" b="1">
              <a:latin typeface="Helvetica Neue"/>
              <a:ea typeface="Helvetica Neue"/>
              <a:cs typeface="Helvetica Neue"/>
              <a:sym typeface="Helvetica Neue"/>
            </a:endParaRPr>
          </a:p>
        </p:txBody>
      </p:sp>
      <p:sp>
        <p:nvSpPr>
          <p:cNvPr id="673" name="Google Shape;673;p6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27</a:t>
            </a:fld>
            <a:endParaRPr/>
          </a:p>
        </p:txBody>
      </p:sp>
    </p:spTree>
    <p:extLst>
      <p:ext uri="{BB962C8B-B14F-4D97-AF65-F5344CB8AC3E}">
        <p14:creationId xmlns:p14="http://schemas.microsoft.com/office/powerpoint/2010/main" val="96779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2"/>
                                        </p:tgtEl>
                                        <p:attrNameLst>
                                          <p:attrName>style.visibility</p:attrName>
                                        </p:attrNameLst>
                                      </p:cBhvr>
                                      <p:to>
                                        <p:strVal val="visible"/>
                                      </p:to>
                                    </p:set>
                                    <p:animEffect transition="in" filter="fade">
                                      <p:cBhvr>
                                        <p:cTn id="7" dur="300"/>
                                        <p:tgtEl>
                                          <p:spTgt spid="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69"/>
          <p:cNvSpPr txBox="1"/>
          <p:nvPr/>
        </p:nvSpPr>
        <p:spPr>
          <a:xfrm>
            <a:off x="455433" y="1409700"/>
            <a:ext cx="8349200" cy="3539200"/>
          </a:xfrm>
          <a:prstGeom prst="rect">
            <a:avLst/>
          </a:prstGeom>
          <a:noFill/>
          <a:ln>
            <a:noFill/>
          </a:ln>
        </p:spPr>
        <p:txBody>
          <a:bodyPr spcFirstLastPara="1" wrap="square" lIns="121900" tIns="121900" rIns="121900" bIns="121900" anchor="t" anchorCtr="0">
            <a:noAutofit/>
          </a:bodyPr>
          <a:lstStyle/>
          <a:p>
            <a:pPr>
              <a:lnSpc>
                <a:spcPct val="200000"/>
              </a:lnSpc>
            </a:pPr>
            <a:r>
              <a:rPr lang="en" sz="2400">
                <a:latin typeface="Helvetica Neue Light"/>
                <a:ea typeface="Helvetica Neue Light"/>
                <a:cs typeface="Helvetica Neue Light"/>
                <a:sym typeface="Helvetica Neue Light"/>
              </a:rPr>
              <a:t>There are a lot of advantages to our novel algorithm</a:t>
            </a:r>
            <a:endParaRPr sz="2400">
              <a:latin typeface="Helvetica Neue Light"/>
              <a:ea typeface="Helvetica Neue Light"/>
              <a:cs typeface="Helvetica Neue Light"/>
              <a:sym typeface="Helvetica Neue Light"/>
            </a:endParaRPr>
          </a:p>
          <a:p>
            <a:pPr marL="609585" indent="-457189">
              <a:lnSpc>
                <a:spcPct val="200000"/>
              </a:lnSpc>
              <a:buSzPts val="1800"/>
              <a:buFont typeface="Helvetica Neue Light"/>
              <a:buChar char="-"/>
            </a:pPr>
            <a:r>
              <a:rPr lang="en" sz="2400">
                <a:latin typeface="Helvetica Neue Light"/>
                <a:ea typeface="Helvetica Neue Light"/>
                <a:cs typeface="Helvetica Neue Light"/>
                <a:sym typeface="Helvetica Neue Light"/>
              </a:rPr>
              <a:t>It is 50 times faster than competing state-of-the-art</a:t>
            </a:r>
            <a:endParaRPr sz="2400">
              <a:latin typeface="Helvetica Neue Light"/>
              <a:ea typeface="Helvetica Neue Light"/>
              <a:cs typeface="Helvetica Neue Light"/>
              <a:sym typeface="Helvetica Neue Light"/>
            </a:endParaRPr>
          </a:p>
          <a:p>
            <a:pPr marL="609585" indent="-457189">
              <a:lnSpc>
                <a:spcPct val="200000"/>
              </a:lnSpc>
              <a:buSzPts val="1800"/>
              <a:buFont typeface="Helvetica Neue Light"/>
              <a:buChar char="-"/>
            </a:pPr>
            <a:r>
              <a:rPr lang="en" sz="2400">
                <a:latin typeface="Helvetica Neue Light"/>
                <a:ea typeface="Helvetica Neue Light"/>
                <a:cs typeface="Helvetica Neue Light"/>
                <a:sym typeface="Helvetica Neue Light"/>
              </a:rPr>
              <a:t>It provides more reliable solutions</a:t>
            </a:r>
            <a:endParaRPr sz="2400">
              <a:latin typeface="Helvetica Neue Light"/>
              <a:ea typeface="Helvetica Neue Light"/>
              <a:cs typeface="Helvetica Neue Light"/>
              <a:sym typeface="Helvetica Neue Light"/>
            </a:endParaRPr>
          </a:p>
          <a:p>
            <a:pPr marL="609585" indent="-457189">
              <a:lnSpc>
                <a:spcPct val="200000"/>
              </a:lnSpc>
              <a:buSzPts val="1800"/>
              <a:buFont typeface="Helvetica Neue Light"/>
              <a:buChar char="-"/>
            </a:pPr>
            <a:r>
              <a:rPr lang="en" sz="2400">
                <a:latin typeface="Helvetica Neue Light"/>
                <a:ea typeface="Helvetica Neue Light"/>
                <a:cs typeface="Helvetica Neue Light"/>
                <a:sym typeface="Helvetica Neue Light"/>
              </a:rPr>
              <a:t>It comes with guarantees on of solution quality</a:t>
            </a:r>
            <a:endParaRPr sz="2400">
              <a:latin typeface="Helvetica Neue Light"/>
              <a:ea typeface="Helvetica Neue Light"/>
              <a:cs typeface="Helvetica Neue Light"/>
              <a:sym typeface="Helvetica Neue Light"/>
            </a:endParaRPr>
          </a:p>
          <a:p>
            <a:pPr marL="609585" indent="-457189">
              <a:lnSpc>
                <a:spcPct val="200000"/>
              </a:lnSpc>
              <a:buSzPts val="1800"/>
              <a:buFont typeface="Helvetica Neue Light"/>
              <a:buChar char="-"/>
            </a:pPr>
            <a:r>
              <a:rPr lang="en" sz="2400">
                <a:latin typeface="Helvetica Neue Light"/>
                <a:ea typeface="Helvetica Neue Light"/>
                <a:cs typeface="Helvetica Neue Light"/>
                <a:sym typeface="Helvetica Neue Light"/>
              </a:rPr>
              <a:t>It is robust to large quantities of noise</a:t>
            </a:r>
            <a:endParaRPr sz="2400">
              <a:latin typeface="Helvetica Neue Light"/>
              <a:ea typeface="Helvetica Neue Light"/>
              <a:cs typeface="Helvetica Neue Light"/>
              <a:sym typeface="Helvetica Neue Light"/>
            </a:endParaRPr>
          </a:p>
        </p:txBody>
      </p:sp>
      <p:sp>
        <p:nvSpPr>
          <p:cNvPr id="679" name="Google Shape;679;p69"/>
          <p:cNvSpPr txBox="1">
            <a:spLocks noGrp="1"/>
          </p:cNvSpPr>
          <p:nvPr>
            <p:ph type="title"/>
          </p:nvPr>
        </p:nvSpPr>
        <p:spPr>
          <a:xfrm>
            <a:off x="326067" y="464500"/>
            <a:ext cx="11360800" cy="763600"/>
          </a:xfrm>
          <a:prstGeom prst="rect">
            <a:avLst/>
          </a:prstGeom>
        </p:spPr>
        <p:txBody>
          <a:bodyPr spcFirstLastPara="1" vert="horz" wrap="square" lIns="121900" tIns="121900" rIns="121900" bIns="121900" rtlCol="0" anchor="t" anchorCtr="0">
            <a:noAutofit/>
          </a:bodyPr>
          <a:lstStyle/>
          <a:p>
            <a:r>
              <a:rPr lang="en"/>
              <a:t>A description</a:t>
            </a:r>
            <a:endParaRPr/>
          </a:p>
        </p:txBody>
      </p:sp>
      <p:grpSp>
        <p:nvGrpSpPr>
          <p:cNvPr id="680" name="Google Shape;680;p69"/>
          <p:cNvGrpSpPr/>
          <p:nvPr/>
        </p:nvGrpSpPr>
        <p:grpSpPr>
          <a:xfrm>
            <a:off x="1" y="0"/>
            <a:ext cx="12200967" cy="6858067"/>
            <a:chOff x="0" y="0"/>
            <a:chExt cx="9150725" cy="5143550"/>
          </a:xfrm>
        </p:grpSpPr>
        <p:sp>
          <p:nvSpPr>
            <p:cNvPr id="681" name="Google Shape;681;p69"/>
            <p:cNvSpPr/>
            <p:nvPr/>
          </p:nvSpPr>
          <p:spPr>
            <a:xfrm>
              <a:off x="6725" y="4848050"/>
              <a:ext cx="9144000" cy="295500"/>
            </a:xfrm>
            <a:prstGeom prst="rect">
              <a:avLst/>
            </a:prstGeom>
            <a:solidFill>
              <a:srgbClr val="434343"/>
            </a:solidFill>
            <a:ln>
              <a:noFill/>
            </a:ln>
          </p:spPr>
          <p:txBody>
            <a:bodyPr spcFirstLastPara="1" wrap="square" lIns="121900" tIns="121900" rIns="121900" bIns="121900" anchor="ctr" anchorCtr="0">
              <a:noAutofit/>
            </a:bodyPr>
            <a:lstStyle/>
            <a:p>
              <a:endParaRPr sz="2400"/>
            </a:p>
          </p:txBody>
        </p:sp>
        <p:sp>
          <p:nvSpPr>
            <p:cNvPr id="682" name="Google Shape;682;p69"/>
            <p:cNvSpPr/>
            <p:nvPr/>
          </p:nvSpPr>
          <p:spPr>
            <a:xfrm>
              <a:off x="0" y="0"/>
              <a:ext cx="9144000" cy="295500"/>
            </a:xfrm>
            <a:prstGeom prst="rect">
              <a:avLst/>
            </a:prstGeom>
            <a:solidFill>
              <a:srgbClr val="434343"/>
            </a:solidFill>
            <a:ln>
              <a:noFill/>
            </a:ln>
          </p:spPr>
          <p:txBody>
            <a:bodyPr spcFirstLastPara="1" wrap="square" lIns="121900" tIns="121900" rIns="121900" bIns="121900" anchor="ctr" anchorCtr="0">
              <a:noAutofit/>
            </a:bodyPr>
            <a:lstStyle/>
            <a:p>
              <a:endParaRPr sz="2400"/>
            </a:p>
          </p:txBody>
        </p:sp>
        <p:sp>
          <p:nvSpPr>
            <p:cNvPr id="683" name="Google Shape;683;p69"/>
            <p:cNvSpPr txBox="1"/>
            <p:nvPr/>
          </p:nvSpPr>
          <p:spPr>
            <a:xfrm>
              <a:off x="107425" y="4863500"/>
              <a:ext cx="1806300" cy="264600"/>
            </a:xfrm>
            <a:prstGeom prst="rect">
              <a:avLst/>
            </a:prstGeom>
            <a:noFill/>
            <a:ln>
              <a:noFill/>
            </a:ln>
          </p:spPr>
          <p:txBody>
            <a:bodyPr spcFirstLastPara="1" wrap="square" lIns="121900" tIns="121900" rIns="121900" bIns="121900" anchor="ctr" anchorCtr="0">
              <a:noAutofit/>
            </a:bodyPr>
            <a:lstStyle/>
            <a:p>
              <a:r>
                <a:rPr lang="en" sz="2400">
                  <a:solidFill>
                    <a:srgbClr val="FFFFFF"/>
                  </a:solidFill>
                  <a:latin typeface="Helvetica Neue Light"/>
                  <a:ea typeface="Helvetica Neue Light"/>
                  <a:cs typeface="Helvetica Neue Light"/>
                  <a:sym typeface="Helvetica Neue Light"/>
                </a:rPr>
                <a:t>T. Campbell</a:t>
              </a:r>
              <a:endParaRPr sz="2400">
                <a:solidFill>
                  <a:srgbClr val="FFFFFF"/>
                </a:solidFill>
                <a:latin typeface="Helvetica Neue Light"/>
                <a:ea typeface="Helvetica Neue Light"/>
                <a:cs typeface="Helvetica Neue Light"/>
                <a:sym typeface="Helvetica Neue Light"/>
              </a:endParaRPr>
            </a:p>
          </p:txBody>
        </p:sp>
        <p:sp>
          <p:nvSpPr>
            <p:cNvPr id="684" name="Google Shape;684;p69"/>
            <p:cNvSpPr txBox="1"/>
            <p:nvPr/>
          </p:nvSpPr>
          <p:spPr>
            <a:xfrm>
              <a:off x="7946700" y="4863500"/>
              <a:ext cx="1197300" cy="264600"/>
            </a:xfrm>
            <a:prstGeom prst="rect">
              <a:avLst/>
            </a:prstGeom>
            <a:noFill/>
            <a:ln>
              <a:noFill/>
            </a:ln>
          </p:spPr>
          <p:txBody>
            <a:bodyPr spcFirstLastPara="1" wrap="square" lIns="121900" tIns="121900" rIns="121900" bIns="121900" anchor="ctr" anchorCtr="0">
              <a:noAutofit/>
            </a:bodyPr>
            <a:lstStyle/>
            <a:p>
              <a:r>
                <a:rPr lang="en" sz="2400">
                  <a:solidFill>
                    <a:srgbClr val="FFFFFF"/>
                  </a:solidFill>
                  <a:latin typeface="Helvetica Neue Light"/>
                  <a:ea typeface="Helvetica Neue Light"/>
                  <a:cs typeface="Helvetica Neue Light"/>
                  <a:sym typeface="Helvetica Neue Light"/>
                </a:rPr>
                <a:t>16/03/2019</a:t>
              </a:r>
              <a:endParaRPr sz="2400">
                <a:solidFill>
                  <a:srgbClr val="FFFFFF"/>
                </a:solidFill>
                <a:latin typeface="Helvetica Neue Light"/>
                <a:ea typeface="Helvetica Neue Light"/>
                <a:cs typeface="Helvetica Neue Light"/>
                <a:sym typeface="Helvetica Neue Light"/>
              </a:endParaRPr>
            </a:p>
          </p:txBody>
        </p:sp>
        <p:sp>
          <p:nvSpPr>
            <p:cNvPr id="685" name="Google Shape;685;p69"/>
            <p:cNvSpPr txBox="1"/>
            <p:nvPr/>
          </p:nvSpPr>
          <p:spPr>
            <a:xfrm>
              <a:off x="2833625" y="4863500"/>
              <a:ext cx="3131700" cy="264600"/>
            </a:xfrm>
            <a:prstGeom prst="rect">
              <a:avLst/>
            </a:prstGeom>
            <a:noFill/>
            <a:ln>
              <a:noFill/>
            </a:ln>
          </p:spPr>
          <p:txBody>
            <a:bodyPr spcFirstLastPara="1" wrap="square" lIns="121900" tIns="121900" rIns="121900" bIns="121900" anchor="ctr" anchorCtr="0">
              <a:noAutofit/>
            </a:bodyPr>
            <a:lstStyle/>
            <a:p>
              <a:pPr algn="ctr"/>
              <a:r>
                <a:rPr lang="en" sz="2400" b="1" i="1">
                  <a:solidFill>
                    <a:srgbClr val="FFFFFF"/>
                  </a:solidFill>
                  <a:latin typeface="Helvetica Neue"/>
                  <a:ea typeface="Helvetica Neue"/>
                  <a:cs typeface="Helvetica Neue"/>
                  <a:sym typeface="Helvetica Neue"/>
                </a:rPr>
                <a:t>How to Explain Things</a:t>
              </a:r>
              <a:endParaRPr sz="2400" b="1" i="1">
                <a:solidFill>
                  <a:srgbClr val="FFFFFF"/>
                </a:solidFill>
                <a:latin typeface="Helvetica Neue"/>
                <a:ea typeface="Helvetica Neue"/>
                <a:cs typeface="Helvetica Neue"/>
                <a:sym typeface="Helvetica Neue"/>
              </a:endParaRPr>
            </a:p>
          </p:txBody>
        </p:sp>
        <p:pic>
          <p:nvPicPr>
            <p:cNvPr id="686" name="Google Shape;686;p69"/>
            <p:cNvPicPr preferRelativeResize="0"/>
            <p:nvPr/>
          </p:nvPicPr>
          <p:blipFill>
            <a:blip r:embed="rId3">
              <a:alphaModFix/>
            </a:blip>
            <a:stretch>
              <a:fillRect/>
            </a:stretch>
          </p:blipFill>
          <p:spPr>
            <a:xfrm>
              <a:off x="7498900" y="1"/>
              <a:ext cx="1651822" cy="295500"/>
            </a:xfrm>
            <a:prstGeom prst="rect">
              <a:avLst/>
            </a:prstGeom>
            <a:noFill/>
            <a:ln>
              <a:noFill/>
            </a:ln>
          </p:spPr>
        </p:pic>
        <p:pic>
          <p:nvPicPr>
            <p:cNvPr id="687" name="Google Shape;687;p69"/>
            <p:cNvPicPr preferRelativeResize="0"/>
            <p:nvPr/>
          </p:nvPicPr>
          <p:blipFill>
            <a:blip r:embed="rId4">
              <a:alphaModFix/>
            </a:blip>
            <a:stretch>
              <a:fillRect/>
            </a:stretch>
          </p:blipFill>
          <p:spPr>
            <a:xfrm>
              <a:off x="8674330" y="370188"/>
              <a:ext cx="396799" cy="529074"/>
            </a:xfrm>
            <a:prstGeom prst="rect">
              <a:avLst/>
            </a:prstGeom>
            <a:noFill/>
            <a:ln>
              <a:noFill/>
            </a:ln>
          </p:spPr>
        </p:pic>
      </p:grpSp>
      <p:sp>
        <p:nvSpPr>
          <p:cNvPr id="688" name="Google Shape;688;p69"/>
          <p:cNvSpPr/>
          <p:nvPr/>
        </p:nvSpPr>
        <p:spPr>
          <a:xfrm>
            <a:off x="3780684" y="2489633"/>
            <a:ext cx="4639600" cy="1878800"/>
          </a:xfrm>
          <a:prstGeom prst="roundRect">
            <a:avLst>
              <a:gd name="adj" fmla="val 16667"/>
            </a:avLst>
          </a:prstGeom>
          <a:solidFill>
            <a:srgbClr val="F4CCCC"/>
          </a:solidFill>
          <a:ln>
            <a:noFill/>
          </a:ln>
        </p:spPr>
        <p:txBody>
          <a:bodyPr spcFirstLastPara="1" wrap="square" lIns="121900" tIns="121900" rIns="121900" bIns="121900" anchor="ctr" anchorCtr="0">
            <a:noAutofit/>
          </a:bodyPr>
          <a:lstStyle/>
          <a:p>
            <a:pPr algn="ctr"/>
            <a:r>
              <a:rPr lang="en" sz="3200" b="1">
                <a:latin typeface="Helvetica Neue"/>
                <a:ea typeface="Helvetica Neue"/>
                <a:cs typeface="Helvetica Neue"/>
                <a:sym typeface="Helvetica Neue"/>
              </a:rPr>
              <a:t>High-ish</a:t>
            </a:r>
            <a:br>
              <a:rPr lang="en" sz="3200" b="1">
                <a:latin typeface="Helvetica Neue"/>
                <a:ea typeface="Helvetica Neue"/>
                <a:cs typeface="Helvetica Neue"/>
                <a:sym typeface="Helvetica Neue"/>
              </a:rPr>
            </a:br>
            <a:r>
              <a:rPr lang="en" sz="3200" b="1">
                <a:latin typeface="Helvetica Neue"/>
                <a:ea typeface="Helvetica Neue"/>
                <a:cs typeface="Helvetica Neue"/>
                <a:sym typeface="Helvetica Neue"/>
              </a:rPr>
              <a:t>cognitive load</a:t>
            </a:r>
            <a:endParaRPr sz="3200" b="1">
              <a:latin typeface="Helvetica Neue"/>
              <a:ea typeface="Helvetica Neue"/>
              <a:cs typeface="Helvetica Neue"/>
              <a:sym typeface="Helvetica Neue"/>
            </a:endParaRPr>
          </a:p>
        </p:txBody>
      </p:sp>
      <p:sp>
        <p:nvSpPr>
          <p:cNvPr id="689" name="Google Shape;689;p6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28</a:t>
            </a:fld>
            <a:endParaRPr/>
          </a:p>
        </p:txBody>
      </p:sp>
    </p:spTree>
    <p:extLst>
      <p:ext uri="{BB962C8B-B14F-4D97-AF65-F5344CB8AC3E}">
        <p14:creationId xmlns:p14="http://schemas.microsoft.com/office/powerpoint/2010/main" val="341850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8"/>
                                        </p:tgtEl>
                                        <p:attrNameLst>
                                          <p:attrName>style.visibility</p:attrName>
                                        </p:attrNameLst>
                                      </p:cBhvr>
                                      <p:to>
                                        <p:strVal val="visible"/>
                                      </p:to>
                                    </p:set>
                                    <p:animEffect transition="in" filter="fade">
                                      <p:cBhvr>
                                        <p:cTn id="7" dur="200"/>
                                        <p:tgtEl>
                                          <p:spTgt spid="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7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Like a story with too many characters / plotlines</a:t>
            </a:r>
            <a:endParaRPr/>
          </a:p>
        </p:txBody>
      </p:sp>
      <p:pic>
        <p:nvPicPr>
          <p:cNvPr id="695" name="Google Shape;695;p70"/>
          <p:cNvPicPr preferRelativeResize="0"/>
          <p:nvPr/>
        </p:nvPicPr>
        <p:blipFill>
          <a:blip r:embed="rId3">
            <a:alphaModFix/>
          </a:blip>
          <a:stretch>
            <a:fillRect/>
          </a:stretch>
        </p:blipFill>
        <p:spPr>
          <a:xfrm>
            <a:off x="1153534" y="1001934"/>
            <a:ext cx="9884929" cy="5501031"/>
          </a:xfrm>
          <a:prstGeom prst="rect">
            <a:avLst/>
          </a:prstGeom>
          <a:noFill/>
          <a:ln>
            <a:noFill/>
          </a:ln>
        </p:spPr>
      </p:pic>
      <p:grpSp>
        <p:nvGrpSpPr>
          <p:cNvPr id="696" name="Google Shape;696;p70"/>
          <p:cNvGrpSpPr/>
          <p:nvPr/>
        </p:nvGrpSpPr>
        <p:grpSpPr>
          <a:xfrm>
            <a:off x="7011700" y="1907067"/>
            <a:ext cx="4402400" cy="1328400"/>
            <a:chOff x="5258775" y="1430300"/>
            <a:chExt cx="3301800" cy="996300"/>
          </a:xfrm>
        </p:grpSpPr>
        <p:sp>
          <p:nvSpPr>
            <p:cNvPr id="697" name="Google Shape;697;p70"/>
            <p:cNvSpPr/>
            <p:nvPr/>
          </p:nvSpPr>
          <p:spPr>
            <a:xfrm>
              <a:off x="6952275" y="1430300"/>
              <a:ext cx="1608300" cy="996300"/>
            </a:xfrm>
            <a:prstGeom prst="roundRect">
              <a:avLst>
                <a:gd name="adj" fmla="val 16667"/>
              </a:avLst>
            </a:prstGeom>
            <a:solidFill>
              <a:srgbClr val="FFFFFF">
                <a:alpha val="85000"/>
              </a:srgbClr>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8" name="Google Shape;698;p70"/>
            <p:cNvSpPr/>
            <p:nvPr/>
          </p:nvSpPr>
          <p:spPr>
            <a:xfrm>
              <a:off x="5258775" y="1515638"/>
              <a:ext cx="1693500" cy="825600"/>
            </a:xfrm>
            <a:prstGeom prst="roundRect">
              <a:avLst>
                <a:gd name="adj" fmla="val 16667"/>
              </a:avLst>
            </a:prstGeom>
            <a:solidFill>
              <a:srgbClr val="FFFFFF">
                <a:alpha val="85000"/>
              </a:srgbClr>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Helvetica Neue Light"/>
                  <a:ea typeface="Helvetica Neue Light"/>
                  <a:cs typeface="Helvetica Neue Light"/>
                  <a:sym typeface="Helvetica Neue Light"/>
                </a:rPr>
                <a:t>I legitimately don’t recall who this is...</a:t>
              </a:r>
              <a:endParaRPr sz="2400">
                <a:latin typeface="Helvetica Neue Light"/>
                <a:ea typeface="Helvetica Neue Light"/>
                <a:cs typeface="Helvetica Neue Light"/>
                <a:sym typeface="Helvetica Neue Light"/>
              </a:endParaRPr>
            </a:p>
          </p:txBody>
        </p:sp>
      </p:grpSp>
      <p:pic>
        <p:nvPicPr>
          <p:cNvPr id="699" name="Google Shape;699;p70" descr="Image result for game of thrones"/>
          <p:cNvPicPr preferRelativeResize="0"/>
          <p:nvPr/>
        </p:nvPicPr>
        <p:blipFill>
          <a:blip r:embed="rId4">
            <a:alphaModFix/>
          </a:blip>
          <a:stretch>
            <a:fillRect/>
          </a:stretch>
        </p:blipFill>
        <p:spPr>
          <a:xfrm>
            <a:off x="9609401" y="2082500"/>
            <a:ext cx="1546167" cy="1029565"/>
          </a:xfrm>
          <a:prstGeom prst="rect">
            <a:avLst/>
          </a:prstGeom>
          <a:noFill/>
          <a:ln>
            <a:noFill/>
          </a:ln>
        </p:spPr>
      </p:pic>
      <p:sp>
        <p:nvSpPr>
          <p:cNvPr id="700" name="Google Shape;700;p70"/>
          <p:cNvSpPr txBox="1"/>
          <p:nvPr/>
        </p:nvSpPr>
        <p:spPr>
          <a:xfrm>
            <a:off x="343367" y="6366167"/>
            <a:ext cx="2914000" cy="371200"/>
          </a:xfrm>
          <a:prstGeom prst="rect">
            <a:avLst/>
          </a:prstGeom>
          <a:noFill/>
          <a:ln>
            <a:noFill/>
          </a:ln>
        </p:spPr>
        <p:txBody>
          <a:bodyPr spcFirstLastPara="1" wrap="square" lIns="121900" tIns="121900" rIns="121900" bIns="121900" anchor="t" anchorCtr="0">
            <a:noAutofit/>
          </a:bodyPr>
          <a:lstStyle/>
          <a:p>
            <a:r>
              <a:rPr lang="en" sz="2400">
                <a:latin typeface="Helvetica Neue Light"/>
                <a:ea typeface="Helvetica Neue Light"/>
                <a:cs typeface="Helvetica Neue Light"/>
                <a:sym typeface="Helvetica Neue Light"/>
              </a:rPr>
              <a:t>From: Game of Thrones</a:t>
            </a:r>
            <a:endParaRPr sz="2400">
              <a:latin typeface="Helvetica Neue Light"/>
              <a:ea typeface="Helvetica Neue Light"/>
              <a:cs typeface="Helvetica Neue Light"/>
              <a:sym typeface="Helvetica Neue Light"/>
            </a:endParaRPr>
          </a:p>
        </p:txBody>
      </p:sp>
      <p:sp>
        <p:nvSpPr>
          <p:cNvPr id="701" name="Google Shape;701;p7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29</a:t>
            </a:fld>
            <a:endParaRPr/>
          </a:p>
        </p:txBody>
      </p:sp>
    </p:spTree>
    <p:extLst>
      <p:ext uri="{BB962C8B-B14F-4D97-AF65-F5344CB8AC3E}">
        <p14:creationId xmlns:p14="http://schemas.microsoft.com/office/powerpoint/2010/main" val="280368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Effect transition="in" filter="fade">
                                      <p:cBhvr>
                                        <p:cTn id="7" dur="200"/>
                                        <p:tgtEl>
                                          <p:spTgt spid="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9"/>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Communication is a grey area </a:t>
            </a:r>
            <a:endParaRPr/>
          </a:p>
        </p:txBody>
      </p:sp>
      <p:sp>
        <p:nvSpPr>
          <p:cNvPr id="196" name="Google Shape;196;p39"/>
          <p:cNvSpPr txBox="1">
            <a:spLocks noGrp="1"/>
          </p:cNvSpPr>
          <p:nvPr>
            <p:ph type="body" idx="1"/>
          </p:nvPr>
        </p:nvSpPr>
        <p:spPr>
          <a:xfrm>
            <a:off x="1914000" y="1523300"/>
            <a:ext cx="8364000" cy="1346400"/>
          </a:xfrm>
          <a:prstGeom prst="rect">
            <a:avLst/>
          </a:prstGeom>
        </p:spPr>
        <p:txBody>
          <a:bodyPr spcFirstLastPara="1" vert="horz" wrap="square" lIns="121900" tIns="121900" rIns="121900" bIns="121900" rtlCol="0" anchor="t" anchorCtr="0">
            <a:noAutofit/>
          </a:bodyPr>
          <a:lstStyle/>
          <a:p>
            <a:pPr marL="0" indent="0" algn="ctr">
              <a:buNone/>
            </a:pPr>
            <a:r>
              <a:rPr lang="en">
                <a:solidFill>
                  <a:schemeClr val="dk1"/>
                </a:solidFill>
              </a:rPr>
              <a:t>I was trained as an engineer. I don’t like grey areas. </a:t>
            </a:r>
            <a:endParaRPr b="1">
              <a:solidFill>
                <a:schemeClr val="dk1"/>
              </a:solidFill>
              <a:latin typeface="Helvetica Neue"/>
              <a:ea typeface="Helvetica Neue"/>
              <a:cs typeface="Helvetica Neue"/>
              <a:sym typeface="Helvetica Neue"/>
            </a:endParaRPr>
          </a:p>
          <a:p>
            <a:pPr marL="0" indent="0" algn="ctr">
              <a:spcBef>
                <a:spcPts val="2133"/>
              </a:spcBef>
              <a:buNone/>
            </a:pPr>
            <a:r>
              <a:rPr lang="en">
                <a:solidFill>
                  <a:schemeClr val="dk1"/>
                </a:solidFill>
              </a:rPr>
              <a:t>So I made a set of guidelines for scientific communication.</a:t>
            </a:r>
            <a:endParaRPr b="1">
              <a:solidFill>
                <a:schemeClr val="dk1"/>
              </a:solidFill>
              <a:latin typeface="Helvetica Neue"/>
              <a:ea typeface="Helvetica Neue"/>
              <a:cs typeface="Helvetica Neue"/>
              <a:sym typeface="Helvetica Neue"/>
            </a:endParaRPr>
          </a:p>
          <a:p>
            <a:pPr marL="0" indent="0" algn="ctr">
              <a:spcBef>
                <a:spcPts val="2133"/>
              </a:spcBef>
              <a:buNone/>
            </a:pPr>
            <a:br>
              <a:rPr lang="en">
                <a:solidFill>
                  <a:schemeClr val="dk1"/>
                </a:solidFill>
              </a:rPr>
            </a:br>
            <a:br>
              <a:rPr lang="en">
                <a:solidFill>
                  <a:schemeClr val="dk1"/>
                </a:solidFill>
              </a:rPr>
            </a:br>
            <a:endParaRPr>
              <a:solidFill>
                <a:schemeClr val="dk1"/>
              </a:solidFill>
            </a:endParaRPr>
          </a:p>
          <a:p>
            <a:pPr marL="0" indent="0" algn="ctr">
              <a:spcBef>
                <a:spcPts val="2133"/>
              </a:spcBef>
              <a:buNone/>
            </a:pPr>
            <a:endParaRPr>
              <a:solidFill>
                <a:schemeClr val="dk1"/>
              </a:solidFill>
            </a:endParaRPr>
          </a:p>
          <a:p>
            <a:pPr indent="0">
              <a:spcBef>
                <a:spcPts val="2133"/>
              </a:spcBef>
              <a:buNone/>
            </a:pPr>
            <a:endParaRPr>
              <a:solidFill>
                <a:schemeClr val="dk1"/>
              </a:solidFill>
            </a:endParaRPr>
          </a:p>
          <a:p>
            <a:pPr marL="0" indent="0">
              <a:buNone/>
            </a:pPr>
            <a:endParaRPr>
              <a:solidFill>
                <a:schemeClr val="dk1"/>
              </a:solidFill>
            </a:endParaRPr>
          </a:p>
          <a:p>
            <a:pPr marL="0" indent="0">
              <a:spcBef>
                <a:spcPts val="2133"/>
              </a:spcBef>
              <a:spcAft>
                <a:spcPts val="2133"/>
              </a:spcAft>
              <a:buClr>
                <a:schemeClr val="dk1"/>
              </a:buClr>
              <a:buSzPts val="1100"/>
              <a:buNone/>
            </a:pPr>
            <a:endParaRPr>
              <a:solidFill>
                <a:schemeClr val="dk1"/>
              </a:solidFill>
            </a:endParaRPr>
          </a:p>
        </p:txBody>
      </p:sp>
      <p:grpSp>
        <p:nvGrpSpPr>
          <p:cNvPr id="197" name="Google Shape;197;p39"/>
          <p:cNvGrpSpPr/>
          <p:nvPr/>
        </p:nvGrpSpPr>
        <p:grpSpPr>
          <a:xfrm>
            <a:off x="506600" y="3664234"/>
            <a:ext cx="11178800" cy="1933633"/>
            <a:chOff x="379950" y="2748175"/>
            <a:chExt cx="8384100" cy="1450225"/>
          </a:xfrm>
        </p:grpSpPr>
        <p:sp>
          <p:nvSpPr>
            <p:cNvPr id="198" name="Google Shape;198;p39"/>
            <p:cNvSpPr txBox="1"/>
            <p:nvPr/>
          </p:nvSpPr>
          <p:spPr>
            <a:xfrm>
              <a:off x="379950" y="2748175"/>
              <a:ext cx="8384100" cy="572700"/>
            </a:xfrm>
            <a:prstGeom prst="rect">
              <a:avLst/>
            </a:prstGeom>
            <a:noFill/>
            <a:ln>
              <a:noFill/>
            </a:ln>
          </p:spPr>
          <p:txBody>
            <a:bodyPr spcFirstLastPara="1" wrap="square" lIns="121900" tIns="121900" rIns="121900" bIns="121900" anchor="t" anchorCtr="0">
              <a:noAutofit/>
            </a:bodyPr>
            <a:lstStyle/>
            <a:p>
              <a:pPr algn="ctr">
                <a:lnSpc>
                  <a:spcPct val="115000"/>
                </a:lnSpc>
                <a:spcAft>
                  <a:spcPts val="1333"/>
                </a:spcAft>
              </a:pPr>
              <a:r>
                <a:rPr lang="en" sz="2400">
                  <a:solidFill>
                    <a:schemeClr val="dk1"/>
                  </a:solidFill>
                  <a:latin typeface="Helvetica Neue Light"/>
                  <a:ea typeface="Helvetica Neue Light"/>
                  <a:cs typeface="Helvetica Neue Light"/>
                  <a:sym typeface="Helvetica Neue Light"/>
                </a:rPr>
                <a:t>Goal: concrete material creation pipeline</a:t>
              </a:r>
              <a:endParaRPr sz="2400">
                <a:solidFill>
                  <a:schemeClr val="dk1"/>
                </a:solidFill>
                <a:latin typeface="Helvetica Neue Light"/>
                <a:ea typeface="Helvetica Neue Light"/>
                <a:cs typeface="Helvetica Neue Light"/>
                <a:sym typeface="Helvetica Neue Light"/>
              </a:endParaRPr>
            </a:p>
          </p:txBody>
        </p:sp>
        <p:sp>
          <p:nvSpPr>
            <p:cNvPr id="199" name="Google Shape;199;p39"/>
            <p:cNvSpPr txBox="1"/>
            <p:nvPr/>
          </p:nvSpPr>
          <p:spPr>
            <a:xfrm>
              <a:off x="953575" y="3540200"/>
              <a:ext cx="1434000" cy="5052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research</a:t>
              </a:r>
              <a:endParaRPr sz="2400">
                <a:latin typeface="Helvetica Neue Light"/>
                <a:ea typeface="Helvetica Neue Light"/>
                <a:cs typeface="Helvetica Neue Light"/>
                <a:sym typeface="Helvetica Neue Light"/>
              </a:endParaRPr>
            </a:p>
            <a:p>
              <a:pPr algn="ctr"/>
              <a:endParaRPr sz="2400">
                <a:latin typeface="Helvetica Neue Light"/>
                <a:ea typeface="Helvetica Neue Light"/>
                <a:cs typeface="Helvetica Neue Light"/>
                <a:sym typeface="Helvetica Neue Light"/>
              </a:endParaRPr>
            </a:p>
          </p:txBody>
        </p:sp>
        <p:sp>
          <p:nvSpPr>
            <p:cNvPr id="200" name="Google Shape;200;p39"/>
            <p:cNvSpPr txBox="1"/>
            <p:nvPr/>
          </p:nvSpPr>
          <p:spPr>
            <a:xfrm>
              <a:off x="2806675" y="3387200"/>
              <a:ext cx="1434000" cy="8112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structure (high level)</a:t>
              </a:r>
              <a:endParaRPr sz="2400">
                <a:latin typeface="Helvetica Neue Light"/>
                <a:ea typeface="Helvetica Neue Light"/>
                <a:cs typeface="Helvetica Neue Light"/>
                <a:sym typeface="Helvetica Neue Light"/>
              </a:endParaRPr>
            </a:p>
          </p:txBody>
        </p:sp>
        <p:sp>
          <p:nvSpPr>
            <p:cNvPr id="201" name="Google Shape;201;p39"/>
            <p:cNvSpPr txBox="1"/>
            <p:nvPr/>
          </p:nvSpPr>
          <p:spPr>
            <a:xfrm>
              <a:off x="4659775" y="3387200"/>
              <a:ext cx="1434000" cy="7116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content </a:t>
              </a:r>
              <a:br>
                <a:rPr lang="en" sz="2400">
                  <a:latin typeface="Helvetica Neue Light"/>
                  <a:ea typeface="Helvetica Neue Light"/>
                  <a:cs typeface="Helvetica Neue Light"/>
                  <a:sym typeface="Helvetica Neue Light"/>
                </a:rPr>
              </a:br>
              <a:r>
                <a:rPr lang="en" sz="2400">
                  <a:latin typeface="Helvetica Neue Light"/>
                  <a:ea typeface="Helvetica Neue Light"/>
                  <a:cs typeface="Helvetica Neue Light"/>
                  <a:sym typeface="Helvetica Neue Light"/>
                </a:rPr>
                <a:t>(mid level)</a:t>
              </a:r>
              <a:endParaRPr sz="2400">
                <a:latin typeface="Helvetica Neue Light"/>
                <a:ea typeface="Helvetica Neue Light"/>
                <a:cs typeface="Helvetica Neue Light"/>
                <a:sym typeface="Helvetica Neue Light"/>
              </a:endParaRPr>
            </a:p>
          </p:txBody>
        </p:sp>
        <p:sp>
          <p:nvSpPr>
            <p:cNvPr id="202" name="Google Shape;202;p39"/>
            <p:cNvSpPr txBox="1"/>
            <p:nvPr/>
          </p:nvSpPr>
          <p:spPr>
            <a:xfrm>
              <a:off x="6441750" y="3387200"/>
              <a:ext cx="1434000" cy="7116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polish</a:t>
              </a:r>
              <a:endParaRPr sz="2400">
                <a:latin typeface="Helvetica Neue Light"/>
                <a:ea typeface="Helvetica Neue Light"/>
                <a:cs typeface="Helvetica Neue Light"/>
                <a:sym typeface="Helvetica Neue Light"/>
              </a:endParaRPr>
            </a:p>
            <a:p>
              <a:pPr algn="ctr"/>
              <a:r>
                <a:rPr lang="en" sz="2400">
                  <a:latin typeface="Helvetica Neue Light"/>
                  <a:ea typeface="Helvetica Neue Light"/>
                  <a:cs typeface="Helvetica Neue Light"/>
                  <a:sym typeface="Helvetica Neue Light"/>
                </a:rPr>
                <a:t>(low level)</a:t>
              </a:r>
              <a:endParaRPr sz="2400">
                <a:latin typeface="Helvetica Neue Light"/>
                <a:ea typeface="Helvetica Neue Light"/>
                <a:cs typeface="Helvetica Neue Light"/>
                <a:sym typeface="Helvetica Neue Light"/>
              </a:endParaRPr>
            </a:p>
          </p:txBody>
        </p:sp>
        <p:cxnSp>
          <p:nvCxnSpPr>
            <p:cNvPr id="203" name="Google Shape;203;p39"/>
            <p:cNvCxnSpPr/>
            <p:nvPr/>
          </p:nvCxnSpPr>
          <p:spPr>
            <a:xfrm>
              <a:off x="2205950" y="3792800"/>
              <a:ext cx="664800" cy="0"/>
            </a:xfrm>
            <a:prstGeom prst="straightConnector1">
              <a:avLst/>
            </a:prstGeom>
            <a:noFill/>
            <a:ln w="28575" cap="flat" cmpd="sng">
              <a:solidFill>
                <a:schemeClr val="dk2"/>
              </a:solidFill>
              <a:prstDash val="solid"/>
              <a:round/>
              <a:headEnd type="none" w="med" len="med"/>
              <a:tailEnd type="triangle" w="med" len="med"/>
            </a:ln>
          </p:spPr>
        </p:cxnSp>
        <p:cxnSp>
          <p:nvCxnSpPr>
            <p:cNvPr id="204" name="Google Shape;204;p39"/>
            <p:cNvCxnSpPr/>
            <p:nvPr/>
          </p:nvCxnSpPr>
          <p:spPr>
            <a:xfrm>
              <a:off x="4130225" y="3792800"/>
              <a:ext cx="664800" cy="0"/>
            </a:xfrm>
            <a:prstGeom prst="straightConnector1">
              <a:avLst/>
            </a:prstGeom>
            <a:noFill/>
            <a:ln w="28575" cap="flat" cmpd="sng">
              <a:solidFill>
                <a:schemeClr val="dk2"/>
              </a:solidFill>
              <a:prstDash val="solid"/>
              <a:round/>
              <a:headEnd type="none" w="med" len="med"/>
              <a:tailEnd type="triangle" w="med" len="med"/>
            </a:ln>
          </p:spPr>
        </p:cxnSp>
        <p:cxnSp>
          <p:nvCxnSpPr>
            <p:cNvPr id="205" name="Google Shape;205;p39"/>
            <p:cNvCxnSpPr/>
            <p:nvPr/>
          </p:nvCxnSpPr>
          <p:spPr>
            <a:xfrm>
              <a:off x="5947775" y="3792800"/>
              <a:ext cx="664800" cy="0"/>
            </a:xfrm>
            <a:prstGeom prst="straightConnector1">
              <a:avLst/>
            </a:prstGeom>
            <a:noFill/>
            <a:ln w="28575" cap="flat" cmpd="sng">
              <a:solidFill>
                <a:schemeClr val="dk2"/>
              </a:solidFill>
              <a:prstDash val="solid"/>
              <a:round/>
              <a:headEnd type="none" w="med" len="med"/>
              <a:tailEnd type="triangle" w="med" len="med"/>
            </a:ln>
          </p:spPr>
        </p:cxnSp>
      </p:grpSp>
      <p:sp>
        <p:nvSpPr>
          <p:cNvPr id="206" name="Google Shape;206;p39"/>
          <p:cNvSpPr txBox="1"/>
          <p:nvPr/>
        </p:nvSpPr>
        <p:spPr>
          <a:xfrm>
            <a:off x="2491267" y="2789767"/>
            <a:ext cx="7030400" cy="7592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applies to papers, talks, posters, interviews, etc.</a:t>
            </a:r>
            <a:endParaRPr sz="2400">
              <a:latin typeface="Helvetica Neue Light"/>
              <a:ea typeface="Helvetica Neue Light"/>
              <a:cs typeface="Helvetica Neue Light"/>
              <a:sym typeface="Helvetica Neue Light"/>
            </a:endParaRPr>
          </a:p>
        </p:txBody>
      </p:sp>
      <p:sp>
        <p:nvSpPr>
          <p:cNvPr id="207" name="Google Shape;207;p3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3</a:t>
            </a:fld>
            <a:endParaRPr/>
          </a:p>
        </p:txBody>
      </p:sp>
    </p:spTree>
    <p:extLst>
      <p:ext uri="{BB962C8B-B14F-4D97-AF65-F5344CB8AC3E}">
        <p14:creationId xmlns:p14="http://schemas.microsoft.com/office/powerpoint/2010/main" val="44784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2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71"/>
          <p:cNvGrpSpPr/>
          <p:nvPr/>
        </p:nvGrpSpPr>
        <p:grpSpPr>
          <a:xfrm>
            <a:off x="7403667" y="949385"/>
            <a:ext cx="2566519" cy="1449100"/>
            <a:chOff x="6298125" y="2108413"/>
            <a:chExt cx="1924889" cy="1086825"/>
          </a:xfrm>
        </p:grpSpPr>
        <p:pic>
          <p:nvPicPr>
            <p:cNvPr id="707" name="Google Shape;707;p71" descr="Image result for brain image"/>
            <p:cNvPicPr preferRelativeResize="0"/>
            <p:nvPr/>
          </p:nvPicPr>
          <p:blipFill>
            <a:blip r:embed="rId3">
              <a:alphaModFix/>
            </a:blip>
            <a:stretch>
              <a:fillRect/>
            </a:stretch>
          </p:blipFill>
          <p:spPr>
            <a:xfrm>
              <a:off x="6298125" y="2108413"/>
              <a:ext cx="1924889" cy="1086825"/>
            </a:xfrm>
            <a:prstGeom prst="rect">
              <a:avLst/>
            </a:prstGeom>
            <a:noFill/>
            <a:ln>
              <a:noFill/>
            </a:ln>
          </p:spPr>
        </p:pic>
        <p:sp>
          <p:nvSpPr>
            <p:cNvPr id="708" name="Google Shape;708;p71"/>
            <p:cNvSpPr/>
            <p:nvPr/>
          </p:nvSpPr>
          <p:spPr>
            <a:xfrm>
              <a:off x="6822925" y="2363575"/>
              <a:ext cx="186900" cy="2082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9" name="Google Shape;709;p71"/>
            <p:cNvSpPr/>
            <p:nvPr/>
          </p:nvSpPr>
          <p:spPr>
            <a:xfrm>
              <a:off x="6993875" y="2363575"/>
              <a:ext cx="186900" cy="2082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0" name="Google Shape;710;p71"/>
            <p:cNvSpPr/>
            <p:nvPr/>
          </p:nvSpPr>
          <p:spPr>
            <a:xfrm>
              <a:off x="6889150" y="2422875"/>
              <a:ext cx="54300" cy="897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1" name="Google Shape;711;p71"/>
            <p:cNvSpPr/>
            <p:nvPr/>
          </p:nvSpPr>
          <p:spPr>
            <a:xfrm>
              <a:off x="7060175" y="2422825"/>
              <a:ext cx="54300" cy="897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2" name="Google Shape;712;p71"/>
            <p:cNvSpPr/>
            <p:nvPr/>
          </p:nvSpPr>
          <p:spPr>
            <a:xfrm>
              <a:off x="6795075" y="2605394"/>
              <a:ext cx="338050" cy="135400"/>
            </a:xfrm>
            <a:custGeom>
              <a:avLst/>
              <a:gdLst/>
              <a:ahLst/>
              <a:cxnLst/>
              <a:rect l="l" t="t" r="r" b="b"/>
              <a:pathLst>
                <a:path w="13522" h="5416" extrusionOk="0">
                  <a:moveTo>
                    <a:pt x="0" y="4038"/>
                  </a:moveTo>
                  <a:cubicBezTo>
                    <a:pt x="486" y="3393"/>
                    <a:pt x="1052" y="644"/>
                    <a:pt x="2917" y="167"/>
                  </a:cubicBezTo>
                  <a:cubicBezTo>
                    <a:pt x="4782" y="-310"/>
                    <a:pt x="9421" y="299"/>
                    <a:pt x="11188" y="1174"/>
                  </a:cubicBezTo>
                  <a:cubicBezTo>
                    <a:pt x="12956" y="2049"/>
                    <a:pt x="13133" y="4709"/>
                    <a:pt x="13522" y="5416"/>
                  </a:cubicBezTo>
                </a:path>
              </a:pathLst>
            </a:custGeom>
            <a:noFill/>
            <a:ln w="38100" cap="flat" cmpd="sng">
              <a:solidFill>
                <a:srgbClr val="000000"/>
              </a:solidFill>
              <a:prstDash val="solid"/>
              <a:round/>
              <a:headEnd type="none" w="med" len="med"/>
              <a:tailEnd type="none" w="med" len="med"/>
            </a:ln>
          </p:spPr>
        </p:sp>
        <p:cxnSp>
          <p:nvCxnSpPr>
            <p:cNvPr id="713" name="Google Shape;713;p71"/>
            <p:cNvCxnSpPr/>
            <p:nvPr/>
          </p:nvCxnSpPr>
          <p:spPr>
            <a:xfrm rot="10800000" flipH="1">
              <a:off x="6820275" y="2315400"/>
              <a:ext cx="110100" cy="67500"/>
            </a:xfrm>
            <a:prstGeom prst="straightConnector1">
              <a:avLst/>
            </a:prstGeom>
            <a:noFill/>
            <a:ln w="28575" cap="flat" cmpd="sng">
              <a:solidFill>
                <a:srgbClr val="000000"/>
              </a:solidFill>
              <a:prstDash val="solid"/>
              <a:round/>
              <a:headEnd type="none" w="med" len="med"/>
              <a:tailEnd type="none" w="med" len="med"/>
            </a:ln>
          </p:spPr>
        </p:cxnSp>
        <p:cxnSp>
          <p:nvCxnSpPr>
            <p:cNvPr id="714" name="Google Shape;714;p71"/>
            <p:cNvCxnSpPr/>
            <p:nvPr/>
          </p:nvCxnSpPr>
          <p:spPr>
            <a:xfrm rot="10800000">
              <a:off x="7097225" y="2327275"/>
              <a:ext cx="110100" cy="67500"/>
            </a:xfrm>
            <a:prstGeom prst="straightConnector1">
              <a:avLst/>
            </a:prstGeom>
            <a:noFill/>
            <a:ln w="28575" cap="flat" cmpd="sng">
              <a:solidFill>
                <a:srgbClr val="000000"/>
              </a:solidFill>
              <a:prstDash val="solid"/>
              <a:round/>
              <a:headEnd type="none" w="med" len="med"/>
              <a:tailEnd type="none" w="med" len="med"/>
            </a:ln>
          </p:spPr>
        </p:cxnSp>
      </p:grpSp>
      <p:sp>
        <p:nvSpPr>
          <p:cNvPr id="715" name="Google Shape;715;p71"/>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Minimizing cognitive load</a:t>
            </a:r>
            <a:endParaRPr/>
          </a:p>
        </p:txBody>
      </p:sp>
      <p:sp>
        <p:nvSpPr>
          <p:cNvPr id="716" name="Google Shape;716;p71"/>
          <p:cNvSpPr txBox="1"/>
          <p:nvPr/>
        </p:nvSpPr>
        <p:spPr>
          <a:xfrm>
            <a:off x="3298767" y="2778833"/>
            <a:ext cx="5508400" cy="7716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 sz="2400" b="1">
                <a:solidFill>
                  <a:schemeClr val="dk1"/>
                </a:solidFill>
                <a:latin typeface="Helvetica Neue"/>
                <a:ea typeface="Helvetica Neue"/>
                <a:cs typeface="Helvetica Neue"/>
                <a:sym typeface="Helvetica Neue"/>
              </a:rPr>
              <a:t>simplify data</a:t>
            </a:r>
            <a:r>
              <a:rPr lang="en" sz="2400">
                <a:solidFill>
                  <a:schemeClr val="dk1"/>
                </a:solidFill>
                <a:latin typeface="Helvetica Neue Light"/>
                <a:ea typeface="Helvetica Neue Light"/>
                <a:cs typeface="Helvetica Neue Light"/>
                <a:sym typeface="Helvetica Neue Light"/>
              </a:rPr>
              <a:t> and </a:t>
            </a:r>
            <a:r>
              <a:rPr lang="en" sz="2400" b="1">
                <a:solidFill>
                  <a:schemeClr val="dk1"/>
                </a:solidFill>
                <a:latin typeface="Helvetica Neue"/>
                <a:ea typeface="Helvetica Neue"/>
                <a:cs typeface="Helvetica Neue"/>
                <a:sym typeface="Helvetica Neue"/>
              </a:rPr>
              <a:t>minimize noise</a:t>
            </a:r>
            <a:endParaRPr sz="2400"/>
          </a:p>
        </p:txBody>
      </p:sp>
      <p:sp>
        <p:nvSpPr>
          <p:cNvPr id="717" name="Google Shape;717;p71"/>
          <p:cNvSpPr txBox="1"/>
          <p:nvPr/>
        </p:nvSpPr>
        <p:spPr>
          <a:xfrm>
            <a:off x="2988600" y="1195333"/>
            <a:ext cx="6214800" cy="11196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How can we make these </a:t>
            </a:r>
            <a:br>
              <a:rPr lang="en" sz="2400">
                <a:latin typeface="Helvetica Neue Light"/>
                <a:ea typeface="Helvetica Neue Light"/>
                <a:cs typeface="Helvetica Neue Light"/>
                <a:sym typeface="Helvetica Neue Light"/>
              </a:rPr>
            </a:br>
            <a:r>
              <a:rPr lang="en" sz="2400">
                <a:latin typeface="Helvetica Neue Light"/>
                <a:ea typeface="Helvetica Neue Light"/>
                <a:cs typeface="Helvetica Neue Light"/>
                <a:sym typeface="Helvetica Neue Light"/>
              </a:rPr>
              <a:t>examples less taxing?</a:t>
            </a:r>
            <a:endParaRPr sz="2400">
              <a:latin typeface="Helvetica Neue Light"/>
              <a:ea typeface="Helvetica Neue Light"/>
              <a:cs typeface="Helvetica Neue Light"/>
              <a:sym typeface="Helvetica Neue Light"/>
            </a:endParaRPr>
          </a:p>
        </p:txBody>
      </p:sp>
      <p:grpSp>
        <p:nvGrpSpPr>
          <p:cNvPr id="718" name="Google Shape;718;p71"/>
          <p:cNvGrpSpPr/>
          <p:nvPr/>
        </p:nvGrpSpPr>
        <p:grpSpPr>
          <a:xfrm>
            <a:off x="8000933" y="3288367"/>
            <a:ext cx="2531800" cy="1800367"/>
            <a:chOff x="6000700" y="2466275"/>
            <a:chExt cx="1898850" cy="1350275"/>
          </a:xfrm>
        </p:grpSpPr>
        <p:cxnSp>
          <p:nvCxnSpPr>
            <p:cNvPr id="719" name="Google Shape;719;p71"/>
            <p:cNvCxnSpPr/>
            <p:nvPr/>
          </p:nvCxnSpPr>
          <p:spPr>
            <a:xfrm rot="10800000">
              <a:off x="6000700" y="2466275"/>
              <a:ext cx="1029000" cy="687000"/>
            </a:xfrm>
            <a:prstGeom prst="straightConnector1">
              <a:avLst/>
            </a:prstGeom>
            <a:noFill/>
            <a:ln w="28575" cap="flat" cmpd="sng">
              <a:solidFill>
                <a:schemeClr val="dk2"/>
              </a:solidFill>
              <a:prstDash val="solid"/>
              <a:round/>
              <a:headEnd type="none" w="med" len="med"/>
              <a:tailEnd type="triangle" w="med" len="med"/>
            </a:ln>
          </p:spPr>
        </p:cxnSp>
        <p:sp>
          <p:nvSpPr>
            <p:cNvPr id="720" name="Google Shape;720;p71"/>
            <p:cNvSpPr txBox="1"/>
            <p:nvPr/>
          </p:nvSpPr>
          <p:spPr>
            <a:xfrm>
              <a:off x="6363850" y="3083650"/>
              <a:ext cx="1535700" cy="7329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extraneous </a:t>
              </a:r>
              <a:br>
                <a:rPr lang="en" sz="2400">
                  <a:latin typeface="Helvetica Neue Light"/>
                  <a:ea typeface="Helvetica Neue Light"/>
                  <a:cs typeface="Helvetica Neue Light"/>
                  <a:sym typeface="Helvetica Neue Light"/>
                </a:rPr>
              </a:br>
              <a:r>
                <a:rPr lang="en" sz="2400">
                  <a:latin typeface="Helvetica Neue Light"/>
                  <a:ea typeface="Helvetica Neue Light"/>
                  <a:cs typeface="Helvetica Neue Light"/>
                  <a:sym typeface="Helvetica Neue Light"/>
                </a:rPr>
                <a:t>distractions</a:t>
              </a:r>
              <a:endParaRPr sz="2400">
                <a:latin typeface="Helvetica Neue Light"/>
                <a:ea typeface="Helvetica Neue Light"/>
                <a:cs typeface="Helvetica Neue Light"/>
                <a:sym typeface="Helvetica Neue Light"/>
              </a:endParaRPr>
            </a:p>
          </p:txBody>
        </p:sp>
      </p:grpSp>
      <p:grpSp>
        <p:nvGrpSpPr>
          <p:cNvPr id="721" name="Google Shape;721;p71"/>
          <p:cNvGrpSpPr/>
          <p:nvPr/>
        </p:nvGrpSpPr>
        <p:grpSpPr>
          <a:xfrm>
            <a:off x="872334" y="3254567"/>
            <a:ext cx="4208433" cy="1631867"/>
            <a:chOff x="654250" y="2440925"/>
            <a:chExt cx="3156325" cy="1223900"/>
          </a:xfrm>
        </p:grpSpPr>
        <p:cxnSp>
          <p:nvCxnSpPr>
            <p:cNvPr id="722" name="Google Shape;722;p71"/>
            <p:cNvCxnSpPr/>
            <p:nvPr/>
          </p:nvCxnSpPr>
          <p:spPr>
            <a:xfrm rot="10800000" flipH="1">
              <a:off x="2474075" y="2440925"/>
              <a:ext cx="1336500" cy="737700"/>
            </a:xfrm>
            <a:prstGeom prst="straightConnector1">
              <a:avLst/>
            </a:prstGeom>
            <a:noFill/>
            <a:ln w="28575" cap="flat" cmpd="sng">
              <a:solidFill>
                <a:schemeClr val="dk2"/>
              </a:solidFill>
              <a:prstDash val="solid"/>
              <a:round/>
              <a:headEnd type="none" w="med" len="med"/>
              <a:tailEnd type="triangle" w="med" len="med"/>
            </a:ln>
          </p:spPr>
        </p:cxnSp>
        <p:sp>
          <p:nvSpPr>
            <p:cNvPr id="723" name="Google Shape;723;p71"/>
            <p:cNvSpPr txBox="1"/>
            <p:nvPr/>
          </p:nvSpPr>
          <p:spPr>
            <a:xfrm>
              <a:off x="654250" y="2620825"/>
              <a:ext cx="1924800" cy="10440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the images / math / text</a:t>
              </a:r>
              <a:br>
                <a:rPr lang="en" sz="2400">
                  <a:latin typeface="Helvetica Neue Light"/>
                  <a:ea typeface="Helvetica Neue Light"/>
                  <a:cs typeface="Helvetica Neue Light"/>
                  <a:sym typeface="Helvetica Neue Light"/>
                </a:rPr>
              </a:br>
              <a:r>
                <a:rPr lang="en" sz="2400">
                  <a:latin typeface="Helvetica Neue Light"/>
                  <a:ea typeface="Helvetica Neue Light"/>
                  <a:cs typeface="Helvetica Neue Light"/>
                  <a:sym typeface="Helvetica Neue Light"/>
                </a:rPr>
                <a:t>that convey your message</a:t>
              </a:r>
              <a:endParaRPr sz="2400">
                <a:latin typeface="Helvetica Neue Light"/>
                <a:ea typeface="Helvetica Neue Light"/>
                <a:cs typeface="Helvetica Neue Light"/>
                <a:sym typeface="Helvetica Neue Light"/>
              </a:endParaRPr>
            </a:p>
          </p:txBody>
        </p:sp>
      </p:grpSp>
      <p:grpSp>
        <p:nvGrpSpPr>
          <p:cNvPr id="724" name="Google Shape;724;p71"/>
          <p:cNvGrpSpPr/>
          <p:nvPr/>
        </p:nvGrpSpPr>
        <p:grpSpPr>
          <a:xfrm>
            <a:off x="5080767" y="4478867"/>
            <a:ext cx="2903200" cy="1665267"/>
            <a:chOff x="3810575" y="3359150"/>
            <a:chExt cx="2177400" cy="1248950"/>
          </a:xfrm>
        </p:grpSpPr>
        <p:cxnSp>
          <p:nvCxnSpPr>
            <p:cNvPr id="725" name="Google Shape;725;p71"/>
            <p:cNvCxnSpPr/>
            <p:nvPr/>
          </p:nvCxnSpPr>
          <p:spPr>
            <a:xfrm rot="10800000" flipH="1">
              <a:off x="4892325" y="3359150"/>
              <a:ext cx="301800" cy="578700"/>
            </a:xfrm>
            <a:prstGeom prst="straightConnector1">
              <a:avLst/>
            </a:prstGeom>
            <a:noFill/>
            <a:ln w="28575" cap="flat" cmpd="sng">
              <a:solidFill>
                <a:schemeClr val="dk2"/>
              </a:solidFill>
              <a:prstDash val="solid"/>
              <a:round/>
              <a:headEnd type="none" w="med" len="med"/>
              <a:tailEnd type="triangle" w="med" len="med"/>
            </a:ln>
          </p:spPr>
        </p:cxnSp>
        <p:sp>
          <p:nvSpPr>
            <p:cNvPr id="726" name="Google Shape;726;p71"/>
            <p:cNvSpPr txBox="1"/>
            <p:nvPr/>
          </p:nvSpPr>
          <p:spPr>
            <a:xfrm>
              <a:off x="3810575" y="3875200"/>
              <a:ext cx="2177400" cy="7329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your message</a:t>
              </a:r>
              <a:endParaRPr sz="2400">
                <a:latin typeface="Helvetica Neue Light"/>
                <a:ea typeface="Helvetica Neue Light"/>
                <a:cs typeface="Helvetica Neue Light"/>
                <a:sym typeface="Helvetica Neue Light"/>
              </a:endParaRPr>
            </a:p>
          </p:txBody>
        </p:sp>
      </p:grpSp>
      <p:sp>
        <p:nvSpPr>
          <p:cNvPr id="727" name="Google Shape;727;p71"/>
          <p:cNvSpPr txBox="1"/>
          <p:nvPr/>
        </p:nvSpPr>
        <p:spPr>
          <a:xfrm>
            <a:off x="3192600" y="3930800"/>
            <a:ext cx="5806800" cy="7636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 sz="2400">
                <a:solidFill>
                  <a:schemeClr val="dk1"/>
                </a:solidFill>
                <a:latin typeface="Helvetica Neue Light"/>
                <a:ea typeface="Helvetica Neue Light"/>
                <a:cs typeface="Helvetica Neue Light"/>
                <a:sym typeface="Helvetica Neue Light"/>
              </a:rPr>
              <a:t>while </a:t>
            </a:r>
            <a:r>
              <a:rPr lang="en" sz="2400" b="1">
                <a:solidFill>
                  <a:schemeClr val="dk1"/>
                </a:solidFill>
                <a:latin typeface="Helvetica Neue"/>
                <a:ea typeface="Helvetica Neue"/>
                <a:cs typeface="Helvetica Neue"/>
                <a:sym typeface="Helvetica Neue"/>
              </a:rPr>
              <a:t>preserving information</a:t>
            </a:r>
            <a:endParaRPr sz="2400">
              <a:solidFill>
                <a:schemeClr val="dk1"/>
              </a:solidFill>
            </a:endParaRPr>
          </a:p>
        </p:txBody>
      </p:sp>
      <p:sp>
        <p:nvSpPr>
          <p:cNvPr id="728" name="Google Shape;728;p7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30</a:t>
            </a:fld>
            <a:endParaRPr/>
          </a:p>
        </p:txBody>
      </p:sp>
    </p:spTree>
    <p:extLst>
      <p:ext uri="{BB962C8B-B14F-4D97-AF65-F5344CB8AC3E}">
        <p14:creationId xmlns:p14="http://schemas.microsoft.com/office/powerpoint/2010/main" val="319836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6"/>
                                        </p:tgtEl>
                                        <p:attrNameLst>
                                          <p:attrName>style.visibility</p:attrName>
                                        </p:attrNameLst>
                                      </p:cBhvr>
                                      <p:to>
                                        <p:strVal val="visible"/>
                                      </p:to>
                                    </p:set>
                                    <p:animEffect transition="in" filter="fade">
                                      <p:cBhvr>
                                        <p:cTn id="7" dur="200"/>
                                        <p:tgtEl>
                                          <p:spTgt spid="7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1"/>
                                        </p:tgtEl>
                                        <p:attrNameLst>
                                          <p:attrName>style.visibility</p:attrName>
                                        </p:attrNameLst>
                                      </p:cBhvr>
                                      <p:to>
                                        <p:strVal val="visible"/>
                                      </p:to>
                                    </p:set>
                                    <p:animEffect transition="in" filter="fade">
                                      <p:cBhvr>
                                        <p:cTn id="12" dur="200"/>
                                        <p:tgtEl>
                                          <p:spTgt spid="7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8"/>
                                        </p:tgtEl>
                                        <p:attrNameLst>
                                          <p:attrName>style.visibility</p:attrName>
                                        </p:attrNameLst>
                                      </p:cBhvr>
                                      <p:to>
                                        <p:strVal val="visible"/>
                                      </p:to>
                                    </p:set>
                                    <p:animEffect transition="in" filter="fade">
                                      <p:cBhvr>
                                        <p:cTn id="17" dur="200"/>
                                        <p:tgtEl>
                                          <p:spTgt spid="7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27"/>
                                        </p:tgtEl>
                                        <p:attrNameLst>
                                          <p:attrName>style.visibility</p:attrName>
                                        </p:attrNameLst>
                                      </p:cBhvr>
                                      <p:to>
                                        <p:strVal val="visible"/>
                                      </p:to>
                                    </p:set>
                                    <p:animEffect transition="in" filter="fade">
                                      <p:cBhvr>
                                        <p:cTn id="22" dur="200"/>
                                        <p:tgtEl>
                                          <p:spTgt spid="7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24"/>
                                        </p:tgtEl>
                                        <p:attrNameLst>
                                          <p:attrName>style.visibility</p:attrName>
                                        </p:attrNameLst>
                                      </p:cBhvr>
                                      <p:to>
                                        <p:strVal val="visible"/>
                                      </p:to>
                                    </p:set>
                                    <p:animEffect transition="in" filter="fade">
                                      <p:cBhvr>
                                        <p:cTn id="27" dur="200"/>
                                        <p:tgtEl>
                                          <p:spTgt spid="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72"/>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a:t>Minimizing cognitive load</a:t>
            </a:r>
            <a:endParaRPr/>
          </a:p>
          <a:p>
            <a:pPr>
              <a:buClr>
                <a:schemeClr val="dk1"/>
              </a:buClr>
              <a:buSzPts val="1100"/>
            </a:pPr>
            <a:endParaRPr/>
          </a:p>
          <a:p>
            <a:endParaRPr/>
          </a:p>
        </p:txBody>
      </p:sp>
      <p:sp>
        <p:nvSpPr>
          <p:cNvPr id="734" name="Google Shape;734;p72"/>
          <p:cNvSpPr txBox="1"/>
          <p:nvPr/>
        </p:nvSpPr>
        <p:spPr>
          <a:xfrm>
            <a:off x="1313433" y="1030900"/>
            <a:ext cx="9565200" cy="8192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Think of your technical material as a minimalist interior design</a:t>
            </a:r>
            <a:endParaRPr sz="2400">
              <a:latin typeface="Helvetica Neue Light"/>
              <a:ea typeface="Helvetica Neue Light"/>
              <a:cs typeface="Helvetica Neue Light"/>
              <a:sym typeface="Helvetica Neue Light"/>
            </a:endParaRPr>
          </a:p>
          <a:p>
            <a:pPr algn="ctr"/>
            <a:endParaRPr sz="2400">
              <a:latin typeface="Helvetica Neue Light"/>
              <a:ea typeface="Helvetica Neue Light"/>
              <a:cs typeface="Helvetica Neue Light"/>
              <a:sym typeface="Helvetica Neue Light"/>
            </a:endParaRPr>
          </a:p>
          <a:p>
            <a:pPr algn="ctr"/>
            <a:endParaRPr sz="2400">
              <a:latin typeface="Helvetica Neue Light"/>
              <a:ea typeface="Helvetica Neue Light"/>
              <a:cs typeface="Helvetica Neue Light"/>
              <a:sym typeface="Helvetica Neue Light"/>
            </a:endParaRPr>
          </a:p>
        </p:txBody>
      </p:sp>
      <p:sp>
        <p:nvSpPr>
          <p:cNvPr id="735" name="Google Shape;735;p72"/>
          <p:cNvSpPr txBox="1"/>
          <p:nvPr/>
        </p:nvSpPr>
        <p:spPr>
          <a:xfrm>
            <a:off x="2604400" y="1873917"/>
            <a:ext cx="6983200" cy="7300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Message: “a chair complements a bed nicely”</a:t>
            </a:r>
            <a:endParaRPr sz="2400">
              <a:latin typeface="Helvetica Neue Light"/>
              <a:ea typeface="Helvetica Neue Light"/>
              <a:cs typeface="Helvetica Neue Light"/>
              <a:sym typeface="Helvetica Neue Light"/>
            </a:endParaRPr>
          </a:p>
        </p:txBody>
      </p:sp>
      <p:grpSp>
        <p:nvGrpSpPr>
          <p:cNvPr id="736" name="Google Shape;736;p72"/>
          <p:cNvGrpSpPr/>
          <p:nvPr/>
        </p:nvGrpSpPr>
        <p:grpSpPr>
          <a:xfrm>
            <a:off x="773818" y="2627750"/>
            <a:ext cx="4714799" cy="3793917"/>
            <a:chOff x="580363" y="1970812"/>
            <a:chExt cx="3536099" cy="2845438"/>
          </a:xfrm>
        </p:grpSpPr>
        <p:pic>
          <p:nvPicPr>
            <p:cNvPr id="737" name="Google Shape;737;p72"/>
            <p:cNvPicPr preferRelativeResize="0"/>
            <p:nvPr/>
          </p:nvPicPr>
          <p:blipFill>
            <a:blip r:embed="rId3">
              <a:alphaModFix/>
            </a:blip>
            <a:stretch>
              <a:fillRect/>
            </a:stretch>
          </p:blipFill>
          <p:spPr>
            <a:xfrm>
              <a:off x="644262" y="1970812"/>
              <a:ext cx="3472200" cy="2136150"/>
            </a:xfrm>
            <a:prstGeom prst="rect">
              <a:avLst/>
            </a:prstGeom>
            <a:noFill/>
            <a:ln>
              <a:noFill/>
            </a:ln>
          </p:spPr>
        </p:pic>
        <p:sp>
          <p:nvSpPr>
            <p:cNvPr id="738" name="Google Shape;738;p72"/>
            <p:cNvSpPr txBox="1"/>
            <p:nvPr/>
          </p:nvSpPr>
          <p:spPr>
            <a:xfrm>
              <a:off x="580363" y="4106950"/>
              <a:ext cx="3429900" cy="5727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simple data, low noise </a:t>
              </a:r>
              <a:endParaRPr sz="2400">
                <a:latin typeface="Helvetica Neue Light"/>
                <a:ea typeface="Helvetica Neue Light"/>
                <a:cs typeface="Helvetica Neue Light"/>
                <a:sym typeface="Helvetica Neue Light"/>
              </a:endParaRPr>
            </a:p>
          </p:txBody>
        </p:sp>
        <p:sp>
          <p:nvSpPr>
            <p:cNvPr id="739" name="Google Shape;739;p72"/>
            <p:cNvSpPr txBox="1"/>
            <p:nvPr/>
          </p:nvSpPr>
          <p:spPr>
            <a:xfrm>
              <a:off x="925650" y="4489250"/>
              <a:ext cx="2909400" cy="327000"/>
            </a:xfrm>
            <a:prstGeom prst="rect">
              <a:avLst/>
            </a:prstGeom>
            <a:noFill/>
            <a:ln>
              <a:noFill/>
            </a:ln>
          </p:spPr>
          <p:txBody>
            <a:bodyPr spcFirstLastPara="1" wrap="square" lIns="121900" tIns="121900" rIns="121900" bIns="121900" anchor="t" anchorCtr="0">
              <a:noAutofit/>
            </a:bodyPr>
            <a:lstStyle/>
            <a:p>
              <a:pPr algn="ctr"/>
              <a:r>
                <a:rPr lang="en" sz="2400" b="1">
                  <a:solidFill>
                    <a:srgbClr val="1C4587"/>
                  </a:solidFill>
                  <a:latin typeface="Helvetica Neue"/>
                  <a:ea typeface="Helvetica Neue"/>
                  <a:cs typeface="Helvetica Neue"/>
                  <a:sym typeface="Helvetica Neue"/>
                </a:rPr>
                <a:t>easy on the brain</a:t>
              </a:r>
              <a:endParaRPr sz="2400" b="1">
                <a:solidFill>
                  <a:srgbClr val="1C4587"/>
                </a:solidFill>
                <a:latin typeface="Helvetica Neue"/>
                <a:ea typeface="Helvetica Neue"/>
                <a:cs typeface="Helvetica Neue"/>
                <a:sym typeface="Helvetica Neue"/>
              </a:endParaRPr>
            </a:p>
          </p:txBody>
        </p:sp>
      </p:grpSp>
      <p:grpSp>
        <p:nvGrpSpPr>
          <p:cNvPr id="740" name="Google Shape;740;p72"/>
          <p:cNvGrpSpPr/>
          <p:nvPr/>
        </p:nvGrpSpPr>
        <p:grpSpPr>
          <a:xfrm>
            <a:off x="5928701" y="2820701"/>
            <a:ext cx="5470932" cy="3600967"/>
            <a:chOff x="4446525" y="2115525"/>
            <a:chExt cx="4103199" cy="2700725"/>
          </a:xfrm>
        </p:grpSpPr>
        <p:pic>
          <p:nvPicPr>
            <p:cNvPr id="741" name="Google Shape;741;p72"/>
            <p:cNvPicPr preferRelativeResize="0"/>
            <p:nvPr/>
          </p:nvPicPr>
          <p:blipFill>
            <a:blip r:embed="rId4">
              <a:alphaModFix/>
            </a:blip>
            <a:stretch>
              <a:fillRect/>
            </a:stretch>
          </p:blipFill>
          <p:spPr>
            <a:xfrm>
              <a:off x="4446525" y="2115525"/>
              <a:ext cx="4103199" cy="1991425"/>
            </a:xfrm>
            <a:prstGeom prst="rect">
              <a:avLst/>
            </a:prstGeom>
            <a:noFill/>
            <a:ln>
              <a:noFill/>
            </a:ln>
          </p:spPr>
        </p:pic>
        <p:sp>
          <p:nvSpPr>
            <p:cNvPr id="742" name="Google Shape;742;p72"/>
            <p:cNvSpPr txBox="1"/>
            <p:nvPr/>
          </p:nvSpPr>
          <p:spPr>
            <a:xfrm>
              <a:off x="4837313" y="4100575"/>
              <a:ext cx="3321600" cy="4626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complex data, high noise</a:t>
              </a:r>
              <a:endParaRPr sz="2400">
                <a:latin typeface="Helvetica Neue Light"/>
                <a:ea typeface="Helvetica Neue Light"/>
                <a:cs typeface="Helvetica Neue Light"/>
                <a:sym typeface="Helvetica Neue Light"/>
              </a:endParaRPr>
            </a:p>
          </p:txBody>
        </p:sp>
        <p:sp>
          <p:nvSpPr>
            <p:cNvPr id="743" name="Google Shape;743;p72"/>
            <p:cNvSpPr txBox="1"/>
            <p:nvPr/>
          </p:nvSpPr>
          <p:spPr>
            <a:xfrm>
              <a:off x="5043425" y="4489250"/>
              <a:ext cx="2909400" cy="327000"/>
            </a:xfrm>
            <a:prstGeom prst="rect">
              <a:avLst/>
            </a:prstGeom>
            <a:noFill/>
            <a:ln>
              <a:noFill/>
            </a:ln>
          </p:spPr>
          <p:txBody>
            <a:bodyPr spcFirstLastPara="1" wrap="square" lIns="121900" tIns="121900" rIns="121900" bIns="121900" anchor="t" anchorCtr="0">
              <a:noAutofit/>
            </a:bodyPr>
            <a:lstStyle/>
            <a:p>
              <a:pPr algn="ctr"/>
              <a:r>
                <a:rPr lang="en" sz="2400" b="1">
                  <a:solidFill>
                    <a:srgbClr val="990000"/>
                  </a:solidFill>
                  <a:latin typeface="Helvetica Neue"/>
                  <a:ea typeface="Helvetica Neue"/>
                  <a:cs typeface="Helvetica Neue"/>
                  <a:sym typeface="Helvetica Neue"/>
                </a:rPr>
                <a:t>is there even a chair…?</a:t>
              </a:r>
              <a:endParaRPr sz="2400" b="1">
                <a:solidFill>
                  <a:srgbClr val="990000"/>
                </a:solidFill>
                <a:latin typeface="Helvetica Neue"/>
                <a:ea typeface="Helvetica Neue"/>
                <a:cs typeface="Helvetica Neue"/>
                <a:sym typeface="Helvetica Neue"/>
              </a:endParaRPr>
            </a:p>
          </p:txBody>
        </p:sp>
      </p:grpSp>
      <p:sp>
        <p:nvSpPr>
          <p:cNvPr id="744" name="Google Shape;744;p7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31</a:t>
            </a:fld>
            <a:endParaRPr/>
          </a:p>
        </p:txBody>
      </p:sp>
    </p:spTree>
    <p:extLst>
      <p:ext uri="{BB962C8B-B14F-4D97-AF65-F5344CB8AC3E}">
        <p14:creationId xmlns:p14="http://schemas.microsoft.com/office/powerpoint/2010/main" val="123089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6"/>
                                        </p:tgtEl>
                                        <p:attrNameLst>
                                          <p:attrName>style.visibility</p:attrName>
                                        </p:attrNameLst>
                                      </p:cBhvr>
                                      <p:to>
                                        <p:strVal val="visible"/>
                                      </p:to>
                                    </p:set>
                                    <p:animEffect transition="in" filter="fade">
                                      <p:cBhvr>
                                        <p:cTn id="7" dur="200"/>
                                        <p:tgtEl>
                                          <p:spTgt spid="7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0"/>
                                        </p:tgtEl>
                                        <p:attrNameLst>
                                          <p:attrName>style.visibility</p:attrName>
                                        </p:attrNameLst>
                                      </p:cBhvr>
                                      <p:to>
                                        <p:strVal val="visible"/>
                                      </p:to>
                                    </p:set>
                                    <p:animEffect transition="in" filter="fade">
                                      <p:cBhvr>
                                        <p:cTn id="12" dur="200"/>
                                        <p:tgtEl>
                                          <p:spTgt spid="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73"/>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a:t>Minimizing cognitive load</a:t>
            </a:r>
            <a:endParaRPr/>
          </a:p>
          <a:p>
            <a:pPr>
              <a:buClr>
                <a:schemeClr val="dk1"/>
              </a:buClr>
              <a:buSzPts val="1100"/>
            </a:pPr>
            <a:endParaRPr/>
          </a:p>
          <a:p>
            <a:endParaRPr/>
          </a:p>
        </p:txBody>
      </p:sp>
      <p:sp>
        <p:nvSpPr>
          <p:cNvPr id="750" name="Google Shape;750;p73"/>
          <p:cNvSpPr txBox="1"/>
          <p:nvPr/>
        </p:nvSpPr>
        <p:spPr>
          <a:xfrm>
            <a:off x="1313433" y="1030900"/>
            <a:ext cx="9565200" cy="8192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Think of your talk as an advertisement for your paper</a:t>
            </a:r>
            <a:endParaRPr sz="2400">
              <a:latin typeface="Helvetica Neue Light"/>
              <a:ea typeface="Helvetica Neue Light"/>
              <a:cs typeface="Helvetica Neue Light"/>
              <a:sym typeface="Helvetica Neue Light"/>
            </a:endParaRPr>
          </a:p>
          <a:p>
            <a:pPr algn="ctr"/>
            <a:endParaRPr sz="2400">
              <a:latin typeface="Helvetica Neue Light"/>
              <a:ea typeface="Helvetica Neue Light"/>
              <a:cs typeface="Helvetica Neue Light"/>
              <a:sym typeface="Helvetica Neue Light"/>
            </a:endParaRPr>
          </a:p>
          <a:p>
            <a:pPr algn="ctr"/>
            <a:endParaRPr sz="2400">
              <a:latin typeface="Helvetica Neue Light"/>
              <a:ea typeface="Helvetica Neue Light"/>
              <a:cs typeface="Helvetica Neue Light"/>
              <a:sym typeface="Helvetica Neue Light"/>
            </a:endParaRPr>
          </a:p>
        </p:txBody>
      </p:sp>
      <p:sp>
        <p:nvSpPr>
          <p:cNvPr id="751" name="Google Shape;751;p73"/>
          <p:cNvSpPr txBox="1"/>
          <p:nvPr/>
        </p:nvSpPr>
        <p:spPr>
          <a:xfrm>
            <a:off x="1313451" y="1699000"/>
            <a:ext cx="9565200" cy="8192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pithy, minimal, informative, punchy, compelling</a:t>
            </a:r>
            <a:endParaRPr sz="2400">
              <a:latin typeface="Helvetica Neue Light"/>
              <a:ea typeface="Helvetica Neue Light"/>
              <a:cs typeface="Helvetica Neue Light"/>
              <a:sym typeface="Helvetica Neue Light"/>
            </a:endParaRPr>
          </a:p>
          <a:p>
            <a:pPr algn="ctr"/>
            <a:endParaRPr sz="2400">
              <a:latin typeface="Helvetica Neue Light"/>
              <a:ea typeface="Helvetica Neue Light"/>
              <a:cs typeface="Helvetica Neue Light"/>
              <a:sym typeface="Helvetica Neue Light"/>
            </a:endParaRPr>
          </a:p>
          <a:p>
            <a:pPr algn="ctr"/>
            <a:endParaRPr sz="2400">
              <a:latin typeface="Helvetica Neue Light"/>
              <a:ea typeface="Helvetica Neue Light"/>
              <a:cs typeface="Helvetica Neue Light"/>
              <a:sym typeface="Helvetica Neue Light"/>
            </a:endParaRPr>
          </a:p>
        </p:txBody>
      </p:sp>
      <p:pic>
        <p:nvPicPr>
          <p:cNvPr id="752" name="Google Shape;752;p73" descr="Image result for coca cola light advertisement"/>
          <p:cNvPicPr preferRelativeResize="0"/>
          <p:nvPr/>
        </p:nvPicPr>
        <p:blipFill>
          <a:blip r:embed="rId3">
            <a:alphaModFix/>
          </a:blip>
          <a:stretch>
            <a:fillRect/>
          </a:stretch>
        </p:blipFill>
        <p:spPr>
          <a:xfrm>
            <a:off x="4477918" y="2305600"/>
            <a:ext cx="3236233" cy="4391600"/>
          </a:xfrm>
          <a:prstGeom prst="rect">
            <a:avLst/>
          </a:prstGeom>
          <a:noFill/>
          <a:ln>
            <a:noFill/>
          </a:ln>
        </p:spPr>
      </p:pic>
      <p:sp>
        <p:nvSpPr>
          <p:cNvPr id="753" name="Google Shape;753;p7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32</a:t>
            </a:fld>
            <a:endParaRPr/>
          </a:p>
        </p:txBody>
      </p:sp>
    </p:spTree>
    <p:extLst>
      <p:ext uri="{BB962C8B-B14F-4D97-AF65-F5344CB8AC3E}">
        <p14:creationId xmlns:p14="http://schemas.microsoft.com/office/powerpoint/2010/main" val="3177076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grpSp>
        <p:nvGrpSpPr>
          <p:cNvPr id="758" name="Google Shape;758;p74"/>
          <p:cNvGrpSpPr/>
          <p:nvPr/>
        </p:nvGrpSpPr>
        <p:grpSpPr>
          <a:xfrm>
            <a:off x="2048967" y="1545633"/>
            <a:ext cx="8112000" cy="2885200"/>
            <a:chOff x="1536725" y="1159225"/>
            <a:chExt cx="6084000" cy="2163900"/>
          </a:xfrm>
        </p:grpSpPr>
        <p:sp>
          <p:nvSpPr>
            <p:cNvPr id="759" name="Google Shape;759;p74"/>
            <p:cNvSpPr/>
            <p:nvPr/>
          </p:nvSpPr>
          <p:spPr>
            <a:xfrm>
              <a:off x="1536725" y="1159225"/>
              <a:ext cx="6084000" cy="2163900"/>
            </a:xfrm>
            <a:prstGeom prst="roundRect">
              <a:avLst>
                <a:gd name="adj" fmla="val 16667"/>
              </a:avLst>
            </a:prstGeom>
            <a:solidFill>
              <a:srgbClr val="C9DAF8"/>
            </a:solidFill>
            <a:ln>
              <a:noFill/>
            </a:ln>
          </p:spPr>
          <p:txBody>
            <a:bodyPr spcFirstLastPara="1" wrap="square" lIns="121900" tIns="121900" rIns="121900" bIns="121900" anchor="t" anchorCtr="0">
              <a:noAutofit/>
            </a:bodyPr>
            <a:lstStyle/>
            <a:p>
              <a:r>
                <a:rPr lang="en" sz="2400" b="1">
                  <a:latin typeface="Helvetica Neue"/>
                  <a:ea typeface="Helvetica Neue"/>
                  <a:cs typeface="Helvetica Neue"/>
                  <a:sym typeface="Helvetica Neue"/>
                </a:rPr>
                <a:t>Theorem</a:t>
              </a:r>
              <a:endParaRPr sz="2400" b="1">
                <a:latin typeface="Helvetica Neue"/>
                <a:ea typeface="Helvetica Neue"/>
                <a:cs typeface="Helvetica Neue"/>
                <a:sym typeface="Helvetica Neue"/>
              </a:endParaRPr>
            </a:p>
            <a:p>
              <a:endParaRPr sz="2400" b="1">
                <a:latin typeface="Helvetica Neue"/>
                <a:ea typeface="Helvetica Neue"/>
                <a:cs typeface="Helvetica Neue"/>
                <a:sym typeface="Helvetica Neue"/>
              </a:endParaRPr>
            </a:p>
            <a:p>
              <a:r>
                <a:rPr lang="en" sz="2400">
                  <a:latin typeface="Helvetica Neue Light"/>
                  <a:ea typeface="Helvetica Neue Light"/>
                  <a:cs typeface="Helvetica Neue Light"/>
                  <a:sym typeface="Helvetica Neue Light"/>
                </a:rPr>
                <a:t>Define     to be a polytope in two dimensional Euclidean space with the number         of 1-dimensional facets strictly less than 4 and strictly greater than 2. Suppose that of the 1-dimensional facets, at least two form a juncture such that the dot products of their respective unit direction vectors is equal to 0. Denote the squared lengths of the facet i as      . Then the sum of the      forming the orthogonal junction is equal to the sum of the remaining     .  </a:t>
              </a:r>
              <a:endParaRPr sz="2400">
                <a:latin typeface="Helvetica Neue Light"/>
                <a:ea typeface="Helvetica Neue Light"/>
                <a:cs typeface="Helvetica Neue Light"/>
                <a:sym typeface="Helvetica Neue Light"/>
              </a:endParaRPr>
            </a:p>
          </p:txBody>
        </p:sp>
        <p:pic>
          <p:nvPicPr>
            <p:cNvPr id="760" name="Google Shape;760;p7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2258050" y="1804775"/>
              <a:ext cx="156225" cy="152450"/>
            </a:xfrm>
            <a:prstGeom prst="rect">
              <a:avLst/>
            </a:prstGeom>
            <a:noFill/>
            <a:ln>
              <a:noFill/>
            </a:ln>
          </p:spPr>
        </p:pic>
        <p:pic>
          <p:nvPicPr>
            <p:cNvPr id="761" name="Google Shape;761;p74"/>
            <p:cNvPicPr preferRelativeResize="0"/>
            <p:nvPr/>
          </p:nvPicPr>
          <p:blipFill>
            <a:blip r:embed="rId4">
              <a:alphaModFix/>
            </a:blip>
            <a:stretch>
              <a:fillRect/>
            </a:stretch>
          </p:blipFill>
          <p:spPr>
            <a:xfrm>
              <a:off x="2428625" y="2000325"/>
              <a:ext cx="317250" cy="215050"/>
            </a:xfrm>
            <a:prstGeom prst="rect">
              <a:avLst/>
            </a:prstGeom>
            <a:noFill/>
            <a:ln>
              <a:noFill/>
            </a:ln>
          </p:spPr>
        </p:pic>
        <p:pic>
          <p:nvPicPr>
            <p:cNvPr id="762" name="Google Shape;762;p74"/>
            <p:cNvPicPr preferRelativeResize="0"/>
            <p:nvPr/>
          </p:nvPicPr>
          <p:blipFill>
            <a:blip r:embed="rId5">
              <a:alphaModFix/>
            </a:blip>
            <a:stretch>
              <a:fillRect/>
            </a:stretch>
          </p:blipFill>
          <p:spPr>
            <a:xfrm>
              <a:off x="6770000" y="2587300"/>
              <a:ext cx="183823" cy="264600"/>
            </a:xfrm>
            <a:prstGeom prst="rect">
              <a:avLst/>
            </a:prstGeom>
            <a:noFill/>
            <a:ln>
              <a:noFill/>
            </a:ln>
          </p:spPr>
        </p:pic>
        <p:pic>
          <p:nvPicPr>
            <p:cNvPr id="763" name="Google Shape;763;p74"/>
            <p:cNvPicPr preferRelativeResize="0"/>
            <p:nvPr/>
          </p:nvPicPr>
          <p:blipFill>
            <a:blip r:embed="rId5">
              <a:alphaModFix/>
            </a:blip>
            <a:stretch>
              <a:fillRect/>
            </a:stretch>
          </p:blipFill>
          <p:spPr>
            <a:xfrm>
              <a:off x="3328850" y="2796625"/>
              <a:ext cx="183823" cy="264600"/>
            </a:xfrm>
            <a:prstGeom prst="rect">
              <a:avLst/>
            </a:prstGeom>
            <a:noFill/>
            <a:ln>
              <a:noFill/>
            </a:ln>
          </p:spPr>
        </p:pic>
        <p:pic>
          <p:nvPicPr>
            <p:cNvPr id="764" name="Google Shape;764;p74"/>
            <p:cNvPicPr preferRelativeResize="0"/>
            <p:nvPr/>
          </p:nvPicPr>
          <p:blipFill>
            <a:blip r:embed="rId5">
              <a:alphaModFix/>
            </a:blip>
            <a:stretch>
              <a:fillRect/>
            </a:stretch>
          </p:blipFill>
          <p:spPr>
            <a:xfrm>
              <a:off x="3381625" y="3005950"/>
              <a:ext cx="183823" cy="264600"/>
            </a:xfrm>
            <a:prstGeom prst="rect">
              <a:avLst/>
            </a:prstGeom>
            <a:noFill/>
            <a:ln>
              <a:noFill/>
            </a:ln>
          </p:spPr>
        </p:pic>
      </p:grpSp>
      <p:grpSp>
        <p:nvGrpSpPr>
          <p:cNvPr id="765" name="Google Shape;765;p74"/>
          <p:cNvGrpSpPr/>
          <p:nvPr/>
        </p:nvGrpSpPr>
        <p:grpSpPr>
          <a:xfrm>
            <a:off x="1365600" y="1545634"/>
            <a:ext cx="8786400" cy="3908333"/>
            <a:chOff x="1024200" y="1159225"/>
            <a:chExt cx="6589800" cy="2931250"/>
          </a:xfrm>
        </p:grpSpPr>
        <p:grpSp>
          <p:nvGrpSpPr>
            <p:cNvPr id="766" name="Google Shape;766;p74"/>
            <p:cNvGrpSpPr/>
            <p:nvPr/>
          </p:nvGrpSpPr>
          <p:grpSpPr>
            <a:xfrm>
              <a:off x="1530000" y="1159225"/>
              <a:ext cx="6084000" cy="2163900"/>
              <a:chOff x="1536725" y="1159225"/>
              <a:chExt cx="6084000" cy="2163900"/>
            </a:xfrm>
          </p:grpSpPr>
          <p:sp>
            <p:nvSpPr>
              <p:cNvPr id="767" name="Google Shape;767;p74"/>
              <p:cNvSpPr/>
              <p:nvPr/>
            </p:nvSpPr>
            <p:spPr>
              <a:xfrm>
                <a:off x="1536725" y="1159225"/>
                <a:ext cx="6084000" cy="2163900"/>
              </a:xfrm>
              <a:prstGeom prst="roundRect">
                <a:avLst>
                  <a:gd name="adj" fmla="val 16667"/>
                </a:avLst>
              </a:prstGeom>
              <a:solidFill>
                <a:srgbClr val="C9DAF8"/>
              </a:solidFill>
              <a:ln>
                <a:noFill/>
              </a:ln>
            </p:spPr>
            <p:txBody>
              <a:bodyPr spcFirstLastPara="1" wrap="square" lIns="121900" tIns="121900" rIns="121900" bIns="121900" anchor="t" anchorCtr="0">
                <a:noAutofit/>
              </a:bodyPr>
              <a:lstStyle/>
              <a:p>
                <a:r>
                  <a:rPr lang="en" sz="2400" b="1">
                    <a:latin typeface="Helvetica Neue"/>
                    <a:ea typeface="Helvetica Neue"/>
                    <a:cs typeface="Helvetica Neue"/>
                    <a:sym typeface="Helvetica Neue"/>
                  </a:rPr>
                  <a:t>Theorem</a:t>
                </a:r>
                <a:endParaRPr sz="2400" b="1">
                  <a:latin typeface="Helvetica Neue"/>
                  <a:ea typeface="Helvetica Neue"/>
                  <a:cs typeface="Helvetica Neue"/>
                  <a:sym typeface="Helvetica Neue"/>
                </a:endParaRPr>
              </a:p>
              <a:p>
                <a:endParaRPr sz="2400" b="1">
                  <a:latin typeface="Helvetica Neue"/>
                  <a:ea typeface="Helvetica Neue"/>
                  <a:cs typeface="Helvetica Neue"/>
                  <a:sym typeface="Helvetica Neue"/>
                </a:endParaRPr>
              </a:p>
              <a:p>
                <a:r>
                  <a:rPr lang="en" sz="2400">
                    <a:highlight>
                      <a:srgbClr val="FFD966"/>
                    </a:highlight>
                    <a:latin typeface="Helvetica Neue Light"/>
                    <a:ea typeface="Helvetica Neue Light"/>
                    <a:cs typeface="Helvetica Neue Light"/>
                    <a:sym typeface="Helvetica Neue Light"/>
                  </a:rPr>
                  <a:t>Define     to be a polytope in two dimensional Euclidean space with the number         of 1-dimensional facets strictly less than 4 and strictly greater than 2.</a:t>
                </a:r>
                <a:r>
                  <a:rPr lang="en" sz="2400">
                    <a:latin typeface="Helvetica Neue Light"/>
                    <a:ea typeface="Helvetica Neue Light"/>
                    <a:cs typeface="Helvetica Neue Light"/>
                    <a:sym typeface="Helvetica Neue Light"/>
                  </a:rPr>
                  <a:t> Suppose that of the 1-dimensional facets, at least two form a juncture such that the dot products of their respective unit direction vectors is equal to 0. Denote the squared lengths of the facet i as      . Then the sum of the      forming the orthogonal junction is equal to the sum of the remaining     .  </a:t>
                </a:r>
                <a:endParaRPr sz="2400">
                  <a:latin typeface="Helvetica Neue Light"/>
                  <a:ea typeface="Helvetica Neue Light"/>
                  <a:cs typeface="Helvetica Neue Light"/>
                  <a:sym typeface="Helvetica Neue Light"/>
                </a:endParaRPr>
              </a:p>
            </p:txBody>
          </p:sp>
          <p:pic>
            <p:nvPicPr>
              <p:cNvPr id="768" name="Google Shape;768;p7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2258050" y="1804775"/>
                <a:ext cx="156225" cy="152450"/>
              </a:xfrm>
              <a:prstGeom prst="rect">
                <a:avLst/>
              </a:prstGeom>
              <a:noFill/>
              <a:ln>
                <a:noFill/>
              </a:ln>
            </p:spPr>
          </p:pic>
          <p:pic>
            <p:nvPicPr>
              <p:cNvPr id="769" name="Google Shape;769;p74"/>
              <p:cNvPicPr preferRelativeResize="0"/>
              <p:nvPr/>
            </p:nvPicPr>
            <p:blipFill>
              <a:blip r:embed="rId4">
                <a:alphaModFix/>
              </a:blip>
              <a:stretch>
                <a:fillRect/>
              </a:stretch>
            </p:blipFill>
            <p:spPr>
              <a:xfrm>
                <a:off x="2428625" y="2000325"/>
                <a:ext cx="317250" cy="215050"/>
              </a:xfrm>
              <a:prstGeom prst="rect">
                <a:avLst/>
              </a:prstGeom>
              <a:noFill/>
              <a:ln>
                <a:noFill/>
              </a:ln>
            </p:spPr>
          </p:pic>
          <p:pic>
            <p:nvPicPr>
              <p:cNvPr id="770" name="Google Shape;770;p74"/>
              <p:cNvPicPr preferRelativeResize="0"/>
              <p:nvPr/>
            </p:nvPicPr>
            <p:blipFill>
              <a:blip r:embed="rId5">
                <a:alphaModFix/>
              </a:blip>
              <a:stretch>
                <a:fillRect/>
              </a:stretch>
            </p:blipFill>
            <p:spPr>
              <a:xfrm>
                <a:off x="6770000" y="2587300"/>
                <a:ext cx="183823" cy="264600"/>
              </a:xfrm>
              <a:prstGeom prst="rect">
                <a:avLst/>
              </a:prstGeom>
              <a:noFill/>
              <a:ln>
                <a:noFill/>
              </a:ln>
            </p:spPr>
          </p:pic>
          <p:pic>
            <p:nvPicPr>
              <p:cNvPr id="771" name="Google Shape;771;p74"/>
              <p:cNvPicPr preferRelativeResize="0"/>
              <p:nvPr/>
            </p:nvPicPr>
            <p:blipFill>
              <a:blip r:embed="rId5">
                <a:alphaModFix/>
              </a:blip>
              <a:stretch>
                <a:fillRect/>
              </a:stretch>
            </p:blipFill>
            <p:spPr>
              <a:xfrm>
                <a:off x="3328850" y="2796625"/>
                <a:ext cx="183823" cy="264600"/>
              </a:xfrm>
              <a:prstGeom prst="rect">
                <a:avLst/>
              </a:prstGeom>
              <a:noFill/>
              <a:ln>
                <a:noFill/>
              </a:ln>
            </p:spPr>
          </p:pic>
          <p:pic>
            <p:nvPicPr>
              <p:cNvPr id="772" name="Google Shape;772;p74"/>
              <p:cNvPicPr preferRelativeResize="0"/>
              <p:nvPr/>
            </p:nvPicPr>
            <p:blipFill>
              <a:blip r:embed="rId5">
                <a:alphaModFix/>
              </a:blip>
              <a:stretch>
                <a:fillRect/>
              </a:stretch>
            </p:blipFill>
            <p:spPr>
              <a:xfrm>
                <a:off x="3381625" y="3005950"/>
                <a:ext cx="183823" cy="264600"/>
              </a:xfrm>
              <a:prstGeom prst="rect">
                <a:avLst/>
              </a:prstGeom>
              <a:noFill/>
              <a:ln>
                <a:noFill/>
              </a:ln>
            </p:spPr>
          </p:pic>
        </p:grpSp>
        <p:sp>
          <p:nvSpPr>
            <p:cNvPr id="773" name="Google Shape;773;p74"/>
            <p:cNvSpPr txBox="1"/>
            <p:nvPr/>
          </p:nvSpPr>
          <p:spPr>
            <a:xfrm>
              <a:off x="1024200" y="3561275"/>
              <a:ext cx="2924700" cy="5292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this is a triangle</a:t>
              </a:r>
              <a:endParaRPr sz="2400">
                <a:latin typeface="Helvetica Neue Light"/>
                <a:ea typeface="Helvetica Neue Light"/>
                <a:cs typeface="Helvetica Neue Light"/>
                <a:sym typeface="Helvetica Neue Light"/>
              </a:endParaRPr>
            </a:p>
          </p:txBody>
        </p:sp>
      </p:grpSp>
      <p:grpSp>
        <p:nvGrpSpPr>
          <p:cNvPr id="774" name="Google Shape;774;p74"/>
          <p:cNvGrpSpPr/>
          <p:nvPr/>
        </p:nvGrpSpPr>
        <p:grpSpPr>
          <a:xfrm>
            <a:off x="2048967" y="1545634"/>
            <a:ext cx="8112000" cy="3908333"/>
            <a:chOff x="1536725" y="1159225"/>
            <a:chExt cx="6084000" cy="2931250"/>
          </a:xfrm>
        </p:grpSpPr>
        <p:grpSp>
          <p:nvGrpSpPr>
            <p:cNvPr id="775" name="Google Shape;775;p74"/>
            <p:cNvGrpSpPr/>
            <p:nvPr/>
          </p:nvGrpSpPr>
          <p:grpSpPr>
            <a:xfrm>
              <a:off x="1536725" y="1159225"/>
              <a:ext cx="6084000" cy="2163900"/>
              <a:chOff x="1536725" y="1159225"/>
              <a:chExt cx="6084000" cy="2163900"/>
            </a:xfrm>
          </p:grpSpPr>
          <p:sp>
            <p:nvSpPr>
              <p:cNvPr id="776" name="Google Shape;776;p74"/>
              <p:cNvSpPr/>
              <p:nvPr/>
            </p:nvSpPr>
            <p:spPr>
              <a:xfrm>
                <a:off x="1536725" y="1159225"/>
                <a:ext cx="6084000" cy="2163900"/>
              </a:xfrm>
              <a:prstGeom prst="roundRect">
                <a:avLst>
                  <a:gd name="adj" fmla="val 16667"/>
                </a:avLst>
              </a:prstGeom>
              <a:solidFill>
                <a:srgbClr val="C9DAF8"/>
              </a:solidFill>
              <a:ln>
                <a:noFill/>
              </a:ln>
            </p:spPr>
            <p:txBody>
              <a:bodyPr spcFirstLastPara="1" wrap="square" lIns="121900" tIns="121900" rIns="121900" bIns="121900" anchor="t" anchorCtr="0">
                <a:noAutofit/>
              </a:bodyPr>
              <a:lstStyle/>
              <a:p>
                <a:r>
                  <a:rPr lang="en" sz="2400" b="1">
                    <a:latin typeface="Helvetica Neue"/>
                    <a:ea typeface="Helvetica Neue"/>
                    <a:cs typeface="Helvetica Neue"/>
                    <a:sym typeface="Helvetica Neue"/>
                  </a:rPr>
                  <a:t>Theorem</a:t>
                </a:r>
                <a:endParaRPr sz="2400" b="1">
                  <a:latin typeface="Helvetica Neue"/>
                  <a:ea typeface="Helvetica Neue"/>
                  <a:cs typeface="Helvetica Neue"/>
                  <a:sym typeface="Helvetica Neue"/>
                </a:endParaRPr>
              </a:p>
              <a:p>
                <a:endParaRPr sz="2400" b="1">
                  <a:latin typeface="Helvetica Neue"/>
                  <a:ea typeface="Helvetica Neue"/>
                  <a:cs typeface="Helvetica Neue"/>
                  <a:sym typeface="Helvetica Neue"/>
                </a:endParaRPr>
              </a:p>
              <a:p>
                <a:r>
                  <a:rPr lang="en" sz="2400">
                    <a:highlight>
                      <a:srgbClr val="FFD966"/>
                    </a:highlight>
                    <a:latin typeface="Helvetica Neue Light"/>
                    <a:ea typeface="Helvetica Neue Light"/>
                    <a:cs typeface="Helvetica Neue Light"/>
                    <a:sym typeface="Helvetica Neue Light"/>
                  </a:rPr>
                  <a:t>Define     to be a polytope in two dimensional Euclidean space with the number         of 1-dimensional facets strictly less than 4 and strictly greater than 2.</a:t>
                </a:r>
                <a:r>
                  <a:rPr lang="en" sz="2400">
                    <a:latin typeface="Helvetica Neue Light"/>
                    <a:ea typeface="Helvetica Neue Light"/>
                    <a:cs typeface="Helvetica Neue Light"/>
                    <a:sym typeface="Helvetica Neue Light"/>
                  </a:rPr>
                  <a:t> </a:t>
                </a:r>
                <a:r>
                  <a:rPr lang="en" sz="2400">
                    <a:highlight>
                      <a:srgbClr val="E06666"/>
                    </a:highlight>
                    <a:latin typeface="Helvetica Neue Light"/>
                    <a:ea typeface="Helvetica Neue Light"/>
                    <a:cs typeface="Helvetica Neue Light"/>
                    <a:sym typeface="Helvetica Neue Light"/>
                  </a:rPr>
                  <a:t>Suppose that of the 1-dimensional facets, at least two form a juncture such that the dot products of their respective unit direction vectors is equal to 0.</a:t>
                </a:r>
                <a:r>
                  <a:rPr lang="en" sz="2400">
                    <a:latin typeface="Helvetica Neue Light"/>
                    <a:ea typeface="Helvetica Neue Light"/>
                    <a:cs typeface="Helvetica Neue Light"/>
                    <a:sym typeface="Helvetica Neue Light"/>
                  </a:rPr>
                  <a:t> Denote the squared lengths of the facet i as      . Then the sum of the      forming the orthogonal junction is equal to the sum of the remaining     .  </a:t>
                </a:r>
                <a:endParaRPr sz="2400">
                  <a:latin typeface="Helvetica Neue Light"/>
                  <a:ea typeface="Helvetica Neue Light"/>
                  <a:cs typeface="Helvetica Neue Light"/>
                  <a:sym typeface="Helvetica Neue Light"/>
                </a:endParaRPr>
              </a:p>
            </p:txBody>
          </p:sp>
          <p:pic>
            <p:nvPicPr>
              <p:cNvPr id="777" name="Google Shape;777;p7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2258050" y="1804775"/>
                <a:ext cx="156225" cy="152450"/>
              </a:xfrm>
              <a:prstGeom prst="rect">
                <a:avLst/>
              </a:prstGeom>
              <a:noFill/>
              <a:ln>
                <a:noFill/>
              </a:ln>
            </p:spPr>
          </p:pic>
          <p:pic>
            <p:nvPicPr>
              <p:cNvPr id="778" name="Google Shape;778;p74"/>
              <p:cNvPicPr preferRelativeResize="0"/>
              <p:nvPr/>
            </p:nvPicPr>
            <p:blipFill>
              <a:blip r:embed="rId4">
                <a:alphaModFix/>
              </a:blip>
              <a:stretch>
                <a:fillRect/>
              </a:stretch>
            </p:blipFill>
            <p:spPr>
              <a:xfrm>
                <a:off x="2428625" y="2000325"/>
                <a:ext cx="317250" cy="215050"/>
              </a:xfrm>
              <a:prstGeom prst="rect">
                <a:avLst/>
              </a:prstGeom>
              <a:noFill/>
              <a:ln>
                <a:noFill/>
              </a:ln>
            </p:spPr>
          </p:pic>
          <p:pic>
            <p:nvPicPr>
              <p:cNvPr id="779" name="Google Shape;779;p74"/>
              <p:cNvPicPr preferRelativeResize="0"/>
              <p:nvPr/>
            </p:nvPicPr>
            <p:blipFill>
              <a:blip r:embed="rId5">
                <a:alphaModFix/>
              </a:blip>
              <a:stretch>
                <a:fillRect/>
              </a:stretch>
            </p:blipFill>
            <p:spPr>
              <a:xfrm>
                <a:off x="6770000" y="2587300"/>
                <a:ext cx="183823" cy="264600"/>
              </a:xfrm>
              <a:prstGeom prst="rect">
                <a:avLst/>
              </a:prstGeom>
              <a:noFill/>
              <a:ln>
                <a:noFill/>
              </a:ln>
            </p:spPr>
          </p:pic>
          <p:pic>
            <p:nvPicPr>
              <p:cNvPr id="780" name="Google Shape;780;p74"/>
              <p:cNvPicPr preferRelativeResize="0"/>
              <p:nvPr/>
            </p:nvPicPr>
            <p:blipFill>
              <a:blip r:embed="rId5">
                <a:alphaModFix/>
              </a:blip>
              <a:stretch>
                <a:fillRect/>
              </a:stretch>
            </p:blipFill>
            <p:spPr>
              <a:xfrm>
                <a:off x="3328850" y="2796625"/>
                <a:ext cx="183823" cy="264600"/>
              </a:xfrm>
              <a:prstGeom prst="rect">
                <a:avLst/>
              </a:prstGeom>
              <a:noFill/>
              <a:ln>
                <a:noFill/>
              </a:ln>
            </p:spPr>
          </p:pic>
          <p:pic>
            <p:nvPicPr>
              <p:cNvPr id="781" name="Google Shape;781;p74"/>
              <p:cNvPicPr preferRelativeResize="0"/>
              <p:nvPr/>
            </p:nvPicPr>
            <p:blipFill>
              <a:blip r:embed="rId5">
                <a:alphaModFix/>
              </a:blip>
              <a:stretch>
                <a:fillRect/>
              </a:stretch>
            </p:blipFill>
            <p:spPr>
              <a:xfrm>
                <a:off x="3381625" y="3005950"/>
                <a:ext cx="183823" cy="264600"/>
              </a:xfrm>
              <a:prstGeom prst="rect">
                <a:avLst/>
              </a:prstGeom>
              <a:noFill/>
              <a:ln>
                <a:noFill/>
              </a:ln>
            </p:spPr>
          </p:pic>
        </p:grpSp>
        <p:sp>
          <p:nvSpPr>
            <p:cNvPr id="782" name="Google Shape;782;p74"/>
            <p:cNvSpPr txBox="1"/>
            <p:nvPr/>
          </p:nvSpPr>
          <p:spPr>
            <a:xfrm>
              <a:off x="3170100" y="3561275"/>
              <a:ext cx="2924700" cy="5292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with a right angle</a:t>
              </a:r>
              <a:endParaRPr sz="2400">
                <a:latin typeface="Helvetica Neue Light"/>
                <a:ea typeface="Helvetica Neue Light"/>
                <a:cs typeface="Helvetica Neue Light"/>
                <a:sym typeface="Helvetica Neue Light"/>
              </a:endParaRPr>
            </a:p>
          </p:txBody>
        </p:sp>
      </p:grpSp>
      <p:sp>
        <p:nvSpPr>
          <p:cNvPr id="783" name="Google Shape;783;p74"/>
          <p:cNvSpPr txBox="1">
            <a:spLocks noGrp="1"/>
          </p:cNvSpPr>
          <p:nvPr>
            <p:ph type="title"/>
          </p:nvPr>
        </p:nvSpPr>
        <p:spPr>
          <a:xfrm>
            <a:off x="326067" y="464500"/>
            <a:ext cx="11360800" cy="763600"/>
          </a:xfrm>
          <a:prstGeom prst="rect">
            <a:avLst/>
          </a:prstGeom>
        </p:spPr>
        <p:txBody>
          <a:bodyPr spcFirstLastPara="1" vert="horz" wrap="square" lIns="121900" tIns="121900" rIns="121900" bIns="121900" rtlCol="0" anchor="t" anchorCtr="0">
            <a:noAutofit/>
          </a:bodyPr>
          <a:lstStyle/>
          <a:p>
            <a:r>
              <a:rPr lang="en"/>
              <a:t>A Theorem</a:t>
            </a:r>
            <a:endParaRPr/>
          </a:p>
        </p:txBody>
      </p:sp>
      <p:sp>
        <p:nvSpPr>
          <p:cNvPr id="784" name="Google Shape;784;p74"/>
          <p:cNvSpPr/>
          <p:nvPr/>
        </p:nvSpPr>
        <p:spPr>
          <a:xfrm>
            <a:off x="8967" y="6464067"/>
            <a:ext cx="12192000" cy="394000"/>
          </a:xfrm>
          <a:prstGeom prst="rect">
            <a:avLst/>
          </a:prstGeom>
          <a:solidFill>
            <a:srgbClr val="434343"/>
          </a:solidFill>
          <a:ln>
            <a:noFill/>
          </a:ln>
        </p:spPr>
        <p:txBody>
          <a:bodyPr spcFirstLastPara="1" wrap="square" lIns="121900" tIns="121900" rIns="121900" bIns="121900" anchor="ctr" anchorCtr="0">
            <a:noAutofit/>
          </a:bodyPr>
          <a:lstStyle/>
          <a:p>
            <a:endParaRPr sz="2400"/>
          </a:p>
        </p:txBody>
      </p:sp>
      <p:sp>
        <p:nvSpPr>
          <p:cNvPr id="785" name="Google Shape;785;p74"/>
          <p:cNvSpPr/>
          <p:nvPr/>
        </p:nvSpPr>
        <p:spPr>
          <a:xfrm>
            <a:off x="0" y="0"/>
            <a:ext cx="12192000" cy="394000"/>
          </a:xfrm>
          <a:prstGeom prst="rect">
            <a:avLst/>
          </a:prstGeom>
          <a:solidFill>
            <a:srgbClr val="434343"/>
          </a:solidFill>
          <a:ln>
            <a:noFill/>
          </a:ln>
        </p:spPr>
        <p:txBody>
          <a:bodyPr spcFirstLastPara="1" wrap="square" lIns="121900" tIns="121900" rIns="121900" bIns="121900" anchor="ctr" anchorCtr="0">
            <a:noAutofit/>
          </a:bodyPr>
          <a:lstStyle/>
          <a:p>
            <a:endParaRPr sz="2400"/>
          </a:p>
        </p:txBody>
      </p:sp>
      <p:sp>
        <p:nvSpPr>
          <p:cNvPr id="786" name="Google Shape;786;p74"/>
          <p:cNvSpPr txBox="1"/>
          <p:nvPr/>
        </p:nvSpPr>
        <p:spPr>
          <a:xfrm>
            <a:off x="143233" y="6484667"/>
            <a:ext cx="2408400" cy="352800"/>
          </a:xfrm>
          <a:prstGeom prst="rect">
            <a:avLst/>
          </a:prstGeom>
          <a:noFill/>
          <a:ln>
            <a:noFill/>
          </a:ln>
        </p:spPr>
        <p:txBody>
          <a:bodyPr spcFirstLastPara="1" wrap="square" lIns="121900" tIns="121900" rIns="121900" bIns="121900" anchor="ctr" anchorCtr="0">
            <a:noAutofit/>
          </a:bodyPr>
          <a:lstStyle/>
          <a:p>
            <a:r>
              <a:rPr lang="en" sz="2400">
                <a:solidFill>
                  <a:srgbClr val="FFFFFF"/>
                </a:solidFill>
                <a:latin typeface="Helvetica Neue Light"/>
                <a:ea typeface="Helvetica Neue Light"/>
                <a:cs typeface="Helvetica Neue Light"/>
                <a:sym typeface="Helvetica Neue Light"/>
              </a:rPr>
              <a:t>T. Campbell</a:t>
            </a:r>
            <a:endParaRPr sz="2400">
              <a:solidFill>
                <a:srgbClr val="FFFFFF"/>
              </a:solidFill>
              <a:latin typeface="Helvetica Neue Light"/>
              <a:ea typeface="Helvetica Neue Light"/>
              <a:cs typeface="Helvetica Neue Light"/>
              <a:sym typeface="Helvetica Neue Light"/>
            </a:endParaRPr>
          </a:p>
        </p:txBody>
      </p:sp>
      <p:sp>
        <p:nvSpPr>
          <p:cNvPr id="787" name="Google Shape;787;p74"/>
          <p:cNvSpPr txBox="1"/>
          <p:nvPr/>
        </p:nvSpPr>
        <p:spPr>
          <a:xfrm>
            <a:off x="10595600" y="6484667"/>
            <a:ext cx="1596400" cy="352800"/>
          </a:xfrm>
          <a:prstGeom prst="rect">
            <a:avLst/>
          </a:prstGeom>
          <a:noFill/>
          <a:ln>
            <a:noFill/>
          </a:ln>
        </p:spPr>
        <p:txBody>
          <a:bodyPr spcFirstLastPara="1" wrap="square" lIns="121900" tIns="121900" rIns="121900" bIns="121900" anchor="ctr" anchorCtr="0">
            <a:noAutofit/>
          </a:bodyPr>
          <a:lstStyle/>
          <a:p>
            <a:r>
              <a:rPr lang="en" sz="2400">
                <a:solidFill>
                  <a:srgbClr val="FFFFFF"/>
                </a:solidFill>
                <a:latin typeface="Helvetica Neue Light"/>
                <a:ea typeface="Helvetica Neue Light"/>
                <a:cs typeface="Helvetica Neue Light"/>
                <a:sym typeface="Helvetica Neue Light"/>
              </a:rPr>
              <a:t>16/03/2019</a:t>
            </a:r>
            <a:endParaRPr sz="2400">
              <a:solidFill>
                <a:srgbClr val="FFFFFF"/>
              </a:solidFill>
              <a:latin typeface="Helvetica Neue Light"/>
              <a:ea typeface="Helvetica Neue Light"/>
              <a:cs typeface="Helvetica Neue Light"/>
              <a:sym typeface="Helvetica Neue Light"/>
            </a:endParaRPr>
          </a:p>
        </p:txBody>
      </p:sp>
      <p:sp>
        <p:nvSpPr>
          <p:cNvPr id="788" name="Google Shape;788;p74"/>
          <p:cNvSpPr txBox="1"/>
          <p:nvPr/>
        </p:nvSpPr>
        <p:spPr>
          <a:xfrm>
            <a:off x="3778167" y="6484667"/>
            <a:ext cx="4175600" cy="352800"/>
          </a:xfrm>
          <a:prstGeom prst="rect">
            <a:avLst/>
          </a:prstGeom>
          <a:noFill/>
          <a:ln>
            <a:noFill/>
          </a:ln>
        </p:spPr>
        <p:txBody>
          <a:bodyPr spcFirstLastPara="1" wrap="square" lIns="121900" tIns="121900" rIns="121900" bIns="121900" anchor="ctr" anchorCtr="0">
            <a:noAutofit/>
          </a:bodyPr>
          <a:lstStyle/>
          <a:p>
            <a:pPr algn="ctr"/>
            <a:r>
              <a:rPr lang="en" sz="2400" b="1" i="1">
                <a:solidFill>
                  <a:srgbClr val="FFFFFF"/>
                </a:solidFill>
                <a:latin typeface="Helvetica Neue"/>
                <a:ea typeface="Helvetica Neue"/>
                <a:cs typeface="Helvetica Neue"/>
                <a:sym typeface="Helvetica Neue"/>
              </a:rPr>
              <a:t>How to Explain Things</a:t>
            </a:r>
            <a:endParaRPr sz="2400" b="1" i="1">
              <a:solidFill>
                <a:srgbClr val="FFFFFF"/>
              </a:solidFill>
              <a:latin typeface="Helvetica Neue"/>
              <a:ea typeface="Helvetica Neue"/>
              <a:cs typeface="Helvetica Neue"/>
              <a:sym typeface="Helvetica Neue"/>
            </a:endParaRPr>
          </a:p>
        </p:txBody>
      </p:sp>
      <p:pic>
        <p:nvPicPr>
          <p:cNvPr id="789" name="Google Shape;789;p74"/>
          <p:cNvPicPr preferRelativeResize="0"/>
          <p:nvPr/>
        </p:nvPicPr>
        <p:blipFill>
          <a:blip r:embed="rId6">
            <a:alphaModFix/>
          </a:blip>
          <a:stretch>
            <a:fillRect/>
          </a:stretch>
        </p:blipFill>
        <p:spPr>
          <a:xfrm>
            <a:off x="9998534" y="1"/>
            <a:ext cx="2202429" cy="394000"/>
          </a:xfrm>
          <a:prstGeom prst="rect">
            <a:avLst/>
          </a:prstGeom>
          <a:noFill/>
          <a:ln>
            <a:noFill/>
          </a:ln>
        </p:spPr>
      </p:pic>
      <p:pic>
        <p:nvPicPr>
          <p:cNvPr id="790" name="Google Shape;790;p74"/>
          <p:cNvPicPr preferRelativeResize="0"/>
          <p:nvPr/>
        </p:nvPicPr>
        <p:blipFill>
          <a:blip r:embed="rId7">
            <a:alphaModFix/>
          </a:blip>
          <a:stretch>
            <a:fillRect/>
          </a:stretch>
        </p:blipFill>
        <p:spPr>
          <a:xfrm>
            <a:off x="11565774" y="493584"/>
            <a:ext cx="529065" cy="705432"/>
          </a:xfrm>
          <a:prstGeom prst="rect">
            <a:avLst/>
          </a:prstGeom>
          <a:noFill/>
          <a:ln>
            <a:noFill/>
          </a:ln>
        </p:spPr>
      </p:pic>
      <p:sp>
        <p:nvSpPr>
          <p:cNvPr id="791" name="Google Shape;791;p74"/>
          <p:cNvSpPr txBox="1"/>
          <p:nvPr/>
        </p:nvSpPr>
        <p:spPr>
          <a:xfrm>
            <a:off x="4226800" y="768533"/>
            <a:ext cx="3738400" cy="705600"/>
          </a:xfrm>
          <a:prstGeom prst="rect">
            <a:avLst/>
          </a:prstGeom>
          <a:noFill/>
          <a:ln>
            <a:noFill/>
          </a:ln>
        </p:spPr>
        <p:txBody>
          <a:bodyPr spcFirstLastPara="1" wrap="square" lIns="121900" tIns="121900" rIns="121900" bIns="121900" anchor="t" anchorCtr="0">
            <a:noAutofit/>
          </a:bodyPr>
          <a:lstStyle/>
          <a:p>
            <a:pPr algn="ctr"/>
            <a:r>
              <a:rPr lang="en" sz="2400" b="1">
                <a:latin typeface="Helvetica Neue"/>
                <a:ea typeface="Helvetica Neue"/>
                <a:cs typeface="Helvetica Neue"/>
                <a:sym typeface="Helvetica Neue"/>
              </a:rPr>
              <a:t>simplify data</a:t>
            </a:r>
            <a:endParaRPr sz="2400" b="1">
              <a:latin typeface="Helvetica Neue"/>
              <a:ea typeface="Helvetica Neue"/>
              <a:cs typeface="Helvetica Neue"/>
              <a:sym typeface="Helvetica Neue"/>
            </a:endParaRPr>
          </a:p>
        </p:txBody>
      </p:sp>
      <p:grpSp>
        <p:nvGrpSpPr>
          <p:cNvPr id="792" name="Google Shape;792;p74"/>
          <p:cNvGrpSpPr/>
          <p:nvPr/>
        </p:nvGrpSpPr>
        <p:grpSpPr>
          <a:xfrm>
            <a:off x="2048967" y="1545634"/>
            <a:ext cx="8112000" cy="3643084"/>
            <a:chOff x="1530000" y="1159225"/>
            <a:chExt cx="6084000" cy="2732313"/>
          </a:xfrm>
        </p:grpSpPr>
        <p:grpSp>
          <p:nvGrpSpPr>
            <p:cNvPr id="793" name="Google Shape;793;p74"/>
            <p:cNvGrpSpPr/>
            <p:nvPr/>
          </p:nvGrpSpPr>
          <p:grpSpPr>
            <a:xfrm>
              <a:off x="1530000" y="1159225"/>
              <a:ext cx="6084000" cy="2163900"/>
              <a:chOff x="1536725" y="1159225"/>
              <a:chExt cx="6084000" cy="2163900"/>
            </a:xfrm>
          </p:grpSpPr>
          <p:sp>
            <p:nvSpPr>
              <p:cNvPr id="794" name="Google Shape;794;p74"/>
              <p:cNvSpPr/>
              <p:nvPr/>
            </p:nvSpPr>
            <p:spPr>
              <a:xfrm>
                <a:off x="1536725" y="1159225"/>
                <a:ext cx="6084000" cy="2163900"/>
              </a:xfrm>
              <a:prstGeom prst="roundRect">
                <a:avLst>
                  <a:gd name="adj" fmla="val 16667"/>
                </a:avLst>
              </a:prstGeom>
              <a:solidFill>
                <a:srgbClr val="C9DAF8"/>
              </a:solidFill>
              <a:ln>
                <a:noFill/>
              </a:ln>
            </p:spPr>
            <p:txBody>
              <a:bodyPr spcFirstLastPara="1" wrap="square" lIns="121900" tIns="121900" rIns="121900" bIns="121900" anchor="t" anchorCtr="0">
                <a:noAutofit/>
              </a:bodyPr>
              <a:lstStyle/>
              <a:p>
                <a:r>
                  <a:rPr lang="en" sz="2400" b="1">
                    <a:latin typeface="Helvetica Neue"/>
                    <a:ea typeface="Helvetica Neue"/>
                    <a:cs typeface="Helvetica Neue"/>
                    <a:sym typeface="Helvetica Neue"/>
                  </a:rPr>
                  <a:t>Theorem</a:t>
                </a:r>
                <a:endParaRPr sz="2400" b="1">
                  <a:latin typeface="Helvetica Neue"/>
                  <a:ea typeface="Helvetica Neue"/>
                  <a:cs typeface="Helvetica Neue"/>
                  <a:sym typeface="Helvetica Neue"/>
                </a:endParaRPr>
              </a:p>
              <a:p>
                <a:endParaRPr sz="2400" b="1">
                  <a:latin typeface="Helvetica Neue"/>
                  <a:ea typeface="Helvetica Neue"/>
                  <a:cs typeface="Helvetica Neue"/>
                  <a:sym typeface="Helvetica Neue"/>
                </a:endParaRPr>
              </a:p>
              <a:p>
                <a:r>
                  <a:rPr lang="en" sz="2400">
                    <a:highlight>
                      <a:srgbClr val="FFD966"/>
                    </a:highlight>
                    <a:latin typeface="Helvetica Neue Light"/>
                    <a:ea typeface="Helvetica Neue Light"/>
                    <a:cs typeface="Helvetica Neue Light"/>
                    <a:sym typeface="Helvetica Neue Light"/>
                  </a:rPr>
                  <a:t>Define     to be a polytope in two dimensional Euclidean space with the number         of 1-dimensional facets strictly less than 4 and strictly greater than 2.</a:t>
                </a:r>
                <a:r>
                  <a:rPr lang="en" sz="2400">
                    <a:latin typeface="Helvetica Neue Light"/>
                    <a:ea typeface="Helvetica Neue Light"/>
                    <a:cs typeface="Helvetica Neue Light"/>
                    <a:sym typeface="Helvetica Neue Light"/>
                  </a:rPr>
                  <a:t> </a:t>
                </a:r>
                <a:r>
                  <a:rPr lang="en" sz="2400">
                    <a:highlight>
                      <a:srgbClr val="E06666"/>
                    </a:highlight>
                    <a:latin typeface="Helvetica Neue Light"/>
                    <a:ea typeface="Helvetica Neue Light"/>
                    <a:cs typeface="Helvetica Neue Light"/>
                    <a:sym typeface="Helvetica Neue Light"/>
                  </a:rPr>
                  <a:t>Suppose that of the 1-dimensional facets, at least two form a juncture such that the dot products of their respective unit direction vectors is equal to 0.</a:t>
                </a:r>
                <a:r>
                  <a:rPr lang="en" sz="2400">
                    <a:latin typeface="Helvetica Neue Light"/>
                    <a:ea typeface="Helvetica Neue Light"/>
                    <a:cs typeface="Helvetica Neue Light"/>
                    <a:sym typeface="Helvetica Neue Light"/>
                  </a:rPr>
                  <a:t> </a:t>
                </a:r>
                <a:r>
                  <a:rPr lang="en" sz="2400">
                    <a:highlight>
                      <a:srgbClr val="76A5AF"/>
                    </a:highlight>
                    <a:latin typeface="Helvetica Neue Light"/>
                    <a:ea typeface="Helvetica Neue Light"/>
                    <a:cs typeface="Helvetica Neue Light"/>
                    <a:sym typeface="Helvetica Neue Light"/>
                  </a:rPr>
                  <a:t>Denote the squared lengths of the facet i as      . Then the sum of the      forming the orthogonal junction is equal to the sum of the remaining     .</a:t>
                </a:r>
                <a:r>
                  <a:rPr lang="en" sz="2400">
                    <a:latin typeface="Helvetica Neue Light"/>
                    <a:ea typeface="Helvetica Neue Light"/>
                    <a:cs typeface="Helvetica Neue Light"/>
                    <a:sym typeface="Helvetica Neue Light"/>
                  </a:rPr>
                  <a:t>  </a:t>
                </a:r>
                <a:endParaRPr sz="2400">
                  <a:latin typeface="Helvetica Neue Light"/>
                  <a:ea typeface="Helvetica Neue Light"/>
                  <a:cs typeface="Helvetica Neue Light"/>
                  <a:sym typeface="Helvetica Neue Light"/>
                </a:endParaRPr>
              </a:p>
            </p:txBody>
          </p:sp>
          <p:pic>
            <p:nvPicPr>
              <p:cNvPr id="795" name="Google Shape;795;p7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2258050" y="1804775"/>
                <a:ext cx="156225" cy="152450"/>
              </a:xfrm>
              <a:prstGeom prst="rect">
                <a:avLst/>
              </a:prstGeom>
              <a:noFill/>
              <a:ln>
                <a:noFill/>
              </a:ln>
            </p:spPr>
          </p:pic>
          <p:pic>
            <p:nvPicPr>
              <p:cNvPr id="796" name="Google Shape;796;p74"/>
              <p:cNvPicPr preferRelativeResize="0"/>
              <p:nvPr/>
            </p:nvPicPr>
            <p:blipFill>
              <a:blip r:embed="rId4">
                <a:alphaModFix/>
              </a:blip>
              <a:stretch>
                <a:fillRect/>
              </a:stretch>
            </p:blipFill>
            <p:spPr>
              <a:xfrm>
                <a:off x="2428625" y="2000325"/>
                <a:ext cx="317250" cy="215050"/>
              </a:xfrm>
              <a:prstGeom prst="rect">
                <a:avLst/>
              </a:prstGeom>
              <a:noFill/>
              <a:ln>
                <a:noFill/>
              </a:ln>
            </p:spPr>
          </p:pic>
          <p:pic>
            <p:nvPicPr>
              <p:cNvPr id="797" name="Google Shape;797;p74"/>
              <p:cNvPicPr preferRelativeResize="0"/>
              <p:nvPr/>
            </p:nvPicPr>
            <p:blipFill>
              <a:blip r:embed="rId5">
                <a:alphaModFix/>
              </a:blip>
              <a:stretch>
                <a:fillRect/>
              </a:stretch>
            </p:blipFill>
            <p:spPr>
              <a:xfrm>
                <a:off x="6770000" y="2587300"/>
                <a:ext cx="183823" cy="264600"/>
              </a:xfrm>
              <a:prstGeom prst="rect">
                <a:avLst/>
              </a:prstGeom>
              <a:noFill/>
              <a:ln>
                <a:noFill/>
              </a:ln>
            </p:spPr>
          </p:pic>
          <p:pic>
            <p:nvPicPr>
              <p:cNvPr id="798" name="Google Shape;798;p74"/>
              <p:cNvPicPr preferRelativeResize="0"/>
              <p:nvPr/>
            </p:nvPicPr>
            <p:blipFill>
              <a:blip r:embed="rId5">
                <a:alphaModFix/>
              </a:blip>
              <a:stretch>
                <a:fillRect/>
              </a:stretch>
            </p:blipFill>
            <p:spPr>
              <a:xfrm>
                <a:off x="3328850" y="2796625"/>
                <a:ext cx="183823" cy="264600"/>
              </a:xfrm>
              <a:prstGeom prst="rect">
                <a:avLst/>
              </a:prstGeom>
              <a:noFill/>
              <a:ln>
                <a:noFill/>
              </a:ln>
            </p:spPr>
          </p:pic>
          <p:pic>
            <p:nvPicPr>
              <p:cNvPr id="799" name="Google Shape;799;p74"/>
              <p:cNvPicPr preferRelativeResize="0"/>
              <p:nvPr/>
            </p:nvPicPr>
            <p:blipFill>
              <a:blip r:embed="rId5">
                <a:alphaModFix/>
              </a:blip>
              <a:stretch>
                <a:fillRect/>
              </a:stretch>
            </p:blipFill>
            <p:spPr>
              <a:xfrm>
                <a:off x="3381625" y="3005950"/>
                <a:ext cx="183823" cy="264600"/>
              </a:xfrm>
              <a:prstGeom prst="rect">
                <a:avLst/>
              </a:prstGeom>
              <a:noFill/>
              <a:ln>
                <a:noFill/>
              </a:ln>
            </p:spPr>
          </p:pic>
        </p:grpSp>
        <p:pic>
          <p:nvPicPr>
            <p:cNvPr id="800" name="Google Shape;800;p7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8">
              <a:alphaModFix/>
            </a:blip>
            <a:stretch>
              <a:fillRect/>
            </a:stretch>
          </p:blipFill>
          <p:spPr>
            <a:xfrm>
              <a:off x="5919150" y="3561263"/>
              <a:ext cx="1579750" cy="330275"/>
            </a:xfrm>
            <a:prstGeom prst="rect">
              <a:avLst/>
            </a:prstGeom>
            <a:noFill/>
            <a:ln>
              <a:noFill/>
            </a:ln>
          </p:spPr>
        </p:pic>
      </p:grpSp>
      <p:sp>
        <p:nvSpPr>
          <p:cNvPr id="801" name="Google Shape;801;p7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33</a:t>
            </a:fld>
            <a:endParaRPr/>
          </a:p>
        </p:txBody>
      </p:sp>
    </p:spTree>
    <p:extLst>
      <p:ext uri="{BB962C8B-B14F-4D97-AF65-F5344CB8AC3E}">
        <p14:creationId xmlns:p14="http://schemas.microsoft.com/office/powerpoint/2010/main" val="9788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5"/>
                                        </p:tgtEl>
                                        <p:attrNameLst>
                                          <p:attrName>style.visibility</p:attrName>
                                        </p:attrNameLst>
                                      </p:cBhvr>
                                      <p:to>
                                        <p:strVal val="visible"/>
                                      </p:to>
                                    </p:set>
                                    <p:animEffect transition="in" filter="fade">
                                      <p:cBhvr>
                                        <p:cTn id="7" dur="200"/>
                                        <p:tgtEl>
                                          <p:spTgt spid="7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4"/>
                                        </p:tgtEl>
                                        <p:attrNameLst>
                                          <p:attrName>style.visibility</p:attrName>
                                        </p:attrNameLst>
                                      </p:cBhvr>
                                      <p:to>
                                        <p:strVal val="visible"/>
                                      </p:to>
                                    </p:set>
                                    <p:animEffect transition="in" filter="fade">
                                      <p:cBhvr>
                                        <p:cTn id="12" dur="200"/>
                                        <p:tgtEl>
                                          <p:spTgt spid="7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2"/>
                                        </p:tgtEl>
                                        <p:attrNameLst>
                                          <p:attrName>style.visibility</p:attrName>
                                        </p:attrNameLst>
                                      </p:cBhvr>
                                      <p:to>
                                        <p:strVal val="visible"/>
                                      </p:to>
                                    </p:set>
                                    <p:animEffect transition="in" filter="fade">
                                      <p:cBhvr>
                                        <p:cTn id="17" dur="200"/>
                                        <p:tgtEl>
                                          <p:spTgt spid="7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75"/>
          <p:cNvSpPr txBox="1">
            <a:spLocks noGrp="1"/>
          </p:cNvSpPr>
          <p:nvPr>
            <p:ph type="title"/>
          </p:nvPr>
        </p:nvSpPr>
        <p:spPr>
          <a:xfrm>
            <a:off x="326067" y="464500"/>
            <a:ext cx="11360800" cy="763600"/>
          </a:xfrm>
          <a:prstGeom prst="rect">
            <a:avLst/>
          </a:prstGeom>
        </p:spPr>
        <p:txBody>
          <a:bodyPr spcFirstLastPara="1" vert="horz" wrap="square" lIns="121900" tIns="121900" rIns="121900" bIns="121900" rtlCol="0" anchor="t" anchorCtr="0">
            <a:noAutofit/>
          </a:bodyPr>
          <a:lstStyle/>
          <a:p>
            <a:r>
              <a:rPr lang="en"/>
              <a:t>A Theorem</a:t>
            </a:r>
            <a:endParaRPr/>
          </a:p>
        </p:txBody>
      </p:sp>
      <p:sp>
        <p:nvSpPr>
          <p:cNvPr id="807" name="Google Shape;807;p75"/>
          <p:cNvSpPr/>
          <p:nvPr/>
        </p:nvSpPr>
        <p:spPr>
          <a:xfrm>
            <a:off x="8967" y="6464067"/>
            <a:ext cx="12192000" cy="394000"/>
          </a:xfrm>
          <a:prstGeom prst="rect">
            <a:avLst/>
          </a:prstGeom>
          <a:solidFill>
            <a:srgbClr val="434343"/>
          </a:solidFill>
          <a:ln>
            <a:noFill/>
          </a:ln>
        </p:spPr>
        <p:txBody>
          <a:bodyPr spcFirstLastPara="1" wrap="square" lIns="121900" tIns="121900" rIns="121900" bIns="121900" anchor="ctr" anchorCtr="0">
            <a:noAutofit/>
          </a:bodyPr>
          <a:lstStyle/>
          <a:p>
            <a:endParaRPr sz="2400"/>
          </a:p>
        </p:txBody>
      </p:sp>
      <p:sp>
        <p:nvSpPr>
          <p:cNvPr id="808" name="Google Shape;808;p75"/>
          <p:cNvSpPr/>
          <p:nvPr/>
        </p:nvSpPr>
        <p:spPr>
          <a:xfrm>
            <a:off x="0" y="0"/>
            <a:ext cx="12192000" cy="394000"/>
          </a:xfrm>
          <a:prstGeom prst="rect">
            <a:avLst/>
          </a:prstGeom>
          <a:solidFill>
            <a:srgbClr val="434343"/>
          </a:solidFill>
          <a:ln>
            <a:noFill/>
          </a:ln>
        </p:spPr>
        <p:txBody>
          <a:bodyPr spcFirstLastPara="1" wrap="square" lIns="121900" tIns="121900" rIns="121900" bIns="121900" anchor="ctr" anchorCtr="0">
            <a:noAutofit/>
          </a:bodyPr>
          <a:lstStyle/>
          <a:p>
            <a:endParaRPr sz="2400"/>
          </a:p>
        </p:txBody>
      </p:sp>
      <p:sp>
        <p:nvSpPr>
          <p:cNvPr id="809" name="Google Shape;809;p75"/>
          <p:cNvSpPr txBox="1"/>
          <p:nvPr/>
        </p:nvSpPr>
        <p:spPr>
          <a:xfrm>
            <a:off x="143233" y="6484667"/>
            <a:ext cx="2408400" cy="352800"/>
          </a:xfrm>
          <a:prstGeom prst="rect">
            <a:avLst/>
          </a:prstGeom>
          <a:noFill/>
          <a:ln>
            <a:noFill/>
          </a:ln>
        </p:spPr>
        <p:txBody>
          <a:bodyPr spcFirstLastPara="1" wrap="square" lIns="121900" tIns="121900" rIns="121900" bIns="121900" anchor="ctr" anchorCtr="0">
            <a:noAutofit/>
          </a:bodyPr>
          <a:lstStyle/>
          <a:p>
            <a:r>
              <a:rPr lang="en" sz="2400">
                <a:solidFill>
                  <a:srgbClr val="FFFFFF"/>
                </a:solidFill>
                <a:latin typeface="Helvetica Neue Light"/>
                <a:ea typeface="Helvetica Neue Light"/>
                <a:cs typeface="Helvetica Neue Light"/>
                <a:sym typeface="Helvetica Neue Light"/>
              </a:rPr>
              <a:t>T. Campbell</a:t>
            </a:r>
            <a:endParaRPr sz="2400">
              <a:solidFill>
                <a:srgbClr val="FFFFFF"/>
              </a:solidFill>
              <a:latin typeface="Helvetica Neue Light"/>
              <a:ea typeface="Helvetica Neue Light"/>
              <a:cs typeface="Helvetica Neue Light"/>
              <a:sym typeface="Helvetica Neue Light"/>
            </a:endParaRPr>
          </a:p>
        </p:txBody>
      </p:sp>
      <p:sp>
        <p:nvSpPr>
          <p:cNvPr id="810" name="Google Shape;810;p75"/>
          <p:cNvSpPr txBox="1"/>
          <p:nvPr/>
        </p:nvSpPr>
        <p:spPr>
          <a:xfrm>
            <a:off x="10595600" y="6484667"/>
            <a:ext cx="1596400" cy="352800"/>
          </a:xfrm>
          <a:prstGeom prst="rect">
            <a:avLst/>
          </a:prstGeom>
          <a:noFill/>
          <a:ln>
            <a:noFill/>
          </a:ln>
        </p:spPr>
        <p:txBody>
          <a:bodyPr spcFirstLastPara="1" wrap="square" lIns="121900" tIns="121900" rIns="121900" bIns="121900" anchor="ctr" anchorCtr="0">
            <a:noAutofit/>
          </a:bodyPr>
          <a:lstStyle/>
          <a:p>
            <a:r>
              <a:rPr lang="en" sz="2400">
                <a:solidFill>
                  <a:srgbClr val="FFFFFF"/>
                </a:solidFill>
                <a:latin typeface="Helvetica Neue Light"/>
                <a:ea typeface="Helvetica Neue Light"/>
                <a:cs typeface="Helvetica Neue Light"/>
                <a:sym typeface="Helvetica Neue Light"/>
              </a:rPr>
              <a:t>16/03/2019</a:t>
            </a:r>
            <a:endParaRPr sz="2400">
              <a:solidFill>
                <a:srgbClr val="FFFFFF"/>
              </a:solidFill>
              <a:latin typeface="Helvetica Neue Light"/>
              <a:ea typeface="Helvetica Neue Light"/>
              <a:cs typeface="Helvetica Neue Light"/>
              <a:sym typeface="Helvetica Neue Light"/>
            </a:endParaRPr>
          </a:p>
        </p:txBody>
      </p:sp>
      <p:sp>
        <p:nvSpPr>
          <p:cNvPr id="811" name="Google Shape;811;p75"/>
          <p:cNvSpPr txBox="1"/>
          <p:nvPr/>
        </p:nvSpPr>
        <p:spPr>
          <a:xfrm>
            <a:off x="3778167" y="6484667"/>
            <a:ext cx="4175600" cy="352800"/>
          </a:xfrm>
          <a:prstGeom prst="rect">
            <a:avLst/>
          </a:prstGeom>
          <a:noFill/>
          <a:ln>
            <a:noFill/>
          </a:ln>
        </p:spPr>
        <p:txBody>
          <a:bodyPr spcFirstLastPara="1" wrap="square" lIns="121900" tIns="121900" rIns="121900" bIns="121900" anchor="ctr" anchorCtr="0">
            <a:noAutofit/>
          </a:bodyPr>
          <a:lstStyle/>
          <a:p>
            <a:pPr algn="ctr"/>
            <a:r>
              <a:rPr lang="en" sz="2400" b="1" i="1">
                <a:solidFill>
                  <a:srgbClr val="FFFFFF"/>
                </a:solidFill>
                <a:latin typeface="Helvetica Neue"/>
                <a:ea typeface="Helvetica Neue"/>
                <a:cs typeface="Helvetica Neue"/>
                <a:sym typeface="Helvetica Neue"/>
              </a:rPr>
              <a:t>How to Explain Things</a:t>
            </a:r>
            <a:endParaRPr sz="2400" b="1" i="1">
              <a:solidFill>
                <a:srgbClr val="FFFFFF"/>
              </a:solidFill>
              <a:latin typeface="Helvetica Neue"/>
              <a:ea typeface="Helvetica Neue"/>
              <a:cs typeface="Helvetica Neue"/>
              <a:sym typeface="Helvetica Neue"/>
            </a:endParaRPr>
          </a:p>
        </p:txBody>
      </p:sp>
      <p:pic>
        <p:nvPicPr>
          <p:cNvPr id="812" name="Google Shape;812;p75"/>
          <p:cNvPicPr preferRelativeResize="0"/>
          <p:nvPr/>
        </p:nvPicPr>
        <p:blipFill>
          <a:blip r:embed="rId3">
            <a:alphaModFix/>
          </a:blip>
          <a:stretch>
            <a:fillRect/>
          </a:stretch>
        </p:blipFill>
        <p:spPr>
          <a:xfrm>
            <a:off x="9998534" y="1"/>
            <a:ext cx="2202429" cy="394000"/>
          </a:xfrm>
          <a:prstGeom prst="rect">
            <a:avLst/>
          </a:prstGeom>
          <a:noFill/>
          <a:ln>
            <a:noFill/>
          </a:ln>
        </p:spPr>
      </p:pic>
      <p:pic>
        <p:nvPicPr>
          <p:cNvPr id="813" name="Google Shape;813;p75"/>
          <p:cNvPicPr preferRelativeResize="0"/>
          <p:nvPr/>
        </p:nvPicPr>
        <p:blipFill>
          <a:blip r:embed="rId4">
            <a:alphaModFix/>
          </a:blip>
          <a:stretch>
            <a:fillRect/>
          </a:stretch>
        </p:blipFill>
        <p:spPr>
          <a:xfrm>
            <a:off x="11565774" y="493584"/>
            <a:ext cx="529065" cy="705432"/>
          </a:xfrm>
          <a:prstGeom prst="rect">
            <a:avLst/>
          </a:prstGeom>
          <a:noFill/>
          <a:ln>
            <a:noFill/>
          </a:ln>
        </p:spPr>
      </p:pic>
      <p:sp>
        <p:nvSpPr>
          <p:cNvPr id="814" name="Google Shape;814;p75"/>
          <p:cNvSpPr txBox="1"/>
          <p:nvPr/>
        </p:nvSpPr>
        <p:spPr>
          <a:xfrm>
            <a:off x="4226800" y="768533"/>
            <a:ext cx="3738400" cy="705600"/>
          </a:xfrm>
          <a:prstGeom prst="rect">
            <a:avLst/>
          </a:prstGeom>
          <a:noFill/>
          <a:ln>
            <a:noFill/>
          </a:ln>
        </p:spPr>
        <p:txBody>
          <a:bodyPr spcFirstLastPara="1" wrap="square" lIns="121900" tIns="121900" rIns="121900" bIns="121900" anchor="t" anchorCtr="0">
            <a:noAutofit/>
          </a:bodyPr>
          <a:lstStyle/>
          <a:p>
            <a:pPr algn="ctr"/>
            <a:r>
              <a:rPr lang="en" sz="2400" b="1">
                <a:latin typeface="Helvetica Neue"/>
                <a:ea typeface="Helvetica Neue"/>
                <a:cs typeface="Helvetica Neue"/>
                <a:sym typeface="Helvetica Neue"/>
              </a:rPr>
              <a:t>simplify data</a:t>
            </a:r>
            <a:endParaRPr sz="2400" b="1">
              <a:latin typeface="Helvetica Neue"/>
              <a:ea typeface="Helvetica Neue"/>
              <a:cs typeface="Helvetica Neue"/>
              <a:sym typeface="Helvetica Neue"/>
            </a:endParaRPr>
          </a:p>
        </p:txBody>
      </p:sp>
      <p:sp>
        <p:nvSpPr>
          <p:cNvPr id="815" name="Google Shape;815;p75"/>
          <p:cNvSpPr txBox="1"/>
          <p:nvPr/>
        </p:nvSpPr>
        <p:spPr>
          <a:xfrm>
            <a:off x="4127267" y="4725000"/>
            <a:ext cx="3994400" cy="8632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but why not use even more human-friendly data?</a:t>
            </a:r>
            <a:endParaRPr sz="2400">
              <a:latin typeface="Helvetica Neue Light"/>
              <a:ea typeface="Helvetica Neue Light"/>
              <a:cs typeface="Helvetica Neue Light"/>
              <a:sym typeface="Helvetica Neue Light"/>
            </a:endParaRPr>
          </a:p>
        </p:txBody>
      </p:sp>
      <p:grpSp>
        <p:nvGrpSpPr>
          <p:cNvPr id="816" name="Google Shape;816;p75"/>
          <p:cNvGrpSpPr/>
          <p:nvPr/>
        </p:nvGrpSpPr>
        <p:grpSpPr>
          <a:xfrm>
            <a:off x="1907068" y="1840667"/>
            <a:ext cx="7506233" cy="2483100"/>
            <a:chOff x="1430300" y="1380500"/>
            <a:chExt cx="5629675" cy="1862325"/>
          </a:xfrm>
        </p:grpSpPr>
        <p:sp>
          <p:nvSpPr>
            <p:cNvPr id="817" name="Google Shape;817;p75"/>
            <p:cNvSpPr txBox="1"/>
            <p:nvPr/>
          </p:nvSpPr>
          <p:spPr>
            <a:xfrm>
              <a:off x="1430300" y="1380500"/>
              <a:ext cx="2081400" cy="384300"/>
            </a:xfrm>
            <a:prstGeom prst="rect">
              <a:avLst/>
            </a:prstGeom>
            <a:noFill/>
            <a:ln>
              <a:noFill/>
            </a:ln>
          </p:spPr>
          <p:txBody>
            <a:bodyPr spcFirstLastPara="1" wrap="square" lIns="121900" tIns="121900" rIns="121900" bIns="121900" anchor="t" anchorCtr="0">
              <a:noAutofit/>
            </a:bodyPr>
            <a:lstStyle/>
            <a:p>
              <a:r>
                <a:rPr lang="en" sz="2400" b="1">
                  <a:latin typeface="Helvetica Neue"/>
                  <a:ea typeface="Helvetica Neue"/>
                  <a:cs typeface="Helvetica Neue"/>
                  <a:sym typeface="Helvetica Neue"/>
                </a:rPr>
                <a:t>Theorem: </a:t>
              </a:r>
              <a:r>
                <a:rPr lang="en" sz="2400">
                  <a:latin typeface="Helvetica Neue Light"/>
                  <a:ea typeface="Helvetica Neue Light"/>
                  <a:cs typeface="Helvetica Neue Light"/>
                  <a:sym typeface="Helvetica Neue Light"/>
                </a:rPr>
                <a:t>For</a:t>
              </a:r>
              <a:endParaRPr sz="2400">
                <a:latin typeface="Helvetica Neue Light"/>
                <a:ea typeface="Helvetica Neue Light"/>
                <a:cs typeface="Helvetica Neue Light"/>
                <a:sym typeface="Helvetica Neue Light"/>
              </a:endParaRPr>
            </a:p>
          </p:txBody>
        </p:sp>
        <p:sp>
          <p:nvSpPr>
            <p:cNvPr id="818" name="Google Shape;818;p75"/>
            <p:cNvSpPr/>
            <p:nvPr/>
          </p:nvSpPr>
          <p:spPr>
            <a:xfrm>
              <a:off x="3273350" y="1710100"/>
              <a:ext cx="1501500" cy="1161300"/>
            </a:xfrm>
            <a:prstGeom prst="rtTriangle">
              <a:avLst/>
            </a:prstGeom>
            <a:noFill/>
            <a:ln w="38100" cap="flat" cmpd="sng">
              <a:solidFill>
                <a:srgbClr val="1C458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819" name="Google Shape;819;p75"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2878125" y="2224219"/>
              <a:ext cx="217325" cy="217300"/>
            </a:xfrm>
            <a:prstGeom prst="rect">
              <a:avLst/>
            </a:prstGeom>
            <a:noFill/>
            <a:ln>
              <a:noFill/>
            </a:ln>
          </p:spPr>
        </p:pic>
        <p:pic>
          <p:nvPicPr>
            <p:cNvPr id="820" name="Google Shape;820;p75"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6">
              <a:alphaModFix/>
            </a:blip>
            <a:stretch>
              <a:fillRect/>
            </a:stretch>
          </p:blipFill>
          <p:spPr>
            <a:xfrm>
              <a:off x="3778550" y="2947325"/>
              <a:ext cx="153825" cy="295500"/>
            </a:xfrm>
            <a:prstGeom prst="rect">
              <a:avLst/>
            </a:prstGeom>
            <a:noFill/>
            <a:ln>
              <a:noFill/>
            </a:ln>
          </p:spPr>
        </p:pic>
        <p:pic>
          <p:nvPicPr>
            <p:cNvPr id="821" name="Google Shape;821;p75"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7">
              <a:alphaModFix/>
            </a:blip>
            <a:stretch>
              <a:fillRect/>
            </a:stretch>
          </p:blipFill>
          <p:spPr>
            <a:xfrm>
              <a:off x="4120150" y="2099200"/>
              <a:ext cx="153825" cy="180744"/>
            </a:xfrm>
            <a:prstGeom prst="rect">
              <a:avLst/>
            </a:prstGeom>
            <a:noFill/>
            <a:ln>
              <a:noFill/>
            </a:ln>
          </p:spPr>
        </p:pic>
        <p:pic>
          <p:nvPicPr>
            <p:cNvPr id="822" name="Google Shape;822;p75"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8">
              <a:alphaModFix/>
            </a:blip>
            <a:stretch>
              <a:fillRect/>
            </a:stretch>
          </p:blipFill>
          <p:spPr>
            <a:xfrm>
              <a:off x="5298686" y="2067263"/>
              <a:ext cx="1620508" cy="330275"/>
            </a:xfrm>
            <a:prstGeom prst="rect">
              <a:avLst/>
            </a:prstGeom>
            <a:noFill/>
            <a:ln>
              <a:noFill/>
            </a:ln>
          </p:spPr>
        </p:pic>
        <p:sp>
          <p:nvSpPr>
            <p:cNvPr id="823" name="Google Shape;823;p75"/>
            <p:cNvSpPr txBox="1"/>
            <p:nvPr/>
          </p:nvSpPr>
          <p:spPr>
            <a:xfrm>
              <a:off x="5230225" y="2176925"/>
              <a:ext cx="1003500" cy="295500"/>
            </a:xfrm>
            <a:prstGeom prst="rect">
              <a:avLst/>
            </a:prstGeom>
            <a:noFill/>
            <a:ln>
              <a:noFill/>
            </a:ln>
          </p:spPr>
          <p:txBody>
            <a:bodyPr spcFirstLastPara="1" wrap="square" lIns="121900" tIns="121900" rIns="121900" bIns="121900" anchor="t" anchorCtr="0">
              <a:noAutofit/>
            </a:bodyPr>
            <a:lstStyle/>
            <a:p>
              <a:endParaRPr sz="2400">
                <a:latin typeface="Helvetica Neue Light"/>
                <a:ea typeface="Helvetica Neue Light"/>
                <a:cs typeface="Helvetica Neue Light"/>
                <a:sym typeface="Helvetica Neue Light"/>
              </a:endParaRPr>
            </a:p>
          </p:txBody>
        </p:sp>
        <p:sp>
          <p:nvSpPr>
            <p:cNvPr id="824" name="Google Shape;824;p75"/>
            <p:cNvSpPr txBox="1"/>
            <p:nvPr/>
          </p:nvSpPr>
          <p:spPr>
            <a:xfrm>
              <a:off x="5298675" y="1570000"/>
              <a:ext cx="1761300" cy="529200"/>
            </a:xfrm>
            <a:prstGeom prst="rect">
              <a:avLst/>
            </a:prstGeom>
            <a:noFill/>
            <a:ln>
              <a:noFill/>
            </a:ln>
          </p:spPr>
          <p:txBody>
            <a:bodyPr spcFirstLastPara="1" wrap="square" lIns="121900" tIns="121900" rIns="121900" bIns="121900" anchor="t" anchorCtr="0">
              <a:noAutofit/>
            </a:bodyPr>
            <a:lstStyle/>
            <a:p>
              <a:r>
                <a:rPr lang="en" sz="2400">
                  <a:solidFill>
                    <a:schemeClr val="dk1"/>
                  </a:solidFill>
                  <a:latin typeface="Helvetica Neue Light"/>
                  <a:ea typeface="Helvetica Neue Light"/>
                  <a:cs typeface="Helvetica Neue Light"/>
                  <a:sym typeface="Helvetica Neue Light"/>
                </a:rPr>
                <a:t>We have that:</a:t>
              </a:r>
              <a:endParaRPr sz="2400"/>
            </a:p>
          </p:txBody>
        </p:sp>
      </p:grpSp>
      <p:grpSp>
        <p:nvGrpSpPr>
          <p:cNvPr id="825" name="Google Shape;825;p75"/>
          <p:cNvGrpSpPr/>
          <p:nvPr/>
        </p:nvGrpSpPr>
        <p:grpSpPr>
          <a:xfrm>
            <a:off x="1935352" y="2178700"/>
            <a:ext cx="8321289" cy="2202000"/>
            <a:chOff x="1536733" y="1159225"/>
            <a:chExt cx="6084000" cy="1651500"/>
          </a:xfrm>
        </p:grpSpPr>
        <p:sp>
          <p:nvSpPr>
            <p:cNvPr id="826" name="Google Shape;826;p75"/>
            <p:cNvSpPr/>
            <p:nvPr/>
          </p:nvSpPr>
          <p:spPr>
            <a:xfrm>
              <a:off x="1536733" y="1159225"/>
              <a:ext cx="6084000" cy="1651500"/>
            </a:xfrm>
            <a:prstGeom prst="roundRect">
              <a:avLst>
                <a:gd name="adj" fmla="val 16667"/>
              </a:avLst>
            </a:prstGeom>
            <a:solidFill>
              <a:srgbClr val="C9DAF8"/>
            </a:solidFill>
            <a:ln>
              <a:noFill/>
            </a:ln>
          </p:spPr>
          <p:txBody>
            <a:bodyPr spcFirstLastPara="1" wrap="square" lIns="121900" tIns="121900" rIns="121900" bIns="121900" anchor="t" anchorCtr="0">
              <a:noAutofit/>
            </a:bodyPr>
            <a:lstStyle/>
            <a:p>
              <a:r>
                <a:rPr lang="en" sz="2400" b="1">
                  <a:latin typeface="Helvetica Neue"/>
                  <a:ea typeface="Helvetica Neue"/>
                  <a:cs typeface="Helvetica Neue"/>
                  <a:sym typeface="Helvetica Neue"/>
                </a:rPr>
                <a:t>Theorem</a:t>
              </a:r>
              <a:endParaRPr sz="2400" b="1">
                <a:latin typeface="Helvetica Neue"/>
                <a:ea typeface="Helvetica Neue"/>
                <a:cs typeface="Helvetica Neue"/>
                <a:sym typeface="Helvetica Neue"/>
              </a:endParaRPr>
            </a:p>
            <a:p>
              <a:endParaRPr sz="2400" b="1">
                <a:latin typeface="Helvetica Neue"/>
                <a:ea typeface="Helvetica Neue"/>
                <a:cs typeface="Helvetica Neue"/>
                <a:sym typeface="Helvetica Neue"/>
              </a:endParaRPr>
            </a:p>
            <a:p>
              <a:r>
                <a:rPr lang="en" sz="2400">
                  <a:latin typeface="Helvetica Neue Light"/>
                  <a:ea typeface="Helvetica Neue Light"/>
                  <a:cs typeface="Helvetica Neue Light"/>
                  <a:sym typeface="Helvetica Neue Light"/>
                </a:rPr>
                <a:t> </a:t>
              </a:r>
              <a:r>
                <a:rPr lang="en" sz="2400">
                  <a:solidFill>
                    <a:schemeClr val="dk1"/>
                  </a:solidFill>
                  <a:latin typeface="Helvetica Neue Light"/>
                  <a:ea typeface="Helvetica Neue Light"/>
                  <a:cs typeface="Helvetica Neue Light"/>
                  <a:sym typeface="Helvetica Neue Light"/>
                </a:rPr>
                <a:t>For a triangle with right angle side lengths           and hypoteneuse length</a:t>
              </a:r>
              <a:endParaRPr sz="2400">
                <a:solidFill>
                  <a:schemeClr val="dk1"/>
                </a:solidFill>
                <a:latin typeface="Helvetica Neue Light"/>
                <a:ea typeface="Helvetica Neue Light"/>
                <a:cs typeface="Helvetica Neue Light"/>
                <a:sym typeface="Helvetica Neue Light"/>
              </a:endParaRPr>
            </a:p>
            <a:p>
              <a:endParaRPr sz="2400">
                <a:latin typeface="Helvetica Neue Light"/>
                <a:ea typeface="Helvetica Neue Light"/>
                <a:cs typeface="Helvetica Neue Light"/>
                <a:sym typeface="Helvetica Neue Light"/>
              </a:endParaRPr>
            </a:p>
          </p:txBody>
        </p:sp>
        <p:pic>
          <p:nvPicPr>
            <p:cNvPr id="827" name="Google Shape;827;p75"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9">
              <a:alphaModFix/>
            </a:blip>
            <a:stretch>
              <a:fillRect/>
            </a:stretch>
          </p:blipFill>
          <p:spPr>
            <a:xfrm>
              <a:off x="4919451" y="1730726"/>
              <a:ext cx="396800" cy="268424"/>
            </a:xfrm>
            <a:prstGeom prst="rect">
              <a:avLst/>
            </a:prstGeom>
            <a:noFill/>
            <a:ln>
              <a:noFill/>
            </a:ln>
          </p:spPr>
        </p:pic>
        <p:pic>
          <p:nvPicPr>
            <p:cNvPr id="828" name="Google Shape;828;p75"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7">
              <a:alphaModFix/>
            </a:blip>
            <a:stretch>
              <a:fillRect/>
            </a:stretch>
          </p:blipFill>
          <p:spPr>
            <a:xfrm>
              <a:off x="7223669" y="1791325"/>
              <a:ext cx="125275" cy="147225"/>
            </a:xfrm>
            <a:prstGeom prst="rect">
              <a:avLst/>
            </a:prstGeom>
            <a:noFill/>
            <a:ln>
              <a:noFill/>
            </a:ln>
          </p:spPr>
        </p:pic>
        <p:pic>
          <p:nvPicPr>
            <p:cNvPr id="829" name="Google Shape;829;p75"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8">
              <a:alphaModFix/>
            </a:blip>
            <a:stretch>
              <a:fillRect/>
            </a:stretch>
          </p:blipFill>
          <p:spPr>
            <a:xfrm>
              <a:off x="3788852" y="2310250"/>
              <a:ext cx="1579750" cy="330275"/>
            </a:xfrm>
            <a:prstGeom prst="rect">
              <a:avLst/>
            </a:prstGeom>
            <a:noFill/>
            <a:ln>
              <a:noFill/>
            </a:ln>
          </p:spPr>
        </p:pic>
      </p:grpSp>
      <p:sp>
        <p:nvSpPr>
          <p:cNvPr id="830" name="Google Shape;830;p7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34</a:t>
            </a:fld>
            <a:endParaRPr/>
          </a:p>
        </p:txBody>
      </p:sp>
    </p:spTree>
    <p:extLst>
      <p:ext uri="{BB962C8B-B14F-4D97-AF65-F5344CB8AC3E}">
        <p14:creationId xmlns:p14="http://schemas.microsoft.com/office/powerpoint/2010/main" val="374195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5"/>
                                        </p:tgtEl>
                                        <p:attrNameLst>
                                          <p:attrName>style.visibility</p:attrName>
                                        </p:attrNameLst>
                                      </p:cBhvr>
                                      <p:to>
                                        <p:strVal val="visible"/>
                                      </p:to>
                                    </p:set>
                                    <p:animEffect transition="in" filter="fade">
                                      <p:cBhvr>
                                        <p:cTn id="7" dur="200"/>
                                        <p:tgtEl>
                                          <p:spTgt spid="8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00"/>
                                        <p:tgtEl>
                                          <p:spTgt spid="825"/>
                                        </p:tgtEl>
                                      </p:cBhvr>
                                    </p:animEffect>
                                    <p:set>
                                      <p:cBhvr>
                                        <p:cTn id="12" dur="1" fill="hold">
                                          <p:stCondLst>
                                            <p:cond delay="200"/>
                                          </p:stCondLst>
                                        </p:cTn>
                                        <p:tgtEl>
                                          <p:spTgt spid="825"/>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200"/>
                                        <p:tgtEl>
                                          <p:spTgt spid="815"/>
                                        </p:tgtEl>
                                      </p:cBhvr>
                                    </p:animEffect>
                                    <p:set>
                                      <p:cBhvr>
                                        <p:cTn id="15" dur="1" fill="hold">
                                          <p:stCondLst>
                                            <p:cond delay="200"/>
                                          </p:stCondLst>
                                        </p:cTn>
                                        <p:tgtEl>
                                          <p:spTgt spid="815"/>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816"/>
                                        </p:tgtEl>
                                        <p:attrNameLst>
                                          <p:attrName>style.visibility</p:attrName>
                                        </p:attrNameLst>
                                      </p:cBhvr>
                                      <p:to>
                                        <p:strVal val="visible"/>
                                      </p:to>
                                    </p:set>
                                    <p:animEffect transition="in" filter="fade">
                                      <p:cBhvr>
                                        <p:cTn id="18" dur="200"/>
                                        <p:tgtEl>
                                          <p:spTgt spid="8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76"/>
          <p:cNvSpPr txBox="1">
            <a:spLocks noGrp="1"/>
          </p:cNvSpPr>
          <p:nvPr>
            <p:ph type="title"/>
          </p:nvPr>
        </p:nvSpPr>
        <p:spPr>
          <a:xfrm>
            <a:off x="326067" y="464500"/>
            <a:ext cx="11360800" cy="763600"/>
          </a:xfrm>
          <a:prstGeom prst="rect">
            <a:avLst/>
          </a:prstGeom>
        </p:spPr>
        <p:txBody>
          <a:bodyPr spcFirstLastPara="1" vert="horz" wrap="square" lIns="121900" tIns="121900" rIns="121900" bIns="121900" rtlCol="0" anchor="t" anchorCtr="0">
            <a:noAutofit/>
          </a:bodyPr>
          <a:lstStyle/>
          <a:p>
            <a:r>
              <a:rPr lang="en"/>
              <a:t>A Theorem</a:t>
            </a:r>
            <a:endParaRPr/>
          </a:p>
        </p:txBody>
      </p:sp>
      <p:grpSp>
        <p:nvGrpSpPr>
          <p:cNvPr id="836" name="Google Shape;836;p76"/>
          <p:cNvGrpSpPr/>
          <p:nvPr/>
        </p:nvGrpSpPr>
        <p:grpSpPr>
          <a:xfrm>
            <a:off x="1" y="0"/>
            <a:ext cx="12200967" cy="6858067"/>
            <a:chOff x="0" y="0"/>
            <a:chExt cx="9150725" cy="5143550"/>
          </a:xfrm>
        </p:grpSpPr>
        <p:sp>
          <p:nvSpPr>
            <p:cNvPr id="837" name="Google Shape;837;p76"/>
            <p:cNvSpPr/>
            <p:nvPr/>
          </p:nvSpPr>
          <p:spPr>
            <a:xfrm>
              <a:off x="6725" y="4848050"/>
              <a:ext cx="9144000" cy="295500"/>
            </a:xfrm>
            <a:prstGeom prst="rect">
              <a:avLst/>
            </a:prstGeom>
            <a:solidFill>
              <a:srgbClr val="434343"/>
            </a:solidFill>
            <a:ln>
              <a:noFill/>
            </a:ln>
          </p:spPr>
          <p:txBody>
            <a:bodyPr spcFirstLastPara="1" wrap="square" lIns="121900" tIns="121900" rIns="121900" bIns="121900" anchor="ctr" anchorCtr="0">
              <a:noAutofit/>
            </a:bodyPr>
            <a:lstStyle/>
            <a:p>
              <a:endParaRPr sz="2400"/>
            </a:p>
          </p:txBody>
        </p:sp>
        <p:sp>
          <p:nvSpPr>
            <p:cNvPr id="838" name="Google Shape;838;p76"/>
            <p:cNvSpPr/>
            <p:nvPr/>
          </p:nvSpPr>
          <p:spPr>
            <a:xfrm>
              <a:off x="0" y="0"/>
              <a:ext cx="9144000" cy="295500"/>
            </a:xfrm>
            <a:prstGeom prst="rect">
              <a:avLst/>
            </a:prstGeom>
            <a:solidFill>
              <a:srgbClr val="434343"/>
            </a:solidFill>
            <a:ln>
              <a:noFill/>
            </a:ln>
          </p:spPr>
          <p:txBody>
            <a:bodyPr spcFirstLastPara="1" wrap="square" lIns="121900" tIns="121900" rIns="121900" bIns="121900" anchor="ctr" anchorCtr="0">
              <a:noAutofit/>
            </a:bodyPr>
            <a:lstStyle/>
            <a:p>
              <a:endParaRPr sz="2400"/>
            </a:p>
          </p:txBody>
        </p:sp>
        <p:sp>
          <p:nvSpPr>
            <p:cNvPr id="839" name="Google Shape;839;p76"/>
            <p:cNvSpPr txBox="1"/>
            <p:nvPr/>
          </p:nvSpPr>
          <p:spPr>
            <a:xfrm>
              <a:off x="107425" y="4863500"/>
              <a:ext cx="1806300" cy="264600"/>
            </a:xfrm>
            <a:prstGeom prst="rect">
              <a:avLst/>
            </a:prstGeom>
            <a:noFill/>
            <a:ln>
              <a:noFill/>
            </a:ln>
          </p:spPr>
          <p:txBody>
            <a:bodyPr spcFirstLastPara="1" wrap="square" lIns="121900" tIns="121900" rIns="121900" bIns="121900" anchor="ctr" anchorCtr="0">
              <a:noAutofit/>
            </a:bodyPr>
            <a:lstStyle/>
            <a:p>
              <a:r>
                <a:rPr lang="en" sz="2400">
                  <a:solidFill>
                    <a:srgbClr val="FFFFFF"/>
                  </a:solidFill>
                  <a:latin typeface="Helvetica Neue Light"/>
                  <a:ea typeface="Helvetica Neue Light"/>
                  <a:cs typeface="Helvetica Neue Light"/>
                  <a:sym typeface="Helvetica Neue Light"/>
                </a:rPr>
                <a:t>T. Campbell</a:t>
              </a:r>
              <a:endParaRPr sz="2400">
                <a:solidFill>
                  <a:srgbClr val="FFFFFF"/>
                </a:solidFill>
                <a:latin typeface="Helvetica Neue Light"/>
                <a:ea typeface="Helvetica Neue Light"/>
                <a:cs typeface="Helvetica Neue Light"/>
                <a:sym typeface="Helvetica Neue Light"/>
              </a:endParaRPr>
            </a:p>
          </p:txBody>
        </p:sp>
        <p:sp>
          <p:nvSpPr>
            <p:cNvPr id="840" name="Google Shape;840;p76"/>
            <p:cNvSpPr txBox="1"/>
            <p:nvPr/>
          </p:nvSpPr>
          <p:spPr>
            <a:xfrm>
              <a:off x="7946700" y="4863500"/>
              <a:ext cx="1197300" cy="264600"/>
            </a:xfrm>
            <a:prstGeom prst="rect">
              <a:avLst/>
            </a:prstGeom>
            <a:noFill/>
            <a:ln>
              <a:noFill/>
            </a:ln>
          </p:spPr>
          <p:txBody>
            <a:bodyPr spcFirstLastPara="1" wrap="square" lIns="121900" tIns="121900" rIns="121900" bIns="121900" anchor="ctr" anchorCtr="0">
              <a:noAutofit/>
            </a:bodyPr>
            <a:lstStyle/>
            <a:p>
              <a:r>
                <a:rPr lang="en" sz="2400">
                  <a:solidFill>
                    <a:srgbClr val="FFFFFF"/>
                  </a:solidFill>
                  <a:latin typeface="Helvetica Neue Light"/>
                  <a:ea typeface="Helvetica Neue Light"/>
                  <a:cs typeface="Helvetica Neue Light"/>
                  <a:sym typeface="Helvetica Neue Light"/>
                </a:rPr>
                <a:t>16/03/2019</a:t>
              </a:r>
              <a:endParaRPr sz="2400">
                <a:solidFill>
                  <a:srgbClr val="FFFFFF"/>
                </a:solidFill>
                <a:latin typeface="Helvetica Neue Light"/>
                <a:ea typeface="Helvetica Neue Light"/>
                <a:cs typeface="Helvetica Neue Light"/>
                <a:sym typeface="Helvetica Neue Light"/>
              </a:endParaRPr>
            </a:p>
          </p:txBody>
        </p:sp>
        <p:sp>
          <p:nvSpPr>
            <p:cNvPr id="841" name="Google Shape;841;p76"/>
            <p:cNvSpPr txBox="1"/>
            <p:nvPr/>
          </p:nvSpPr>
          <p:spPr>
            <a:xfrm>
              <a:off x="2833625" y="4863500"/>
              <a:ext cx="3131700" cy="264600"/>
            </a:xfrm>
            <a:prstGeom prst="rect">
              <a:avLst/>
            </a:prstGeom>
            <a:noFill/>
            <a:ln>
              <a:noFill/>
            </a:ln>
          </p:spPr>
          <p:txBody>
            <a:bodyPr spcFirstLastPara="1" wrap="square" lIns="121900" tIns="121900" rIns="121900" bIns="121900" anchor="ctr" anchorCtr="0">
              <a:noAutofit/>
            </a:bodyPr>
            <a:lstStyle/>
            <a:p>
              <a:pPr algn="ctr"/>
              <a:r>
                <a:rPr lang="en" sz="2400" b="1" i="1">
                  <a:solidFill>
                    <a:srgbClr val="FFFFFF"/>
                  </a:solidFill>
                  <a:latin typeface="Helvetica Neue"/>
                  <a:ea typeface="Helvetica Neue"/>
                  <a:cs typeface="Helvetica Neue"/>
                  <a:sym typeface="Helvetica Neue"/>
                </a:rPr>
                <a:t>How to Explain Things</a:t>
              </a:r>
              <a:endParaRPr sz="2400" b="1" i="1">
                <a:solidFill>
                  <a:srgbClr val="FFFFFF"/>
                </a:solidFill>
                <a:latin typeface="Helvetica Neue"/>
                <a:ea typeface="Helvetica Neue"/>
                <a:cs typeface="Helvetica Neue"/>
                <a:sym typeface="Helvetica Neue"/>
              </a:endParaRPr>
            </a:p>
          </p:txBody>
        </p:sp>
        <p:pic>
          <p:nvPicPr>
            <p:cNvPr id="842" name="Google Shape;842;p76"/>
            <p:cNvPicPr preferRelativeResize="0"/>
            <p:nvPr/>
          </p:nvPicPr>
          <p:blipFill>
            <a:blip r:embed="rId3">
              <a:alphaModFix/>
            </a:blip>
            <a:stretch>
              <a:fillRect/>
            </a:stretch>
          </p:blipFill>
          <p:spPr>
            <a:xfrm>
              <a:off x="7498900" y="1"/>
              <a:ext cx="1651822" cy="295500"/>
            </a:xfrm>
            <a:prstGeom prst="rect">
              <a:avLst/>
            </a:prstGeom>
            <a:noFill/>
            <a:ln>
              <a:noFill/>
            </a:ln>
          </p:spPr>
        </p:pic>
        <p:pic>
          <p:nvPicPr>
            <p:cNvPr id="843" name="Google Shape;843;p76"/>
            <p:cNvPicPr preferRelativeResize="0"/>
            <p:nvPr/>
          </p:nvPicPr>
          <p:blipFill>
            <a:blip r:embed="rId4">
              <a:alphaModFix/>
            </a:blip>
            <a:stretch>
              <a:fillRect/>
            </a:stretch>
          </p:blipFill>
          <p:spPr>
            <a:xfrm>
              <a:off x="8674330" y="370188"/>
              <a:ext cx="396799" cy="529074"/>
            </a:xfrm>
            <a:prstGeom prst="rect">
              <a:avLst/>
            </a:prstGeom>
            <a:noFill/>
            <a:ln>
              <a:noFill/>
            </a:ln>
          </p:spPr>
        </p:pic>
      </p:grpSp>
      <p:sp>
        <p:nvSpPr>
          <p:cNvPr id="844" name="Google Shape;844;p76"/>
          <p:cNvSpPr txBox="1"/>
          <p:nvPr/>
        </p:nvSpPr>
        <p:spPr>
          <a:xfrm>
            <a:off x="4226800" y="768533"/>
            <a:ext cx="3738400" cy="705600"/>
          </a:xfrm>
          <a:prstGeom prst="rect">
            <a:avLst/>
          </a:prstGeom>
          <a:noFill/>
          <a:ln>
            <a:noFill/>
          </a:ln>
        </p:spPr>
        <p:txBody>
          <a:bodyPr spcFirstLastPara="1" wrap="square" lIns="121900" tIns="121900" rIns="121900" bIns="121900" anchor="t" anchorCtr="0">
            <a:noAutofit/>
          </a:bodyPr>
          <a:lstStyle/>
          <a:p>
            <a:pPr algn="ctr"/>
            <a:r>
              <a:rPr lang="en" sz="2400" b="1">
                <a:latin typeface="Helvetica Neue"/>
                <a:ea typeface="Helvetica Neue"/>
                <a:cs typeface="Helvetica Neue"/>
                <a:sym typeface="Helvetica Neue"/>
              </a:rPr>
              <a:t>minimize noise</a:t>
            </a:r>
            <a:endParaRPr sz="2400" b="1">
              <a:latin typeface="Helvetica Neue"/>
              <a:ea typeface="Helvetica Neue"/>
              <a:cs typeface="Helvetica Neue"/>
              <a:sym typeface="Helvetica Neue"/>
            </a:endParaRPr>
          </a:p>
        </p:txBody>
      </p:sp>
      <p:grpSp>
        <p:nvGrpSpPr>
          <p:cNvPr id="845" name="Google Shape;845;p76"/>
          <p:cNvGrpSpPr/>
          <p:nvPr/>
        </p:nvGrpSpPr>
        <p:grpSpPr>
          <a:xfrm>
            <a:off x="1907068" y="1840667"/>
            <a:ext cx="7506233" cy="2483100"/>
            <a:chOff x="1430300" y="1380500"/>
            <a:chExt cx="5629675" cy="1862325"/>
          </a:xfrm>
        </p:grpSpPr>
        <p:sp>
          <p:nvSpPr>
            <p:cNvPr id="846" name="Google Shape;846;p76"/>
            <p:cNvSpPr txBox="1"/>
            <p:nvPr/>
          </p:nvSpPr>
          <p:spPr>
            <a:xfrm>
              <a:off x="1430300" y="1380500"/>
              <a:ext cx="2081400" cy="384300"/>
            </a:xfrm>
            <a:prstGeom prst="rect">
              <a:avLst/>
            </a:prstGeom>
            <a:noFill/>
            <a:ln>
              <a:noFill/>
            </a:ln>
          </p:spPr>
          <p:txBody>
            <a:bodyPr spcFirstLastPara="1" wrap="square" lIns="121900" tIns="121900" rIns="121900" bIns="121900" anchor="t" anchorCtr="0">
              <a:noAutofit/>
            </a:bodyPr>
            <a:lstStyle/>
            <a:p>
              <a:r>
                <a:rPr lang="en" sz="2400" b="1">
                  <a:latin typeface="Helvetica Neue"/>
                  <a:ea typeface="Helvetica Neue"/>
                  <a:cs typeface="Helvetica Neue"/>
                  <a:sym typeface="Helvetica Neue"/>
                </a:rPr>
                <a:t>Theorem: </a:t>
              </a:r>
              <a:r>
                <a:rPr lang="en" sz="2400">
                  <a:latin typeface="Helvetica Neue Light"/>
                  <a:ea typeface="Helvetica Neue Light"/>
                  <a:cs typeface="Helvetica Neue Light"/>
                  <a:sym typeface="Helvetica Neue Light"/>
                </a:rPr>
                <a:t>For</a:t>
              </a:r>
              <a:endParaRPr sz="2400">
                <a:latin typeface="Helvetica Neue Light"/>
                <a:ea typeface="Helvetica Neue Light"/>
                <a:cs typeface="Helvetica Neue Light"/>
                <a:sym typeface="Helvetica Neue Light"/>
              </a:endParaRPr>
            </a:p>
          </p:txBody>
        </p:sp>
        <p:sp>
          <p:nvSpPr>
            <p:cNvPr id="847" name="Google Shape;847;p76"/>
            <p:cNvSpPr/>
            <p:nvPr/>
          </p:nvSpPr>
          <p:spPr>
            <a:xfrm>
              <a:off x="3273350" y="1710100"/>
              <a:ext cx="1501500" cy="1161300"/>
            </a:xfrm>
            <a:prstGeom prst="rtTriangle">
              <a:avLst/>
            </a:prstGeom>
            <a:noFill/>
            <a:ln w="38100" cap="flat" cmpd="sng">
              <a:solidFill>
                <a:srgbClr val="1C458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848" name="Google Shape;848;p76"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2878125" y="2224219"/>
              <a:ext cx="217325" cy="217300"/>
            </a:xfrm>
            <a:prstGeom prst="rect">
              <a:avLst/>
            </a:prstGeom>
            <a:noFill/>
            <a:ln>
              <a:noFill/>
            </a:ln>
          </p:spPr>
        </p:pic>
        <p:pic>
          <p:nvPicPr>
            <p:cNvPr id="849" name="Google Shape;849;p76"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6">
              <a:alphaModFix/>
            </a:blip>
            <a:stretch>
              <a:fillRect/>
            </a:stretch>
          </p:blipFill>
          <p:spPr>
            <a:xfrm>
              <a:off x="3778550" y="2947325"/>
              <a:ext cx="153825" cy="295500"/>
            </a:xfrm>
            <a:prstGeom prst="rect">
              <a:avLst/>
            </a:prstGeom>
            <a:noFill/>
            <a:ln>
              <a:noFill/>
            </a:ln>
          </p:spPr>
        </p:pic>
        <p:pic>
          <p:nvPicPr>
            <p:cNvPr id="850" name="Google Shape;850;p76"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7">
              <a:alphaModFix/>
            </a:blip>
            <a:stretch>
              <a:fillRect/>
            </a:stretch>
          </p:blipFill>
          <p:spPr>
            <a:xfrm>
              <a:off x="4120150" y="2099200"/>
              <a:ext cx="153825" cy="180744"/>
            </a:xfrm>
            <a:prstGeom prst="rect">
              <a:avLst/>
            </a:prstGeom>
            <a:noFill/>
            <a:ln>
              <a:noFill/>
            </a:ln>
          </p:spPr>
        </p:pic>
        <p:pic>
          <p:nvPicPr>
            <p:cNvPr id="851" name="Google Shape;851;p76"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8">
              <a:alphaModFix/>
            </a:blip>
            <a:stretch>
              <a:fillRect/>
            </a:stretch>
          </p:blipFill>
          <p:spPr>
            <a:xfrm>
              <a:off x="5298686" y="2067263"/>
              <a:ext cx="1620508" cy="330275"/>
            </a:xfrm>
            <a:prstGeom prst="rect">
              <a:avLst/>
            </a:prstGeom>
            <a:noFill/>
            <a:ln>
              <a:noFill/>
            </a:ln>
          </p:spPr>
        </p:pic>
        <p:sp>
          <p:nvSpPr>
            <p:cNvPr id="852" name="Google Shape;852;p76"/>
            <p:cNvSpPr txBox="1"/>
            <p:nvPr/>
          </p:nvSpPr>
          <p:spPr>
            <a:xfrm>
              <a:off x="5230225" y="2176925"/>
              <a:ext cx="1003500" cy="295500"/>
            </a:xfrm>
            <a:prstGeom prst="rect">
              <a:avLst/>
            </a:prstGeom>
            <a:noFill/>
            <a:ln>
              <a:noFill/>
            </a:ln>
          </p:spPr>
          <p:txBody>
            <a:bodyPr spcFirstLastPara="1" wrap="square" lIns="121900" tIns="121900" rIns="121900" bIns="121900" anchor="t" anchorCtr="0">
              <a:noAutofit/>
            </a:bodyPr>
            <a:lstStyle/>
            <a:p>
              <a:endParaRPr sz="2400">
                <a:latin typeface="Helvetica Neue Light"/>
                <a:ea typeface="Helvetica Neue Light"/>
                <a:cs typeface="Helvetica Neue Light"/>
                <a:sym typeface="Helvetica Neue Light"/>
              </a:endParaRPr>
            </a:p>
          </p:txBody>
        </p:sp>
        <p:sp>
          <p:nvSpPr>
            <p:cNvPr id="853" name="Google Shape;853;p76"/>
            <p:cNvSpPr txBox="1"/>
            <p:nvPr/>
          </p:nvSpPr>
          <p:spPr>
            <a:xfrm>
              <a:off x="5298675" y="1570000"/>
              <a:ext cx="1761300" cy="529200"/>
            </a:xfrm>
            <a:prstGeom prst="rect">
              <a:avLst/>
            </a:prstGeom>
            <a:noFill/>
            <a:ln>
              <a:noFill/>
            </a:ln>
          </p:spPr>
          <p:txBody>
            <a:bodyPr spcFirstLastPara="1" wrap="square" lIns="121900" tIns="121900" rIns="121900" bIns="121900" anchor="t" anchorCtr="0">
              <a:noAutofit/>
            </a:bodyPr>
            <a:lstStyle/>
            <a:p>
              <a:r>
                <a:rPr lang="en" sz="2400">
                  <a:solidFill>
                    <a:schemeClr val="dk1"/>
                  </a:solidFill>
                  <a:latin typeface="Helvetica Neue Light"/>
                  <a:ea typeface="Helvetica Neue Light"/>
                  <a:cs typeface="Helvetica Neue Light"/>
                  <a:sym typeface="Helvetica Neue Light"/>
                </a:rPr>
                <a:t>We have that:</a:t>
              </a:r>
              <a:endParaRPr sz="2400"/>
            </a:p>
          </p:txBody>
        </p:sp>
      </p:grpSp>
      <p:grpSp>
        <p:nvGrpSpPr>
          <p:cNvPr id="854" name="Google Shape;854;p76"/>
          <p:cNvGrpSpPr/>
          <p:nvPr/>
        </p:nvGrpSpPr>
        <p:grpSpPr>
          <a:xfrm>
            <a:off x="8968" y="394000"/>
            <a:ext cx="11613833" cy="6090667"/>
            <a:chOff x="6725" y="295500"/>
            <a:chExt cx="8710375" cy="4568000"/>
          </a:xfrm>
        </p:grpSpPr>
        <p:cxnSp>
          <p:nvCxnSpPr>
            <p:cNvPr id="855" name="Google Shape;855;p76"/>
            <p:cNvCxnSpPr/>
            <p:nvPr/>
          </p:nvCxnSpPr>
          <p:spPr>
            <a:xfrm>
              <a:off x="8382600" y="4016600"/>
              <a:ext cx="334500" cy="846900"/>
            </a:xfrm>
            <a:prstGeom prst="straightConnector1">
              <a:avLst/>
            </a:prstGeom>
            <a:noFill/>
            <a:ln w="28575" cap="flat" cmpd="sng">
              <a:solidFill>
                <a:schemeClr val="dk2"/>
              </a:solidFill>
              <a:prstDash val="solid"/>
              <a:round/>
              <a:headEnd type="none" w="med" len="med"/>
              <a:tailEnd type="triangle" w="med" len="med"/>
            </a:ln>
          </p:spPr>
        </p:cxnSp>
        <p:sp>
          <p:nvSpPr>
            <p:cNvPr id="856" name="Google Shape;856;p76"/>
            <p:cNvSpPr txBox="1"/>
            <p:nvPr/>
          </p:nvSpPr>
          <p:spPr>
            <a:xfrm>
              <a:off x="7300900" y="3165675"/>
              <a:ext cx="1330800" cy="1061100"/>
            </a:xfrm>
            <a:prstGeom prst="rect">
              <a:avLst/>
            </a:prstGeom>
            <a:solidFill>
              <a:srgbClr val="C9DAF8"/>
            </a:solid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I hope they know this too...</a:t>
              </a:r>
              <a:endParaRPr sz="2400">
                <a:latin typeface="Helvetica Neue Light"/>
                <a:ea typeface="Helvetica Neue Light"/>
                <a:cs typeface="Helvetica Neue Light"/>
                <a:sym typeface="Helvetica Neue Light"/>
              </a:endParaRPr>
            </a:p>
          </p:txBody>
        </p:sp>
        <p:cxnSp>
          <p:nvCxnSpPr>
            <p:cNvPr id="857" name="Google Shape;857;p76"/>
            <p:cNvCxnSpPr/>
            <p:nvPr/>
          </p:nvCxnSpPr>
          <p:spPr>
            <a:xfrm>
              <a:off x="4350800" y="3966025"/>
              <a:ext cx="334500" cy="846900"/>
            </a:xfrm>
            <a:prstGeom prst="straightConnector1">
              <a:avLst/>
            </a:prstGeom>
            <a:noFill/>
            <a:ln w="28575" cap="flat" cmpd="sng">
              <a:solidFill>
                <a:schemeClr val="dk2"/>
              </a:solidFill>
              <a:prstDash val="solid"/>
              <a:round/>
              <a:headEnd type="none" w="med" len="med"/>
              <a:tailEnd type="triangle" w="med" len="med"/>
            </a:ln>
          </p:spPr>
        </p:cxnSp>
        <p:sp>
          <p:nvSpPr>
            <p:cNvPr id="858" name="Google Shape;858;p76"/>
            <p:cNvSpPr txBox="1"/>
            <p:nvPr/>
          </p:nvSpPr>
          <p:spPr>
            <a:xfrm>
              <a:off x="2895850" y="3568300"/>
              <a:ext cx="3131700" cy="426900"/>
            </a:xfrm>
            <a:prstGeom prst="rect">
              <a:avLst/>
            </a:prstGeom>
            <a:solidFill>
              <a:srgbClr val="C9DAF8"/>
            </a:solidFill>
            <a:ln>
              <a:noFill/>
            </a:ln>
          </p:spPr>
          <p:txBody>
            <a:bodyPr spcFirstLastPara="1" wrap="square" lIns="121900" tIns="121900" rIns="121900" bIns="121900" anchor="t" anchorCtr="0">
              <a:noAutofit/>
            </a:bodyPr>
            <a:lstStyle/>
            <a:p>
              <a:r>
                <a:rPr lang="en" sz="2400">
                  <a:latin typeface="Helvetica Neue Light"/>
                  <a:ea typeface="Helvetica Neue Light"/>
                  <a:cs typeface="Helvetica Neue Light"/>
                  <a:sym typeface="Helvetica Neue Light"/>
                </a:rPr>
                <a:t>audience already knows this</a:t>
              </a:r>
              <a:endParaRPr sz="2400">
                <a:latin typeface="Helvetica Neue Light"/>
                <a:ea typeface="Helvetica Neue Light"/>
                <a:cs typeface="Helvetica Neue Light"/>
                <a:sym typeface="Helvetica Neue Light"/>
              </a:endParaRPr>
            </a:p>
          </p:txBody>
        </p:sp>
        <p:cxnSp>
          <p:nvCxnSpPr>
            <p:cNvPr id="859" name="Google Shape;859;p76"/>
            <p:cNvCxnSpPr/>
            <p:nvPr/>
          </p:nvCxnSpPr>
          <p:spPr>
            <a:xfrm flipH="1">
              <a:off x="675950" y="4084550"/>
              <a:ext cx="284700" cy="711600"/>
            </a:xfrm>
            <a:prstGeom prst="straightConnector1">
              <a:avLst/>
            </a:prstGeom>
            <a:noFill/>
            <a:ln w="28575" cap="flat" cmpd="sng">
              <a:solidFill>
                <a:schemeClr val="dk2"/>
              </a:solidFill>
              <a:prstDash val="solid"/>
              <a:round/>
              <a:headEnd type="none" w="med" len="med"/>
              <a:tailEnd type="triangle" w="med" len="med"/>
            </a:ln>
          </p:spPr>
        </p:cxnSp>
        <p:cxnSp>
          <p:nvCxnSpPr>
            <p:cNvPr id="860" name="Google Shape;860;p76"/>
            <p:cNvCxnSpPr/>
            <p:nvPr/>
          </p:nvCxnSpPr>
          <p:spPr>
            <a:xfrm rot="10800000" flipH="1">
              <a:off x="8116325" y="490900"/>
              <a:ext cx="380100" cy="597900"/>
            </a:xfrm>
            <a:prstGeom prst="straightConnector1">
              <a:avLst/>
            </a:prstGeom>
            <a:noFill/>
            <a:ln w="28575" cap="flat" cmpd="sng">
              <a:solidFill>
                <a:schemeClr val="dk2"/>
              </a:solidFill>
              <a:prstDash val="solid"/>
              <a:round/>
              <a:headEnd type="none" w="med" len="med"/>
              <a:tailEnd type="triangle" w="med" len="med"/>
            </a:ln>
          </p:spPr>
        </p:cxnSp>
        <p:sp>
          <p:nvSpPr>
            <p:cNvPr id="861" name="Google Shape;861;p76"/>
            <p:cNvSpPr txBox="1"/>
            <p:nvPr/>
          </p:nvSpPr>
          <p:spPr>
            <a:xfrm>
              <a:off x="7300900" y="1069475"/>
              <a:ext cx="1330800" cy="787800"/>
            </a:xfrm>
            <a:prstGeom prst="rect">
              <a:avLst/>
            </a:prstGeom>
            <a:solidFill>
              <a:srgbClr val="C9DAF8"/>
            </a:solid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doesn’t matter</a:t>
              </a:r>
              <a:endParaRPr sz="2400">
                <a:latin typeface="Helvetica Neue Light"/>
                <a:ea typeface="Helvetica Neue Light"/>
                <a:cs typeface="Helvetica Neue Light"/>
                <a:sym typeface="Helvetica Neue Light"/>
              </a:endParaRPr>
            </a:p>
          </p:txBody>
        </p:sp>
        <p:cxnSp>
          <p:nvCxnSpPr>
            <p:cNvPr id="862" name="Google Shape;862;p76"/>
            <p:cNvCxnSpPr/>
            <p:nvPr/>
          </p:nvCxnSpPr>
          <p:spPr>
            <a:xfrm rot="10800000" flipH="1">
              <a:off x="6340300" y="295500"/>
              <a:ext cx="380100" cy="597900"/>
            </a:xfrm>
            <a:prstGeom prst="straightConnector1">
              <a:avLst/>
            </a:prstGeom>
            <a:noFill/>
            <a:ln w="28575" cap="flat" cmpd="sng">
              <a:solidFill>
                <a:schemeClr val="dk2"/>
              </a:solidFill>
              <a:prstDash val="solid"/>
              <a:round/>
              <a:headEnd type="none" w="med" len="med"/>
              <a:tailEnd type="triangle" w="med" len="med"/>
            </a:ln>
          </p:spPr>
        </p:cxnSp>
        <p:sp>
          <p:nvSpPr>
            <p:cNvPr id="863" name="Google Shape;863;p76"/>
            <p:cNvSpPr txBox="1"/>
            <p:nvPr/>
          </p:nvSpPr>
          <p:spPr>
            <a:xfrm>
              <a:off x="5524875" y="874075"/>
              <a:ext cx="1330800" cy="787800"/>
            </a:xfrm>
            <a:prstGeom prst="rect">
              <a:avLst/>
            </a:prstGeom>
            <a:solidFill>
              <a:srgbClr val="C9DAF8"/>
            </a:solid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wasted space</a:t>
              </a:r>
              <a:endParaRPr sz="2400">
                <a:latin typeface="Helvetica Neue Light"/>
                <a:ea typeface="Helvetica Neue Light"/>
                <a:cs typeface="Helvetica Neue Light"/>
                <a:sym typeface="Helvetica Neue Light"/>
              </a:endParaRPr>
            </a:p>
          </p:txBody>
        </p:sp>
        <p:cxnSp>
          <p:nvCxnSpPr>
            <p:cNvPr id="864" name="Google Shape;864;p76"/>
            <p:cNvCxnSpPr/>
            <p:nvPr/>
          </p:nvCxnSpPr>
          <p:spPr>
            <a:xfrm>
              <a:off x="6838475" y="4400938"/>
              <a:ext cx="199200" cy="430800"/>
            </a:xfrm>
            <a:prstGeom prst="straightConnector1">
              <a:avLst/>
            </a:prstGeom>
            <a:noFill/>
            <a:ln w="28575" cap="flat" cmpd="sng">
              <a:solidFill>
                <a:schemeClr val="dk2"/>
              </a:solidFill>
              <a:prstDash val="solid"/>
              <a:round/>
              <a:headEnd type="none" w="med" len="med"/>
              <a:tailEnd type="triangle" w="med" len="med"/>
            </a:ln>
          </p:spPr>
        </p:cxnSp>
        <p:sp>
          <p:nvSpPr>
            <p:cNvPr id="865" name="Google Shape;865;p76"/>
            <p:cNvSpPr txBox="1"/>
            <p:nvPr/>
          </p:nvSpPr>
          <p:spPr>
            <a:xfrm>
              <a:off x="5973900" y="3677138"/>
              <a:ext cx="1330800" cy="787800"/>
            </a:xfrm>
            <a:prstGeom prst="rect">
              <a:avLst/>
            </a:prstGeom>
            <a:solidFill>
              <a:srgbClr val="C9DAF8"/>
            </a:solid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wasted space</a:t>
              </a:r>
              <a:endParaRPr sz="2400">
                <a:latin typeface="Helvetica Neue Light"/>
                <a:ea typeface="Helvetica Neue Light"/>
                <a:cs typeface="Helvetica Neue Light"/>
                <a:sym typeface="Helvetica Neue Light"/>
              </a:endParaRPr>
            </a:p>
          </p:txBody>
        </p:sp>
        <p:sp>
          <p:nvSpPr>
            <p:cNvPr id="866" name="Google Shape;866;p76"/>
            <p:cNvSpPr txBox="1"/>
            <p:nvPr/>
          </p:nvSpPr>
          <p:spPr>
            <a:xfrm>
              <a:off x="6725" y="3393375"/>
              <a:ext cx="2190900" cy="711600"/>
            </a:xfrm>
            <a:prstGeom prst="rect">
              <a:avLst/>
            </a:prstGeom>
            <a:solidFill>
              <a:srgbClr val="C9DAF8"/>
            </a:solid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You already introduced yourself</a:t>
              </a:r>
              <a:endParaRPr sz="2400">
                <a:latin typeface="Helvetica Neue Light"/>
                <a:ea typeface="Helvetica Neue Light"/>
                <a:cs typeface="Helvetica Neue Light"/>
                <a:sym typeface="Helvetica Neue Light"/>
              </a:endParaRPr>
            </a:p>
          </p:txBody>
        </p:sp>
      </p:grpSp>
      <p:sp>
        <p:nvSpPr>
          <p:cNvPr id="867" name="Google Shape;867;p7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35</a:t>
            </a:fld>
            <a:endParaRPr/>
          </a:p>
        </p:txBody>
      </p:sp>
    </p:spTree>
    <p:extLst>
      <p:ext uri="{BB962C8B-B14F-4D97-AF65-F5344CB8AC3E}">
        <p14:creationId xmlns:p14="http://schemas.microsoft.com/office/powerpoint/2010/main" val="18718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4"/>
                                        </p:tgtEl>
                                        <p:attrNameLst>
                                          <p:attrName>style.visibility</p:attrName>
                                        </p:attrNameLst>
                                      </p:cBhvr>
                                      <p:to>
                                        <p:strVal val="visible"/>
                                      </p:to>
                                    </p:set>
                                    <p:animEffect transition="in" filter="fade">
                                      <p:cBhvr>
                                        <p:cTn id="7" dur="200"/>
                                        <p:tgtEl>
                                          <p:spTgt spid="8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00"/>
                                        <p:tgtEl>
                                          <p:spTgt spid="854"/>
                                        </p:tgtEl>
                                      </p:cBhvr>
                                    </p:animEffect>
                                    <p:set>
                                      <p:cBhvr>
                                        <p:cTn id="12" dur="1" fill="hold">
                                          <p:stCondLst>
                                            <p:cond delay="200"/>
                                          </p:stCondLst>
                                        </p:cTn>
                                        <p:tgtEl>
                                          <p:spTgt spid="854"/>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200"/>
                                        <p:tgtEl>
                                          <p:spTgt spid="836"/>
                                        </p:tgtEl>
                                      </p:cBhvr>
                                    </p:animEffect>
                                    <p:set>
                                      <p:cBhvr>
                                        <p:cTn id="15" dur="1" fill="hold">
                                          <p:stCondLst>
                                            <p:cond delay="200"/>
                                          </p:stCondLst>
                                        </p:cTn>
                                        <p:tgtEl>
                                          <p:spTgt spid="836"/>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200"/>
                                        <p:tgtEl>
                                          <p:spTgt spid="844"/>
                                        </p:tgtEl>
                                      </p:cBhvr>
                                    </p:animEffect>
                                    <p:set>
                                      <p:cBhvr>
                                        <p:cTn id="18" dur="1" fill="hold">
                                          <p:stCondLst>
                                            <p:cond delay="200"/>
                                          </p:stCondLst>
                                        </p:cTn>
                                        <p:tgtEl>
                                          <p:spTgt spid="8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grpSp>
        <p:nvGrpSpPr>
          <p:cNvPr id="872" name="Google Shape;872;p77"/>
          <p:cNvGrpSpPr/>
          <p:nvPr/>
        </p:nvGrpSpPr>
        <p:grpSpPr>
          <a:xfrm>
            <a:off x="1" y="0"/>
            <a:ext cx="12200967" cy="6858067"/>
            <a:chOff x="0" y="0"/>
            <a:chExt cx="9150725" cy="5143550"/>
          </a:xfrm>
        </p:grpSpPr>
        <p:sp>
          <p:nvSpPr>
            <p:cNvPr id="873" name="Google Shape;873;p77"/>
            <p:cNvSpPr/>
            <p:nvPr/>
          </p:nvSpPr>
          <p:spPr>
            <a:xfrm>
              <a:off x="6725" y="4848050"/>
              <a:ext cx="9144000" cy="295500"/>
            </a:xfrm>
            <a:prstGeom prst="rect">
              <a:avLst/>
            </a:prstGeom>
            <a:solidFill>
              <a:srgbClr val="434343"/>
            </a:solidFill>
            <a:ln>
              <a:noFill/>
            </a:ln>
          </p:spPr>
          <p:txBody>
            <a:bodyPr spcFirstLastPara="1" wrap="square" lIns="121900" tIns="121900" rIns="121900" bIns="121900" anchor="ctr" anchorCtr="0">
              <a:noAutofit/>
            </a:bodyPr>
            <a:lstStyle/>
            <a:p>
              <a:endParaRPr sz="2400"/>
            </a:p>
          </p:txBody>
        </p:sp>
        <p:sp>
          <p:nvSpPr>
            <p:cNvPr id="874" name="Google Shape;874;p77"/>
            <p:cNvSpPr/>
            <p:nvPr/>
          </p:nvSpPr>
          <p:spPr>
            <a:xfrm>
              <a:off x="0" y="0"/>
              <a:ext cx="9144000" cy="295500"/>
            </a:xfrm>
            <a:prstGeom prst="rect">
              <a:avLst/>
            </a:prstGeom>
            <a:solidFill>
              <a:srgbClr val="434343"/>
            </a:solidFill>
            <a:ln>
              <a:noFill/>
            </a:ln>
          </p:spPr>
          <p:txBody>
            <a:bodyPr spcFirstLastPara="1" wrap="square" lIns="121900" tIns="121900" rIns="121900" bIns="121900" anchor="ctr" anchorCtr="0">
              <a:noAutofit/>
            </a:bodyPr>
            <a:lstStyle/>
            <a:p>
              <a:endParaRPr sz="2400"/>
            </a:p>
          </p:txBody>
        </p:sp>
        <p:sp>
          <p:nvSpPr>
            <p:cNvPr id="875" name="Google Shape;875;p77"/>
            <p:cNvSpPr txBox="1"/>
            <p:nvPr/>
          </p:nvSpPr>
          <p:spPr>
            <a:xfrm>
              <a:off x="107425" y="4863500"/>
              <a:ext cx="1806300" cy="264600"/>
            </a:xfrm>
            <a:prstGeom prst="rect">
              <a:avLst/>
            </a:prstGeom>
            <a:noFill/>
            <a:ln>
              <a:noFill/>
            </a:ln>
          </p:spPr>
          <p:txBody>
            <a:bodyPr spcFirstLastPara="1" wrap="square" lIns="121900" tIns="121900" rIns="121900" bIns="121900" anchor="ctr" anchorCtr="0">
              <a:noAutofit/>
            </a:bodyPr>
            <a:lstStyle/>
            <a:p>
              <a:r>
                <a:rPr lang="en" sz="2400">
                  <a:solidFill>
                    <a:srgbClr val="FFFFFF"/>
                  </a:solidFill>
                  <a:latin typeface="Helvetica Neue Light"/>
                  <a:ea typeface="Helvetica Neue Light"/>
                  <a:cs typeface="Helvetica Neue Light"/>
                  <a:sym typeface="Helvetica Neue Light"/>
                </a:rPr>
                <a:t>T. Campbell</a:t>
              </a:r>
              <a:endParaRPr sz="2400">
                <a:solidFill>
                  <a:srgbClr val="FFFFFF"/>
                </a:solidFill>
                <a:latin typeface="Helvetica Neue Light"/>
                <a:ea typeface="Helvetica Neue Light"/>
                <a:cs typeface="Helvetica Neue Light"/>
                <a:sym typeface="Helvetica Neue Light"/>
              </a:endParaRPr>
            </a:p>
          </p:txBody>
        </p:sp>
        <p:sp>
          <p:nvSpPr>
            <p:cNvPr id="876" name="Google Shape;876;p77"/>
            <p:cNvSpPr txBox="1"/>
            <p:nvPr/>
          </p:nvSpPr>
          <p:spPr>
            <a:xfrm>
              <a:off x="7946700" y="4863500"/>
              <a:ext cx="1197300" cy="264600"/>
            </a:xfrm>
            <a:prstGeom prst="rect">
              <a:avLst/>
            </a:prstGeom>
            <a:noFill/>
            <a:ln>
              <a:noFill/>
            </a:ln>
          </p:spPr>
          <p:txBody>
            <a:bodyPr spcFirstLastPara="1" wrap="square" lIns="121900" tIns="121900" rIns="121900" bIns="121900" anchor="ctr" anchorCtr="0">
              <a:noAutofit/>
            </a:bodyPr>
            <a:lstStyle/>
            <a:p>
              <a:r>
                <a:rPr lang="en" sz="2400">
                  <a:solidFill>
                    <a:srgbClr val="FFFFFF"/>
                  </a:solidFill>
                  <a:latin typeface="Helvetica Neue Light"/>
                  <a:ea typeface="Helvetica Neue Light"/>
                  <a:cs typeface="Helvetica Neue Light"/>
                  <a:sym typeface="Helvetica Neue Light"/>
                </a:rPr>
                <a:t>16/03/2019</a:t>
              </a:r>
              <a:endParaRPr sz="2400">
                <a:solidFill>
                  <a:srgbClr val="FFFFFF"/>
                </a:solidFill>
                <a:latin typeface="Helvetica Neue Light"/>
                <a:ea typeface="Helvetica Neue Light"/>
                <a:cs typeface="Helvetica Neue Light"/>
                <a:sym typeface="Helvetica Neue Light"/>
              </a:endParaRPr>
            </a:p>
          </p:txBody>
        </p:sp>
        <p:sp>
          <p:nvSpPr>
            <p:cNvPr id="877" name="Google Shape;877;p77"/>
            <p:cNvSpPr txBox="1"/>
            <p:nvPr/>
          </p:nvSpPr>
          <p:spPr>
            <a:xfrm>
              <a:off x="2833625" y="4863500"/>
              <a:ext cx="3131700" cy="264600"/>
            </a:xfrm>
            <a:prstGeom prst="rect">
              <a:avLst/>
            </a:prstGeom>
            <a:noFill/>
            <a:ln>
              <a:noFill/>
            </a:ln>
          </p:spPr>
          <p:txBody>
            <a:bodyPr spcFirstLastPara="1" wrap="square" lIns="121900" tIns="121900" rIns="121900" bIns="121900" anchor="ctr" anchorCtr="0">
              <a:noAutofit/>
            </a:bodyPr>
            <a:lstStyle/>
            <a:p>
              <a:pPr algn="ctr"/>
              <a:r>
                <a:rPr lang="en" sz="2400" b="1" i="1">
                  <a:solidFill>
                    <a:srgbClr val="FFFFFF"/>
                  </a:solidFill>
                  <a:latin typeface="Helvetica Neue"/>
                  <a:ea typeface="Helvetica Neue"/>
                  <a:cs typeface="Helvetica Neue"/>
                  <a:sym typeface="Helvetica Neue"/>
                </a:rPr>
                <a:t>How to Explain Things</a:t>
              </a:r>
              <a:endParaRPr sz="2400" b="1" i="1">
                <a:solidFill>
                  <a:srgbClr val="FFFFFF"/>
                </a:solidFill>
                <a:latin typeface="Helvetica Neue"/>
                <a:ea typeface="Helvetica Neue"/>
                <a:cs typeface="Helvetica Neue"/>
                <a:sym typeface="Helvetica Neue"/>
              </a:endParaRPr>
            </a:p>
          </p:txBody>
        </p:sp>
        <p:pic>
          <p:nvPicPr>
            <p:cNvPr id="878" name="Google Shape;878;p77"/>
            <p:cNvPicPr preferRelativeResize="0"/>
            <p:nvPr/>
          </p:nvPicPr>
          <p:blipFill>
            <a:blip r:embed="rId3">
              <a:alphaModFix/>
            </a:blip>
            <a:stretch>
              <a:fillRect/>
            </a:stretch>
          </p:blipFill>
          <p:spPr>
            <a:xfrm>
              <a:off x="7498900" y="1"/>
              <a:ext cx="1651822" cy="295500"/>
            </a:xfrm>
            <a:prstGeom prst="rect">
              <a:avLst/>
            </a:prstGeom>
            <a:noFill/>
            <a:ln>
              <a:noFill/>
            </a:ln>
          </p:spPr>
        </p:pic>
        <p:pic>
          <p:nvPicPr>
            <p:cNvPr id="879" name="Google Shape;879;p77"/>
            <p:cNvPicPr preferRelativeResize="0"/>
            <p:nvPr/>
          </p:nvPicPr>
          <p:blipFill>
            <a:blip r:embed="rId4">
              <a:alphaModFix/>
            </a:blip>
            <a:stretch>
              <a:fillRect/>
            </a:stretch>
          </p:blipFill>
          <p:spPr>
            <a:xfrm>
              <a:off x="8674330" y="370188"/>
              <a:ext cx="396799" cy="529074"/>
            </a:xfrm>
            <a:prstGeom prst="rect">
              <a:avLst/>
            </a:prstGeom>
            <a:noFill/>
            <a:ln>
              <a:noFill/>
            </a:ln>
          </p:spPr>
        </p:pic>
      </p:grpSp>
      <p:sp>
        <p:nvSpPr>
          <p:cNvPr id="880" name="Google Shape;880;p77"/>
          <p:cNvSpPr txBox="1">
            <a:spLocks noGrp="1"/>
          </p:cNvSpPr>
          <p:nvPr>
            <p:ph type="title"/>
          </p:nvPr>
        </p:nvSpPr>
        <p:spPr>
          <a:xfrm>
            <a:off x="415600" y="353951"/>
            <a:ext cx="11360800" cy="763600"/>
          </a:xfrm>
          <a:prstGeom prst="rect">
            <a:avLst/>
          </a:prstGeom>
        </p:spPr>
        <p:txBody>
          <a:bodyPr spcFirstLastPara="1" vert="horz" wrap="square" lIns="121900" tIns="121900" rIns="121900" bIns="121900" rtlCol="0" anchor="t" anchorCtr="0">
            <a:noAutofit/>
          </a:bodyPr>
          <a:lstStyle/>
          <a:p>
            <a:r>
              <a:rPr lang="en"/>
              <a:t>Importance Sampling</a:t>
            </a:r>
            <a:endParaRPr b="1">
              <a:latin typeface="Helvetica Neue"/>
              <a:ea typeface="Helvetica Neue"/>
              <a:cs typeface="Helvetica Neue"/>
              <a:sym typeface="Helvetica Neue"/>
            </a:endParaRPr>
          </a:p>
        </p:txBody>
      </p:sp>
      <p:grpSp>
        <p:nvGrpSpPr>
          <p:cNvPr id="881" name="Google Shape;881;p77"/>
          <p:cNvGrpSpPr/>
          <p:nvPr/>
        </p:nvGrpSpPr>
        <p:grpSpPr>
          <a:xfrm>
            <a:off x="599867" y="1401834"/>
            <a:ext cx="8675600" cy="3438932"/>
            <a:chOff x="449900" y="1051375"/>
            <a:chExt cx="6506700" cy="2579199"/>
          </a:xfrm>
        </p:grpSpPr>
        <p:sp>
          <p:nvSpPr>
            <p:cNvPr id="882" name="Google Shape;882;p77"/>
            <p:cNvSpPr txBox="1"/>
            <p:nvPr/>
          </p:nvSpPr>
          <p:spPr>
            <a:xfrm>
              <a:off x="449900" y="1051375"/>
              <a:ext cx="6506700" cy="2551500"/>
            </a:xfrm>
            <a:prstGeom prst="rect">
              <a:avLst/>
            </a:prstGeom>
            <a:noFill/>
            <a:ln>
              <a:noFill/>
            </a:ln>
          </p:spPr>
          <p:txBody>
            <a:bodyPr spcFirstLastPara="1" wrap="square" lIns="121900" tIns="121900" rIns="121900" bIns="121900" anchor="t" anchorCtr="0">
              <a:noAutofit/>
            </a:bodyPr>
            <a:lstStyle/>
            <a:p>
              <a:pPr marL="609585" indent="-457189">
                <a:buSzPts val="1800"/>
                <a:buFont typeface="Helvetica Neue Light"/>
                <a:buAutoNum type="arabicPeriod"/>
              </a:pPr>
              <a:r>
                <a:rPr lang="en" sz="2400">
                  <a:latin typeface="Helvetica Neue Light"/>
                  <a:ea typeface="Helvetica Neue Light"/>
                  <a:cs typeface="Helvetica Neue Light"/>
                  <a:sym typeface="Helvetica Neue Light"/>
                </a:rPr>
                <a:t>Start with a large dataset of individual points</a:t>
              </a:r>
              <a:endParaRPr sz="2400">
                <a:latin typeface="Helvetica Neue Light"/>
                <a:ea typeface="Helvetica Neue Light"/>
                <a:cs typeface="Helvetica Neue Light"/>
                <a:sym typeface="Helvetica Neue Light"/>
              </a:endParaRPr>
            </a:p>
            <a:p>
              <a:pPr marL="609585" indent="-457189">
                <a:buSzPts val="1800"/>
                <a:buFont typeface="Helvetica Neue Light"/>
                <a:buAutoNum type="arabicPeriod"/>
              </a:pPr>
              <a:r>
                <a:rPr lang="en" sz="2400">
                  <a:latin typeface="Helvetica Neue Light"/>
                  <a:ea typeface="Helvetica Neue Light"/>
                  <a:cs typeface="Helvetica Neue Light"/>
                  <a:sym typeface="Helvetica Neue Light"/>
                </a:rPr>
                <a:t>Then compute a set of weights for each of your data points</a:t>
              </a:r>
              <a:endParaRPr sz="2400">
                <a:latin typeface="Helvetica Neue Light"/>
                <a:ea typeface="Helvetica Neue Light"/>
                <a:cs typeface="Helvetica Neue Light"/>
                <a:sym typeface="Helvetica Neue Light"/>
              </a:endParaRPr>
            </a:p>
            <a:p>
              <a:pPr marL="1219170" lvl="1" indent="-457189">
                <a:buSzPts val="1800"/>
                <a:buFont typeface="Helvetica Neue Light"/>
                <a:buChar char="●"/>
              </a:pPr>
              <a:r>
                <a:rPr lang="en" sz="2400">
                  <a:latin typeface="Helvetica Neue Light"/>
                  <a:ea typeface="Helvetica Neue Light"/>
                  <a:cs typeface="Helvetica Neue Light"/>
                  <a:sym typeface="Helvetica Neue Light"/>
                </a:rPr>
                <a:t>the weights represent importance or </a:t>
              </a:r>
              <a:r>
                <a:rPr lang="en" sz="2400" i="1">
                  <a:latin typeface="Helvetica Neue Light"/>
                  <a:ea typeface="Helvetica Neue Light"/>
                  <a:cs typeface="Helvetica Neue Light"/>
                  <a:sym typeface="Helvetica Neue Light"/>
                </a:rPr>
                <a:t>sensitivity</a:t>
              </a:r>
              <a:endParaRPr sz="2400" i="1">
                <a:latin typeface="Helvetica Neue Light"/>
                <a:ea typeface="Helvetica Neue Light"/>
                <a:cs typeface="Helvetica Neue Light"/>
                <a:sym typeface="Helvetica Neue Light"/>
              </a:endParaRPr>
            </a:p>
            <a:p>
              <a:pPr marL="609585" indent="-457189">
                <a:buSzPts val="1800"/>
                <a:buFont typeface="Helvetica Neue Light"/>
                <a:buAutoNum type="arabicPeriod"/>
              </a:pPr>
              <a:r>
                <a:rPr lang="en" sz="2400">
                  <a:latin typeface="Helvetica Neue Light"/>
                  <a:ea typeface="Helvetica Neue Light"/>
                  <a:cs typeface="Helvetica Neue Light"/>
                  <a:sym typeface="Helvetica Neue Light"/>
                </a:rPr>
                <a:t>Next, use a multinomial distribution to sample:</a:t>
              </a:r>
              <a:br>
                <a:rPr lang="en" sz="2400">
                  <a:latin typeface="Helvetica Neue Light"/>
                  <a:ea typeface="Helvetica Neue Light"/>
                  <a:cs typeface="Helvetica Neue Light"/>
                  <a:sym typeface="Helvetica Neue Light"/>
                </a:rPr>
              </a:br>
              <a:br>
                <a:rPr lang="en" sz="2400">
                  <a:latin typeface="Helvetica Neue Light"/>
                  <a:ea typeface="Helvetica Neue Light"/>
                  <a:cs typeface="Helvetica Neue Light"/>
                  <a:sym typeface="Helvetica Neue Light"/>
                </a:rPr>
              </a:br>
              <a:endParaRPr sz="2400">
                <a:latin typeface="Helvetica Neue Light"/>
                <a:ea typeface="Helvetica Neue Light"/>
                <a:cs typeface="Helvetica Neue Light"/>
                <a:sym typeface="Helvetica Neue Light"/>
              </a:endParaRPr>
            </a:p>
            <a:p>
              <a:pPr marL="609585" indent="-457189">
                <a:buSzPts val="1800"/>
                <a:buFont typeface="Helvetica Neue Light"/>
                <a:buAutoNum type="arabicPeriod"/>
              </a:pPr>
              <a:r>
                <a:rPr lang="en" sz="2400">
                  <a:latin typeface="Helvetica Neue Light"/>
                  <a:ea typeface="Helvetica Neue Light"/>
                  <a:cs typeface="Helvetica Neue Light"/>
                  <a:sym typeface="Helvetica Neue Light"/>
                </a:rPr>
                <a:t>Use the weights</a:t>
              </a:r>
              <a:endParaRPr sz="2400">
                <a:latin typeface="Helvetica Neue Light"/>
                <a:ea typeface="Helvetica Neue Light"/>
                <a:cs typeface="Helvetica Neue Light"/>
                <a:sym typeface="Helvetica Neue Light"/>
              </a:endParaRPr>
            </a:p>
          </p:txBody>
        </p:sp>
        <p:pic>
          <p:nvPicPr>
            <p:cNvPr id="883" name="Google Shape;883;p77"/>
            <p:cNvPicPr preferRelativeResize="0"/>
            <p:nvPr/>
          </p:nvPicPr>
          <p:blipFill>
            <a:blip r:embed="rId5">
              <a:alphaModFix/>
            </a:blip>
            <a:stretch>
              <a:fillRect/>
            </a:stretch>
          </p:blipFill>
          <p:spPr>
            <a:xfrm>
              <a:off x="2050100" y="2385269"/>
              <a:ext cx="2774825" cy="373000"/>
            </a:xfrm>
            <a:prstGeom prst="rect">
              <a:avLst/>
            </a:prstGeom>
            <a:noFill/>
            <a:ln>
              <a:noFill/>
            </a:ln>
          </p:spPr>
        </p:pic>
        <p:pic>
          <p:nvPicPr>
            <p:cNvPr id="884" name="Google Shape;884;p77"/>
            <p:cNvPicPr preferRelativeResize="0"/>
            <p:nvPr/>
          </p:nvPicPr>
          <p:blipFill>
            <a:blip r:embed="rId6">
              <a:alphaModFix/>
            </a:blip>
            <a:stretch>
              <a:fillRect/>
            </a:stretch>
          </p:blipFill>
          <p:spPr>
            <a:xfrm>
              <a:off x="2833625" y="2960249"/>
              <a:ext cx="561000" cy="670325"/>
            </a:xfrm>
            <a:prstGeom prst="rect">
              <a:avLst/>
            </a:prstGeom>
            <a:noFill/>
            <a:ln>
              <a:noFill/>
            </a:ln>
          </p:spPr>
        </p:pic>
      </p:grpSp>
      <p:grpSp>
        <p:nvGrpSpPr>
          <p:cNvPr id="885" name="Google Shape;885;p77"/>
          <p:cNvGrpSpPr/>
          <p:nvPr/>
        </p:nvGrpSpPr>
        <p:grpSpPr>
          <a:xfrm>
            <a:off x="4357234" y="2770367"/>
            <a:ext cx="6326233" cy="3448200"/>
            <a:chOff x="3267925" y="2077775"/>
            <a:chExt cx="4744675" cy="2586150"/>
          </a:xfrm>
        </p:grpSpPr>
        <p:cxnSp>
          <p:nvCxnSpPr>
            <p:cNvPr id="886" name="Google Shape;886;p77"/>
            <p:cNvCxnSpPr/>
            <p:nvPr/>
          </p:nvCxnSpPr>
          <p:spPr>
            <a:xfrm rot="10800000">
              <a:off x="5785100" y="2077775"/>
              <a:ext cx="953700" cy="768600"/>
            </a:xfrm>
            <a:prstGeom prst="straightConnector1">
              <a:avLst/>
            </a:prstGeom>
            <a:noFill/>
            <a:ln w="28575" cap="flat" cmpd="sng">
              <a:solidFill>
                <a:schemeClr val="dk2"/>
              </a:solidFill>
              <a:prstDash val="solid"/>
              <a:round/>
              <a:headEnd type="none" w="med" len="med"/>
              <a:tailEnd type="triangle" w="med" len="med"/>
            </a:ln>
          </p:spPr>
        </p:cxnSp>
        <p:sp>
          <p:nvSpPr>
            <p:cNvPr id="887" name="Google Shape;887;p77"/>
            <p:cNvSpPr txBox="1"/>
            <p:nvPr/>
          </p:nvSpPr>
          <p:spPr>
            <a:xfrm>
              <a:off x="5821700" y="2748750"/>
              <a:ext cx="2190900" cy="711600"/>
            </a:xfrm>
            <a:prstGeom prst="rect">
              <a:avLst/>
            </a:prstGeom>
            <a:solidFill>
              <a:srgbClr val="C9DAF8"/>
            </a:solid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lots of data, not much info</a:t>
              </a:r>
              <a:endParaRPr sz="2400">
                <a:latin typeface="Helvetica Neue Light"/>
                <a:ea typeface="Helvetica Neue Light"/>
                <a:cs typeface="Helvetica Neue Light"/>
                <a:sym typeface="Helvetica Neue Light"/>
              </a:endParaRPr>
            </a:p>
          </p:txBody>
        </p:sp>
        <p:cxnSp>
          <p:nvCxnSpPr>
            <p:cNvPr id="888" name="Google Shape;888;p77"/>
            <p:cNvCxnSpPr/>
            <p:nvPr/>
          </p:nvCxnSpPr>
          <p:spPr>
            <a:xfrm rot="10800000">
              <a:off x="3795325" y="2846300"/>
              <a:ext cx="717000" cy="1032000"/>
            </a:xfrm>
            <a:prstGeom prst="straightConnector1">
              <a:avLst/>
            </a:prstGeom>
            <a:noFill/>
            <a:ln w="28575" cap="flat" cmpd="sng">
              <a:solidFill>
                <a:schemeClr val="dk2"/>
              </a:solidFill>
              <a:prstDash val="solid"/>
              <a:round/>
              <a:headEnd type="none" w="med" len="med"/>
              <a:tailEnd type="triangle" w="med" len="med"/>
            </a:ln>
          </p:spPr>
        </p:cxnSp>
        <p:sp>
          <p:nvSpPr>
            <p:cNvPr id="889" name="Google Shape;889;p77"/>
            <p:cNvSpPr txBox="1"/>
            <p:nvPr/>
          </p:nvSpPr>
          <p:spPr>
            <a:xfrm>
              <a:off x="3267925" y="3814325"/>
              <a:ext cx="2755200" cy="849600"/>
            </a:xfrm>
            <a:prstGeom prst="rect">
              <a:avLst/>
            </a:prstGeom>
            <a:solidFill>
              <a:srgbClr val="C9DAF8"/>
            </a:solid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unnecessary math</a:t>
              </a:r>
              <a:endParaRPr sz="2400">
                <a:latin typeface="Helvetica Neue Light"/>
                <a:ea typeface="Helvetica Neue Light"/>
                <a:cs typeface="Helvetica Neue Light"/>
                <a:sym typeface="Helvetica Neue Light"/>
              </a:endParaRPr>
            </a:p>
            <a:p>
              <a:pPr algn="ctr"/>
              <a:r>
                <a:rPr lang="en" sz="2400">
                  <a:latin typeface="Helvetica Neue Light"/>
                  <a:ea typeface="Helvetica Neue Light"/>
                  <a:cs typeface="Helvetica Neue Light"/>
                  <a:sym typeface="Helvetica Neue Light"/>
                </a:rPr>
                <a:t>symbols not introduced</a:t>
              </a:r>
              <a:endParaRPr sz="2400">
                <a:latin typeface="Helvetica Neue Light"/>
                <a:ea typeface="Helvetica Neue Light"/>
                <a:cs typeface="Helvetica Neue Light"/>
                <a:sym typeface="Helvetica Neue Light"/>
              </a:endParaRPr>
            </a:p>
          </p:txBody>
        </p:sp>
      </p:grpSp>
      <p:sp>
        <p:nvSpPr>
          <p:cNvPr id="890" name="Google Shape;890;p77"/>
          <p:cNvSpPr txBox="1"/>
          <p:nvPr/>
        </p:nvSpPr>
        <p:spPr>
          <a:xfrm>
            <a:off x="-37300" y="1106167"/>
            <a:ext cx="12028400" cy="586400"/>
          </a:xfrm>
          <a:prstGeom prst="rect">
            <a:avLst/>
          </a:prstGeom>
          <a:noFill/>
          <a:ln>
            <a:noFill/>
          </a:ln>
        </p:spPr>
        <p:txBody>
          <a:bodyPr spcFirstLastPara="1" wrap="square" lIns="121900" tIns="121900" rIns="121900" bIns="121900" anchor="ctr" anchorCtr="0">
            <a:noAutofit/>
          </a:bodyPr>
          <a:lstStyle/>
          <a:p>
            <a:pPr algn="ctr"/>
            <a:r>
              <a:rPr lang="en" sz="2400">
                <a:solidFill>
                  <a:srgbClr val="000000"/>
                </a:solidFill>
                <a:latin typeface="Helvetica Neue Light"/>
                <a:ea typeface="Helvetica Neue Light"/>
                <a:cs typeface="Helvetica Neue Light"/>
                <a:sym typeface="Helvetica Neue Light"/>
              </a:rPr>
              <a:t>Intuition: sample unique/important data more frequently, but then downweight</a:t>
            </a:r>
            <a:endParaRPr sz="2400">
              <a:solidFill>
                <a:srgbClr val="000000"/>
              </a:solidFill>
              <a:latin typeface="Helvetica Neue Light"/>
              <a:ea typeface="Helvetica Neue Light"/>
              <a:cs typeface="Helvetica Neue Light"/>
              <a:sym typeface="Helvetica Neue Light"/>
            </a:endParaRPr>
          </a:p>
        </p:txBody>
      </p:sp>
      <p:grpSp>
        <p:nvGrpSpPr>
          <p:cNvPr id="891" name="Google Shape;891;p77"/>
          <p:cNvGrpSpPr/>
          <p:nvPr/>
        </p:nvGrpSpPr>
        <p:grpSpPr>
          <a:xfrm>
            <a:off x="8634367" y="1911284"/>
            <a:ext cx="3561600" cy="3011216"/>
            <a:chOff x="6565100" y="1779238"/>
            <a:chExt cx="2671200" cy="2258412"/>
          </a:xfrm>
        </p:grpSpPr>
        <p:sp>
          <p:nvSpPr>
            <p:cNvPr id="892" name="Google Shape;892;p77"/>
            <p:cNvSpPr txBox="1"/>
            <p:nvPr/>
          </p:nvSpPr>
          <p:spPr>
            <a:xfrm>
              <a:off x="6565100" y="1779238"/>
              <a:ext cx="2671200" cy="6069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reweight by </a:t>
              </a:r>
              <a:br>
                <a:rPr lang="en" sz="2400">
                  <a:latin typeface="Helvetica Neue Light"/>
                  <a:ea typeface="Helvetica Neue Light"/>
                  <a:cs typeface="Helvetica Neue Light"/>
                  <a:sym typeface="Helvetica Neue Light"/>
                </a:rPr>
              </a:br>
              <a:r>
                <a:rPr lang="en" sz="2400">
                  <a:latin typeface="Helvetica Neue Light"/>
                  <a:ea typeface="Helvetica Neue Light"/>
                  <a:cs typeface="Helvetica Neue Light"/>
                  <a:sym typeface="Helvetica Neue Light"/>
                </a:rPr>
                <a:t>inverse importance</a:t>
              </a:r>
              <a:endParaRPr sz="2400">
                <a:latin typeface="Helvetica Neue Light"/>
                <a:ea typeface="Helvetica Neue Light"/>
                <a:cs typeface="Helvetica Neue Light"/>
                <a:sym typeface="Helvetica Neue Light"/>
              </a:endParaRPr>
            </a:p>
          </p:txBody>
        </p:sp>
        <p:grpSp>
          <p:nvGrpSpPr>
            <p:cNvPr id="893" name="Google Shape;893;p77"/>
            <p:cNvGrpSpPr/>
            <p:nvPr/>
          </p:nvGrpSpPr>
          <p:grpSpPr>
            <a:xfrm>
              <a:off x="7105664" y="2927769"/>
              <a:ext cx="1436875" cy="1060375"/>
              <a:chOff x="5706964" y="2769044"/>
              <a:chExt cx="1436875" cy="1060375"/>
            </a:xfrm>
          </p:grpSpPr>
          <p:grpSp>
            <p:nvGrpSpPr>
              <p:cNvPr id="894" name="Google Shape;894;p77"/>
              <p:cNvGrpSpPr/>
              <p:nvPr/>
            </p:nvGrpSpPr>
            <p:grpSpPr>
              <a:xfrm>
                <a:off x="5706964" y="3086982"/>
                <a:ext cx="678988" cy="697125"/>
                <a:chOff x="5706964" y="3086969"/>
                <a:chExt cx="678988" cy="697125"/>
              </a:xfrm>
            </p:grpSpPr>
            <p:sp>
              <p:nvSpPr>
                <p:cNvPr id="895" name="Google Shape;895;p77"/>
                <p:cNvSpPr/>
                <p:nvPr/>
              </p:nvSpPr>
              <p:spPr>
                <a:xfrm>
                  <a:off x="5847914" y="3239369"/>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896" name="Google Shape;896;p77"/>
                <p:cNvSpPr/>
                <p:nvPr/>
              </p:nvSpPr>
              <p:spPr>
                <a:xfrm>
                  <a:off x="5716589" y="3284669"/>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897" name="Google Shape;897;p77"/>
                <p:cNvSpPr/>
                <p:nvPr/>
              </p:nvSpPr>
              <p:spPr>
                <a:xfrm>
                  <a:off x="5979239" y="3252244"/>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898" name="Google Shape;898;p77"/>
                <p:cNvSpPr/>
                <p:nvPr/>
              </p:nvSpPr>
              <p:spPr>
                <a:xfrm>
                  <a:off x="6031014" y="3086969"/>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899" name="Google Shape;899;p77"/>
                <p:cNvSpPr/>
                <p:nvPr/>
              </p:nvSpPr>
              <p:spPr>
                <a:xfrm>
                  <a:off x="5810614" y="3332444"/>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900" name="Google Shape;900;p77"/>
                <p:cNvSpPr/>
                <p:nvPr/>
              </p:nvSpPr>
              <p:spPr>
                <a:xfrm>
                  <a:off x="5977664" y="3404644"/>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901" name="Google Shape;901;p77"/>
                <p:cNvSpPr/>
                <p:nvPr/>
              </p:nvSpPr>
              <p:spPr>
                <a:xfrm>
                  <a:off x="6106339" y="3284669"/>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902" name="Google Shape;902;p77"/>
                <p:cNvSpPr/>
                <p:nvPr/>
              </p:nvSpPr>
              <p:spPr>
                <a:xfrm>
                  <a:off x="5839014" y="3540832"/>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903" name="Google Shape;903;p77"/>
                <p:cNvSpPr/>
                <p:nvPr/>
              </p:nvSpPr>
              <p:spPr>
                <a:xfrm>
                  <a:off x="6131639" y="3404644"/>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904" name="Google Shape;904;p77"/>
                <p:cNvSpPr/>
                <p:nvPr/>
              </p:nvSpPr>
              <p:spPr>
                <a:xfrm>
                  <a:off x="6183414" y="3239369"/>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905" name="Google Shape;905;p77"/>
                <p:cNvSpPr/>
                <p:nvPr/>
              </p:nvSpPr>
              <p:spPr>
                <a:xfrm>
                  <a:off x="6066052" y="3676994"/>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906" name="Google Shape;906;p77"/>
                <p:cNvSpPr/>
                <p:nvPr/>
              </p:nvSpPr>
              <p:spPr>
                <a:xfrm>
                  <a:off x="6127552" y="3540832"/>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907" name="Google Shape;907;p77"/>
                <p:cNvSpPr/>
                <p:nvPr/>
              </p:nvSpPr>
              <p:spPr>
                <a:xfrm>
                  <a:off x="5971077" y="3569919"/>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908" name="Google Shape;908;p77"/>
                <p:cNvSpPr/>
                <p:nvPr/>
              </p:nvSpPr>
              <p:spPr>
                <a:xfrm>
                  <a:off x="6278852" y="3466444"/>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909" name="Google Shape;909;p77"/>
                <p:cNvSpPr/>
                <p:nvPr/>
              </p:nvSpPr>
              <p:spPr>
                <a:xfrm>
                  <a:off x="5969614" y="3663494"/>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910" name="Google Shape;910;p77"/>
                <p:cNvSpPr/>
                <p:nvPr/>
              </p:nvSpPr>
              <p:spPr>
                <a:xfrm>
                  <a:off x="5706964" y="3391769"/>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911" name="Google Shape;911;p77"/>
                <p:cNvSpPr/>
                <p:nvPr/>
              </p:nvSpPr>
              <p:spPr>
                <a:xfrm>
                  <a:off x="5995502" y="3663494"/>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912" name="Google Shape;912;p77"/>
                <p:cNvSpPr/>
                <p:nvPr/>
              </p:nvSpPr>
              <p:spPr>
                <a:xfrm>
                  <a:off x="5706964" y="3631719"/>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913" name="Google Shape;913;p77"/>
                <p:cNvSpPr/>
                <p:nvPr/>
              </p:nvSpPr>
              <p:spPr>
                <a:xfrm>
                  <a:off x="5758739" y="3466444"/>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914" name="Google Shape;914;p77"/>
                <p:cNvSpPr/>
                <p:nvPr/>
              </p:nvSpPr>
              <p:spPr>
                <a:xfrm>
                  <a:off x="5917714" y="3511419"/>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grpSp>
          <p:grpSp>
            <p:nvGrpSpPr>
              <p:cNvPr id="915" name="Google Shape;915;p77"/>
              <p:cNvGrpSpPr/>
              <p:nvPr/>
            </p:nvGrpSpPr>
            <p:grpSpPr>
              <a:xfrm>
                <a:off x="6791339" y="3265257"/>
                <a:ext cx="352500" cy="564163"/>
                <a:chOff x="6791339" y="3265257"/>
                <a:chExt cx="352500" cy="564163"/>
              </a:xfrm>
            </p:grpSpPr>
            <p:sp>
              <p:nvSpPr>
                <p:cNvPr id="916" name="Google Shape;916;p77"/>
                <p:cNvSpPr/>
                <p:nvPr/>
              </p:nvSpPr>
              <p:spPr>
                <a:xfrm>
                  <a:off x="6791339" y="3318019"/>
                  <a:ext cx="107100" cy="1071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917" name="Google Shape;917;p77"/>
                <p:cNvSpPr/>
                <p:nvPr/>
              </p:nvSpPr>
              <p:spPr>
                <a:xfrm>
                  <a:off x="6962989" y="3265257"/>
                  <a:ext cx="107100" cy="1071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918" name="Google Shape;918;p77"/>
                <p:cNvSpPr/>
                <p:nvPr/>
              </p:nvSpPr>
              <p:spPr>
                <a:xfrm>
                  <a:off x="6850739" y="3520169"/>
                  <a:ext cx="107100" cy="1071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919" name="Google Shape;919;p77"/>
                <p:cNvSpPr/>
                <p:nvPr/>
              </p:nvSpPr>
              <p:spPr>
                <a:xfrm>
                  <a:off x="7036739" y="3429819"/>
                  <a:ext cx="107100" cy="1071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920" name="Google Shape;920;p77"/>
                <p:cNvSpPr/>
                <p:nvPr/>
              </p:nvSpPr>
              <p:spPr>
                <a:xfrm>
                  <a:off x="6791339" y="3722319"/>
                  <a:ext cx="107100" cy="1071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grpSp>
          <p:grpSp>
            <p:nvGrpSpPr>
              <p:cNvPr id="921" name="Google Shape;921;p77"/>
              <p:cNvGrpSpPr/>
              <p:nvPr/>
            </p:nvGrpSpPr>
            <p:grpSpPr>
              <a:xfrm>
                <a:off x="6259614" y="2769044"/>
                <a:ext cx="240250" cy="148800"/>
                <a:chOff x="6259614" y="2769044"/>
                <a:chExt cx="240250" cy="148800"/>
              </a:xfrm>
            </p:grpSpPr>
            <p:sp>
              <p:nvSpPr>
                <p:cNvPr id="922" name="Google Shape;922;p77"/>
                <p:cNvSpPr/>
                <p:nvPr/>
              </p:nvSpPr>
              <p:spPr>
                <a:xfrm>
                  <a:off x="6259614" y="2810744"/>
                  <a:ext cx="107100" cy="1071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923" name="Google Shape;923;p77"/>
                <p:cNvSpPr/>
                <p:nvPr/>
              </p:nvSpPr>
              <p:spPr>
                <a:xfrm>
                  <a:off x="6392764" y="2769044"/>
                  <a:ext cx="107100" cy="1071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grpSp>
        </p:grpSp>
        <p:sp>
          <p:nvSpPr>
            <p:cNvPr id="924" name="Google Shape;924;p77"/>
            <p:cNvSpPr/>
            <p:nvPr/>
          </p:nvSpPr>
          <p:spPr>
            <a:xfrm>
              <a:off x="7385613" y="3201913"/>
              <a:ext cx="190500" cy="1905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25" name="Google Shape;925;p77"/>
            <p:cNvSpPr/>
            <p:nvPr/>
          </p:nvSpPr>
          <p:spPr>
            <a:xfrm>
              <a:off x="7646450" y="3591675"/>
              <a:ext cx="176700" cy="1767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26" name="Google Shape;926;p77"/>
            <p:cNvSpPr/>
            <p:nvPr/>
          </p:nvSpPr>
          <p:spPr>
            <a:xfrm>
              <a:off x="7612500" y="2927775"/>
              <a:ext cx="161100" cy="161100"/>
            </a:xfrm>
            <a:prstGeom prst="ellipse">
              <a:avLst/>
            </a:prstGeom>
            <a:solidFill>
              <a:srgbClr val="990000"/>
            </a:solidFill>
            <a:ln>
              <a:noFill/>
            </a:ln>
          </p:spPr>
          <p:txBody>
            <a:bodyPr spcFirstLastPara="1" wrap="square" lIns="121900" tIns="121900" rIns="121900" bIns="121900" anchor="ctr" anchorCtr="0">
              <a:noAutofit/>
            </a:bodyPr>
            <a:lstStyle/>
            <a:p>
              <a:endParaRPr sz="2400"/>
            </a:p>
          </p:txBody>
        </p:sp>
        <p:sp>
          <p:nvSpPr>
            <p:cNvPr id="927" name="Google Shape;927;p77"/>
            <p:cNvSpPr/>
            <p:nvPr/>
          </p:nvSpPr>
          <p:spPr>
            <a:xfrm>
              <a:off x="7276375" y="3468398"/>
              <a:ext cx="299700" cy="2997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28" name="Google Shape;928;p77"/>
            <p:cNvSpPr/>
            <p:nvPr/>
          </p:nvSpPr>
          <p:spPr>
            <a:xfrm>
              <a:off x="8124375" y="3827350"/>
              <a:ext cx="210300" cy="210300"/>
            </a:xfrm>
            <a:prstGeom prst="ellipse">
              <a:avLst/>
            </a:prstGeom>
            <a:solidFill>
              <a:srgbClr val="990000"/>
            </a:solidFill>
            <a:ln>
              <a:noFill/>
            </a:ln>
          </p:spPr>
          <p:txBody>
            <a:bodyPr spcFirstLastPara="1" wrap="square" lIns="121900" tIns="121900" rIns="121900" bIns="121900" anchor="ctr" anchorCtr="0">
              <a:noAutofit/>
            </a:bodyPr>
            <a:lstStyle/>
            <a:p>
              <a:endParaRPr sz="2400"/>
            </a:p>
          </p:txBody>
        </p:sp>
        <p:sp>
          <p:nvSpPr>
            <p:cNvPr id="929" name="Google Shape;929;p77"/>
            <p:cNvSpPr/>
            <p:nvPr/>
          </p:nvSpPr>
          <p:spPr>
            <a:xfrm>
              <a:off x="7079875" y="3764851"/>
              <a:ext cx="161100" cy="1611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grpSp>
      <p:grpSp>
        <p:nvGrpSpPr>
          <p:cNvPr id="930" name="Google Shape;930;p77"/>
          <p:cNvGrpSpPr/>
          <p:nvPr/>
        </p:nvGrpSpPr>
        <p:grpSpPr>
          <a:xfrm>
            <a:off x="400152" y="1902800"/>
            <a:ext cx="2284248" cy="3147000"/>
            <a:chOff x="300114" y="1503300"/>
            <a:chExt cx="1713186" cy="2360250"/>
          </a:xfrm>
        </p:grpSpPr>
        <p:grpSp>
          <p:nvGrpSpPr>
            <p:cNvPr id="931" name="Google Shape;931;p77"/>
            <p:cNvGrpSpPr/>
            <p:nvPr/>
          </p:nvGrpSpPr>
          <p:grpSpPr>
            <a:xfrm>
              <a:off x="300114" y="1503300"/>
              <a:ext cx="1436875" cy="2054482"/>
              <a:chOff x="147714" y="5694300"/>
              <a:chExt cx="1436875" cy="2054482"/>
            </a:xfrm>
          </p:grpSpPr>
          <p:sp>
            <p:nvSpPr>
              <p:cNvPr id="932" name="Google Shape;932;p77"/>
              <p:cNvSpPr txBox="1"/>
              <p:nvPr/>
            </p:nvSpPr>
            <p:spPr>
              <a:xfrm>
                <a:off x="180513" y="5694300"/>
                <a:ext cx="1371300" cy="6927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original dataset</a:t>
                </a:r>
                <a:endParaRPr sz="2400">
                  <a:latin typeface="Helvetica Neue Light"/>
                  <a:ea typeface="Helvetica Neue Light"/>
                  <a:cs typeface="Helvetica Neue Light"/>
                  <a:sym typeface="Helvetica Neue Light"/>
                </a:endParaRPr>
              </a:p>
            </p:txBody>
          </p:sp>
          <p:grpSp>
            <p:nvGrpSpPr>
              <p:cNvPr id="933" name="Google Shape;933;p77"/>
              <p:cNvGrpSpPr/>
              <p:nvPr/>
            </p:nvGrpSpPr>
            <p:grpSpPr>
              <a:xfrm>
                <a:off x="147714" y="7006332"/>
                <a:ext cx="1436875" cy="742450"/>
                <a:chOff x="5706964" y="3086969"/>
                <a:chExt cx="1436875" cy="742450"/>
              </a:xfrm>
            </p:grpSpPr>
            <p:grpSp>
              <p:nvGrpSpPr>
                <p:cNvPr id="934" name="Google Shape;934;p77"/>
                <p:cNvGrpSpPr/>
                <p:nvPr/>
              </p:nvGrpSpPr>
              <p:grpSpPr>
                <a:xfrm>
                  <a:off x="5706964" y="3086969"/>
                  <a:ext cx="678988" cy="697125"/>
                  <a:chOff x="5706964" y="3086969"/>
                  <a:chExt cx="678988" cy="697125"/>
                </a:xfrm>
              </p:grpSpPr>
              <p:sp>
                <p:nvSpPr>
                  <p:cNvPr id="935" name="Google Shape;935;p77"/>
                  <p:cNvSpPr/>
                  <p:nvPr/>
                </p:nvSpPr>
                <p:spPr>
                  <a:xfrm>
                    <a:off x="5847914" y="3239369"/>
                    <a:ext cx="107100" cy="1071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36" name="Google Shape;936;p77"/>
                  <p:cNvSpPr/>
                  <p:nvPr/>
                </p:nvSpPr>
                <p:spPr>
                  <a:xfrm>
                    <a:off x="5716589" y="3284669"/>
                    <a:ext cx="107100" cy="1071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37" name="Google Shape;937;p77"/>
                  <p:cNvSpPr/>
                  <p:nvPr/>
                </p:nvSpPr>
                <p:spPr>
                  <a:xfrm>
                    <a:off x="5979239" y="3252244"/>
                    <a:ext cx="107100" cy="1071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38" name="Google Shape;938;p77"/>
                  <p:cNvSpPr/>
                  <p:nvPr/>
                </p:nvSpPr>
                <p:spPr>
                  <a:xfrm>
                    <a:off x="6031014" y="3086969"/>
                    <a:ext cx="107100" cy="1071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39" name="Google Shape;939;p77"/>
                  <p:cNvSpPr/>
                  <p:nvPr/>
                </p:nvSpPr>
                <p:spPr>
                  <a:xfrm>
                    <a:off x="5810614" y="3332444"/>
                    <a:ext cx="107100" cy="1071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40" name="Google Shape;940;p77"/>
                  <p:cNvSpPr/>
                  <p:nvPr/>
                </p:nvSpPr>
                <p:spPr>
                  <a:xfrm>
                    <a:off x="5977664" y="3404644"/>
                    <a:ext cx="107100" cy="1071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41" name="Google Shape;941;p77"/>
                  <p:cNvSpPr/>
                  <p:nvPr/>
                </p:nvSpPr>
                <p:spPr>
                  <a:xfrm>
                    <a:off x="6106339" y="3284669"/>
                    <a:ext cx="107100" cy="1071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42" name="Google Shape;942;p77"/>
                  <p:cNvSpPr/>
                  <p:nvPr/>
                </p:nvSpPr>
                <p:spPr>
                  <a:xfrm>
                    <a:off x="5839014" y="3540832"/>
                    <a:ext cx="107100" cy="1071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43" name="Google Shape;943;p77"/>
                  <p:cNvSpPr/>
                  <p:nvPr/>
                </p:nvSpPr>
                <p:spPr>
                  <a:xfrm>
                    <a:off x="6131639" y="3404644"/>
                    <a:ext cx="107100" cy="1071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44" name="Google Shape;944;p77"/>
                  <p:cNvSpPr/>
                  <p:nvPr/>
                </p:nvSpPr>
                <p:spPr>
                  <a:xfrm>
                    <a:off x="6183414" y="3239369"/>
                    <a:ext cx="107100" cy="1071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45" name="Google Shape;945;p77"/>
                  <p:cNvSpPr/>
                  <p:nvPr/>
                </p:nvSpPr>
                <p:spPr>
                  <a:xfrm>
                    <a:off x="6066052" y="3676994"/>
                    <a:ext cx="107100" cy="1071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46" name="Google Shape;946;p77"/>
                  <p:cNvSpPr/>
                  <p:nvPr/>
                </p:nvSpPr>
                <p:spPr>
                  <a:xfrm>
                    <a:off x="6127552" y="3540832"/>
                    <a:ext cx="107100" cy="1071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47" name="Google Shape;947;p77"/>
                  <p:cNvSpPr/>
                  <p:nvPr/>
                </p:nvSpPr>
                <p:spPr>
                  <a:xfrm>
                    <a:off x="5971077" y="3569919"/>
                    <a:ext cx="107100" cy="1071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48" name="Google Shape;948;p77"/>
                  <p:cNvSpPr/>
                  <p:nvPr/>
                </p:nvSpPr>
                <p:spPr>
                  <a:xfrm>
                    <a:off x="6278852" y="3466444"/>
                    <a:ext cx="107100" cy="1071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49" name="Google Shape;949;p77"/>
                  <p:cNvSpPr/>
                  <p:nvPr/>
                </p:nvSpPr>
                <p:spPr>
                  <a:xfrm>
                    <a:off x="5969614" y="3663494"/>
                    <a:ext cx="107100" cy="1071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50" name="Google Shape;950;p77"/>
                  <p:cNvSpPr/>
                  <p:nvPr/>
                </p:nvSpPr>
                <p:spPr>
                  <a:xfrm>
                    <a:off x="5706964" y="3391769"/>
                    <a:ext cx="107100" cy="1071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51" name="Google Shape;951;p77"/>
                  <p:cNvSpPr/>
                  <p:nvPr/>
                </p:nvSpPr>
                <p:spPr>
                  <a:xfrm>
                    <a:off x="5995502" y="3663494"/>
                    <a:ext cx="107100" cy="1071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52" name="Google Shape;952;p77"/>
                  <p:cNvSpPr/>
                  <p:nvPr/>
                </p:nvSpPr>
                <p:spPr>
                  <a:xfrm>
                    <a:off x="5706964" y="3631719"/>
                    <a:ext cx="107100" cy="1071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53" name="Google Shape;953;p77"/>
                  <p:cNvSpPr/>
                  <p:nvPr/>
                </p:nvSpPr>
                <p:spPr>
                  <a:xfrm>
                    <a:off x="5758739" y="3466444"/>
                    <a:ext cx="107100" cy="1071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54" name="Google Shape;954;p77"/>
                  <p:cNvSpPr/>
                  <p:nvPr/>
                </p:nvSpPr>
                <p:spPr>
                  <a:xfrm>
                    <a:off x="5917714" y="3511419"/>
                    <a:ext cx="107100" cy="1071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grpSp>
            <p:grpSp>
              <p:nvGrpSpPr>
                <p:cNvPr id="955" name="Google Shape;955;p77"/>
                <p:cNvGrpSpPr/>
                <p:nvPr/>
              </p:nvGrpSpPr>
              <p:grpSpPr>
                <a:xfrm>
                  <a:off x="6791339" y="3265257"/>
                  <a:ext cx="352500" cy="564163"/>
                  <a:chOff x="6791339" y="3265257"/>
                  <a:chExt cx="352500" cy="564163"/>
                </a:xfrm>
              </p:grpSpPr>
              <p:sp>
                <p:nvSpPr>
                  <p:cNvPr id="956" name="Google Shape;956;p77"/>
                  <p:cNvSpPr/>
                  <p:nvPr/>
                </p:nvSpPr>
                <p:spPr>
                  <a:xfrm>
                    <a:off x="6791339" y="3318019"/>
                    <a:ext cx="107100" cy="107100"/>
                  </a:xfrm>
                  <a:prstGeom prst="ellipse">
                    <a:avLst/>
                  </a:prstGeom>
                  <a:solidFill>
                    <a:srgbClr val="990000"/>
                  </a:solidFill>
                  <a:ln>
                    <a:noFill/>
                  </a:ln>
                </p:spPr>
                <p:txBody>
                  <a:bodyPr spcFirstLastPara="1" wrap="square" lIns="121900" tIns="121900" rIns="121900" bIns="121900" anchor="ctr" anchorCtr="0">
                    <a:noAutofit/>
                  </a:bodyPr>
                  <a:lstStyle/>
                  <a:p>
                    <a:endParaRPr sz="2400"/>
                  </a:p>
                </p:txBody>
              </p:sp>
              <p:sp>
                <p:nvSpPr>
                  <p:cNvPr id="957" name="Google Shape;957;p77"/>
                  <p:cNvSpPr/>
                  <p:nvPr/>
                </p:nvSpPr>
                <p:spPr>
                  <a:xfrm>
                    <a:off x="6962989" y="3265257"/>
                    <a:ext cx="107100" cy="107100"/>
                  </a:xfrm>
                  <a:prstGeom prst="ellipse">
                    <a:avLst/>
                  </a:prstGeom>
                  <a:solidFill>
                    <a:srgbClr val="990000"/>
                  </a:solidFill>
                  <a:ln>
                    <a:noFill/>
                  </a:ln>
                </p:spPr>
                <p:txBody>
                  <a:bodyPr spcFirstLastPara="1" wrap="square" lIns="121900" tIns="121900" rIns="121900" bIns="121900" anchor="ctr" anchorCtr="0">
                    <a:noAutofit/>
                  </a:bodyPr>
                  <a:lstStyle/>
                  <a:p>
                    <a:endParaRPr sz="2400"/>
                  </a:p>
                </p:txBody>
              </p:sp>
              <p:sp>
                <p:nvSpPr>
                  <p:cNvPr id="958" name="Google Shape;958;p77"/>
                  <p:cNvSpPr/>
                  <p:nvPr/>
                </p:nvSpPr>
                <p:spPr>
                  <a:xfrm>
                    <a:off x="6850739" y="3520169"/>
                    <a:ext cx="107100" cy="107100"/>
                  </a:xfrm>
                  <a:prstGeom prst="ellipse">
                    <a:avLst/>
                  </a:prstGeom>
                  <a:solidFill>
                    <a:srgbClr val="990000"/>
                  </a:solidFill>
                  <a:ln>
                    <a:noFill/>
                  </a:ln>
                </p:spPr>
                <p:txBody>
                  <a:bodyPr spcFirstLastPara="1" wrap="square" lIns="121900" tIns="121900" rIns="121900" bIns="121900" anchor="ctr" anchorCtr="0">
                    <a:noAutofit/>
                  </a:bodyPr>
                  <a:lstStyle/>
                  <a:p>
                    <a:endParaRPr sz="2400"/>
                  </a:p>
                </p:txBody>
              </p:sp>
              <p:sp>
                <p:nvSpPr>
                  <p:cNvPr id="959" name="Google Shape;959;p77"/>
                  <p:cNvSpPr/>
                  <p:nvPr/>
                </p:nvSpPr>
                <p:spPr>
                  <a:xfrm>
                    <a:off x="7036739" y="3429819"/>
                    <a:ext cx="107100" cy="107100"/>
                  </a:xfrm>
                  <a:prstGeom prst="ellipse">
                    <a:avLst/>
                  </a:prstGeom>
                  <a:solidFill>
                    <a:srgbClr val="990000"/>
                  </a:solidFill>
                  <a:ln>
                    <a:noFill/>
                  </a:ln>
                </p:spPr>
                <p:txBody>
                  <a:bodyPr spcFirstLastPara="1" wrap="square" lIns="121900" tIns="121900" rIns="121900" bIns="121900" anchor="ctr" anchorCtr="0">
                    <a:noAutofit/>
                  </a:bodyPr>
                  <a:lstStyle/>
                  <a:p>
                    <a:endParaRPr sz="2400"/>
                  </a:p>
                </p:txBody>
              </p:sp>
              <p:sp>
                <p:nvSpPr>
                  <p:cNvPr id="960" name="Google Shape;960;p77"/>
                  <p:cNvSpPr/>
                  <p:nvPr/>
                </p:nvSpPr>
                <p:spPr>
                  <a:xfrm>
                    <a:off x="6791339" y="3722319"/>
                    <a:ext cx="107100" cy="107100"/>
                  </a:xfrm>
                  <a:prstGeom prst="ellipse">
                    <a:avLst/>
                  </a:prstGeom>
                  <a:solidFill>
                    <a:srgbClr val="990000"/>
                  </a:solidFill>
                  <a:ln>
                    <a:noFill/>
                  </a:ln>
                </p:spPr>
                <p:txBody>
                  <a:bodyPr spcFirstLastPara="1" wrap="square" lIns="121900" tIns="121900" rIns="121900" bIns="121900" anchor="ctr" anchorCtr="0">
                    <a:noAutofit/>
                  </a:bodyPr>
                  <a:lstStyle/>
                  <a:p>
                    <a:endParaRPr sz="2400"/>
                  </a:p>
                </p:txBody>
              </p:sp>
            </p:grpSp>
          </p:grpSp>
          <p:grpSp>
            <p:nvGrpSpPr>
              <p:cNvPr id="961" name="Google Shape;961;p77"/>
              <p:cNvGrpSpPr/>
              <p:nvPr/>
            </p:nvGrpSpPr>
            <p:grpSpPr>
              <a:xfrm>
                <a:off x="700364" y="6688407"/>
                <a:ext cx="240250" cy="148800"/>
                <a:chOff x="6259614" y="2769044"/>
                <a:chExt cx="240250" cy="148800"/>
              </a:xfrm>
            </p:grpSpPr>
            <p:sp>
              <p:nvSpPr>
                <p:cNvPr id="962" name="Google Shape;962;p77"/>
                <p:cNvSpPr/>
                <p:nvPr/>
              </p:nvSpPr>
              <p:spPr>
                <a:xfrm>
                  <a:off x="6259614" y="2810744"/>
                  <a:ext cx="107100" cy="107100"/>
                </a:xfrm>
                <a:prstGeom prst="ellipse">
                  <a:avLst/>
                </a:prstGeom>
                <a:solidFill>
                  <a:srgbClr val="990000"/>
                </a:solidFill>
                <a:ln>
                  <a:noFill/>
                </a:ln>
              </p:spPr>
              <p:txBody>
                <a:bodyPr spcFirstLastPara="1" wrap="square" lIns="121900" tIns="121900" rIns="121900" bIns="121900" anchor="ctr" anchorCtr="0">
                  <a:noAutofit/>
                </a:bodyPr>
                <a:lstStyle/>
                <a:p>
                  <a:endParaRPr sz="2400"/>
                </a:p>
              </p:txBody>
            </p:sp>
            <p:sp>
              <p:nvSpPr>
                <p:cNvPr id="963" name="Google Shape;963;p77"/>
                <p:cNvSpPr/>
                <p:nvPr/>
              </p:nvSpPr>
              <p:spPr>
                <a:xfrm>
                  <a:off x="6392764" y="2769044"/>
                  <a:ext cx="107100" cy="107100"/>
                </a:xfrm>
                <a:prstGeom prst="ellipse">
                  <a:avLst/>
                </a:prstGeom>
                <a:solidFill>
                  <a:srgbClr val="990000"/>
                </a:solidFill>
                <a:ln>
                  <a:noFill/>
                </a:ln>
              </p:spPr>
              <p:txBody>
                <a:bodyPr spcFirstLastPara="1" wrap="square" lIns="121900" tIns="121900" rIns="121900" bIns="121900" anchor="ctr" anchorCtr="0">
                  <a:noAutofit/>
                </a:bodyPr>
                <a:lstStyle/>
                <a:p>
                  <a:endParaRPr sz="2400"/>
                </a:p>
              </p:txBody>
            </p:sp>
          </p:grpSp>
        </p:grpSp>
        <p:cxnSp>
          <p:nvCxnSpPr>
            <p:cNvPr id="964" name="Google Shape;964;p77"/>
            <p:cNvCxnSpPr/>
            <p:nvPr/>
          </p:nvCxnSpPr>
          <p:spPr>
            <a:xfrm>
              <a:off x="2013300" y="2121750"/>
              <a:ext cx="0" cy="1741800"/>
            </a:xfrm>
            <a:prstGeom prst="straightConnector1">
              <a:avLst/>
            </a:prstGeom>
            <a:noFill/>
            <a:ln w="9525" cap="flat" cmpd="sng">
              <a:solidFill>
                <a:srgbClr val="B7B7B7"/>
              </a:solidFill>
              <a:prstDash val="solid"/>
              <a:round/>
              <a:headEnd type="none" w="med" len="med"/>
              <a:tailEnd type="none" w="med" len="med"/>
            </a:ln>
          </p:spPr>
        </p:cxnSp>
      </p:grpSp>
      <p:grpSp>
        <p:nvGrpSpPr>
          <p:cNvPr id="965" name="Google Shape;965;p77"/>
          <p:cNvGrpSpPr/>
          <p:nvPr/>
        </p:nvGrpSpPr>
        <p:grpSpPr>
          <a:xfrm>
            <a:off x="2608600" y="1902785"/>
            <a:ext cx="3073600" cy="3110084"/>
            <a:chOff x="1956450" y="1503288"/>
            <a:chExt cx="2305200" cy="2332563"/>
          </a:xfrm>
        </p:grpSpPr>
        <p:grpSp>
          <p:nvGrpSpPr>
            <p:cNvPr id="966" name="Google Shape;966;p77"/>
            <p:cNvGrpSpPr/>
            <p:nvPr/>
          </p:nvGrpSpPr>
          <p:grpSpPr>
            <a:xfrm>
              <a:off x="1956450" y="1503288"/>
              <a:ext cx="2305200" cy="2184887"/>
              <a:chOff x="2045775" y="1772863"/>
              <a:chExt cx="2305200" cy="2184887"/>
            </a:xfrm>
          </p:grpSpPr>
          <p:sp>
            <p:nvSpPr>
              <p:cNvPr id="967" name="Google Shape;967;p77"/>
              <p:cNvSpPr/>
              <p:nvPr/>
            </p:nvSpPr>
            <p:spPr>
              <a:xfrm>
                <a:off x="2965611" y="2835817"/>
                <a:ext cx="190500" cy="190500"/>
              </a:xfrm>
              <a:prstGeom prst="ellipse">
                <a:avLst/>
              </a:prstGeom>
              <a:solidFill>
                <a:srgbClr val="990000"/>
              </a:solidFill>
              <a:ln>
                <a:noFill/>
              </a:ln>
            </p:spPr>
            <p:txBody>
              <a:bodyPr spcFirstLastPara="1" wrap="square" lIns="121900" tIns="121900" rIns="121900" bIns="121900" anchor="ctr" anchorCtr="0">
                <a:noAutofit/>
              </a:bodyPr>
              <a:lstStyle/>
              <a:p>
                <a:endParaRPr sz="2400"/>
              </a:p>
            </p:txBody>
          </p:sp>
          <p:sp>
            <p:nvSpPr>
              <p:cNvPr id="968" name="Google Shape;968;p77"/>
              <p:cNvSpPr/>
              <p:nvPr/>
            </p:nvSpPr>
            <p:spPr>
              <a:xfrm>
                <a:off x="3092223" y="2787556"/>
                <a:ext cx="203700" cy="203700"/>
              </a:xfrm>
              <a:prstGeom prst="ellipse">
                <a:avLst/>
              </a:prstGeom>
              <a:solidFill>
                <a:srgbClr val="990000"/>
              </a:solidFill>
              <a:ln>
                <a:noFill/>
              </a:ln>
            </p:spPr>
            <p:txBody>
              <a:bodyPr spcFirstLastPara="1" wrap="square" lIns="121900" tIns="121900" rIns="121900" bIns="121900" anchor="ctr" anchorCtr="0">
                <a:noAutofit/>
              </a:bodyPr>
              <a:lstStyle/>
              <a:p>
                <a:endParaRPr sz="2400"/>
              </a:p>
            </p:txBody>
          </p:sp>
          <p:sp>
            <p:nvSpPr>
              <p:cNvPr id="969" name="Google Shape;969;p77"/>
              <p:cNvSpPr/>
              <p:nvPr/>
            </p:nvSpPr>
            <p:spPr>
              <a:xfrm>
                <a:off x="2621163" y="3324261"/>
                <a:ext cx="70800" cy="708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70" name="Google Shape;970;p77"/>
              <p:cNvSpPr/>
              <p:nvPr/>
            </p:nvSpPr>
            <p:spPr>
              <a:xfrm>
                <a:off x="2494438" y="3381584"/>
                <a:ext cx="46800" cy="468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71" name="Google Shape;971;p77"/>
              <p:cNvSpPr/>
              <p:nvPr/>
            </p:nvSpPr>
            <p:spPr>
              <a:xfrm>
                <a:off x="2757019" y="3349079"/>
                <a:ext cx="46800" cy="471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72" name="Google Shape;972;p77"/>
              <p:cNvSpPr/>
              <p:nvPr/>
            </p:nvSpPr>
            <p:spPr>
              <a:xfrm>
                <a:off x="2777537" y="3152550"/>
                <a:ext cx="109500" cy="1095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73" name="Google Shape;973;p77"/>
              <p:cNvSpPr/>
              <p:nvPr/>
            </p:nvSpPr>
            <p:spPr>
              <a:xfrm>
                <a:off x="2593264" y="3434154"/>
                <a:ext cx="37200" cy="372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74" name="Google Shape;974;p77"/>
              <p:cNvSpPr/>
              <p:nvPr/>
            </p:nvSpPr>
            <p:spPr>
              <a:xfrm>
                <a:off x="2760264" y="3506309"/>
                <a:ext cx="37200" cy="372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75" name="Google Shape;975;p77"/>
              <p:cNvSpPr/>
              <p:nvPr/>
            </p:nvSpPr>
            <p:spPr>
              <a:xfrm>
                <a:off x="2879388" y="3376778"/>
                <a:ext cx="56400" cy="564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76" name="Google Shape;976;p77"/>
              <p:cNvSpPr/>
              <p:nvPr/>
            </p:nvSpPr>
            <p:spPr>
              <a:xfrm>
                <a:off x="2616863" y="3637747"/>
                <a:ext cx="46800" cy="468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77" name="Google Shape;977;p77"/>
              <p:cNvSpPr/>
              <p:nvPr/>
            </p:nvSpPr>
            <p:spPr>
              <a:xfrm>
                <a:off x="2904645" y="3496703"/>
                <a:ext cx="56400" cy="564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78" name="Google Shape;978;p77"/>
              <p:cNvSpPr/>
              <p:nvPr/>
            </p:nvSpPr>
            <p:spPr>
              <a:xfrm>
                <a:off x="2949251" y="3324265"/>
                <a:ext cx="70800" cy="708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79" name="Google Shape;979;p77"/>
              <p:cNvSpPr/>
              <p:nvPr/>
            </p:nvSpPr>
            <p:spPr>
              <a:xfrm>
                <a:off x="2855201" y="3785208"/>
                <a:ext cx="24300" cy="243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80" name="Google Shape;980;p77"/>
              <p:cNvSpPr/>
              <p:nvPr/>
            </p:nvSpPr>
            <p:spPr>
              <a:xfrm>
                <a:off x="2885600" y="3617949"/>
                <a:ext cx="86400" cy="864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81" name="Google Shape;981;p77"/>
              <p:cNvSpPr/>
              <p:nvPr/>
            </p:nvSpPr>
            <p:spPr>
              <a:xfrm>
                <a:off x="2748926" y="3666835"/>
                <a:ext cx="46800" cy="468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82" name="Google Shape;982;p77"/>
              <p:cNvSpPr/>
              <p:nvPr/>
            </p:nvSpPr>
            <p:spPr>
              <a:xfrm>
                <a:off x="3036850" y="3543511"/>
                <a:ext cx="86400" cy="864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83" name="Google Shape;983;p77"/>
              <p:cNvSpPr/>
              <p:nvPr/>
            </p:nvSpPr>
            <p:spPr>
              <a:xfrm>
                <a:off x="2758714" y="3771658"/>
                <a:ext cx="24300" cy="243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84" name="Google Shape;984;p77"/>
              <p:cNvSpPr/>
              <p:nvPr/>
            </p:nvSpPr>
            <p:spPr>
              <a:xfrm>
                <a:off x="2489614" y="3493480"/>
                <a:ext cx="37200" cy="372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85" name="Google Shape;985;p77"/>
              <p:cNvSpPr/>
              <p:nvPr/>
            </p:nvSpPr>
            <p:spPr>
              <a:xfrm>
                <a:off x="2789676" y="3776733"/>
                <a:ext cx="14100" cy="141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86" name="Google Shape;986;p77"/>
              <p:cNvSpPr/>
              <p:nvPr/>
            </p:nvSpPr>
            <p:spPr>
              <a:xfrm>
                <a:off x="2469813" y="3713636"/>
                <a:ext cx="76800" cy="768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87" name="Google Shape;987;p77"/>
              <p:cNvSpPr/>
              <p:nvPr/>
            </p:nvSpPr>
            <p:spPr>
              <a:xfrm>
                <a:off x="2531788" y="3558553"/>
                <a:ext cx="56400" cy="564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88" name="Google Shape;988;p77"/>
              <p:cNvSpPr/>
              <p:nvPr/>
            </p:nvSpPr>
            <p:spPr>
              <a:xfrm>
                <a:off x="2695563" y="3608334"/>
                <a:ext cx="46800" cy="468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989" name="Google Shape;989;p77"/>
              <p:cNvSpPr/>
              <p:nvPr/>
            </p:nvSpPr>
            <p:spPr>
              <a:xfrm>
                <a:off x="3529775" y="3375511"/>
                <a:ext cx="125700" cy="125700"/>
              </a:xfrm>
              <a:prstGeom prst="ellipse">
                <a:avLst/>
              </a:prstGeom>
              <a:solidFill>
                <a:srgbClr val="990000"/>
              </a:solidFill>
              <a:ln>
                <a:noFill/>
              </a:ln>
            </p:spPr>
            <p:txBody>
              <a:bodyPr spcFirstLastPara="1" wrap="square" lIns="121900" tIns="121900" rIns="121900" bIns="121900" anchor="ctr" anchorCtr="0">
                <a:noAutofit/>
              </a:bodyPr>
              <a:lstStyle/>
              <a:p>
                <a:endParaRPr sz="2400"/>
              </a:p>
            </p:txBody>
          </p:sp>
          <p:sp>
            <p:nvSpPr>
              <p:cNvPr id="990" name="Google Shape;990;p77"/>
              <p:cNvSpPr/>
              <p:nvPr/>
            </p:nvSpPr>
            <p:spPr>
              <a:xfrm>
                <a:off x="3691787" y="3313127"/>
                <a:ext cx="144900" cy="144900"/>
              </a:xfrm>
              <a:prstGeom prst="ellipse">
                <a:avLst/>
              </a:prstGeom>
              <a:solidFill>
                <a:srgbClr val="990000"/>
              </a:solidFill>
              <a:ln>
                <a:noFill/>
              </a:ln>
            </p:spPr>
            <p:txBody>
              <a:bodyPr spcFirstLastPara="1" wrap="square" lIns="121900" tIns="121900" rIns="121900" bIns="121900" anchor="ctr" anchorCtr="0">
                <a:noAutofit/>
              </a:bodyPr>
              <a:lstStyle/>
              <a:p>
                <a:endParaRPr sz="2400"/>
              </a:p>
            </p:txBody>
          </p:sp>
          <p:sp>
            <p:nvSpPr>
              <p:cNvPr id="991" name="Google Shape;991;p77"/>
              <p:cNvSpPr/>
              <p:nvPr/>
            </p:nvSpPr>
            <p:spPr>
              <a:xfrm>
                <a:off x="3571449" y="3559953"/>
                <a:ext cx="161100" cy="161100"/>
              </a:xfrm>
              <a:prstGeom prst="ellipse">
                <a:avLst/>
              </a:prstGeom>
              <a:solidFill>
                <a:srgbClr val="990000"/>
              </a:solidFill>
              <a:ln>
                <a:noFill/>
              </a:ln>
            </p:spPr>
            <p:txBody>
              <a:bodyPr spcFirstLastPara="1" wrap="square" lIns="121900" tIns="121900" rIns="121900" bIns="121900" anchor="ctr" anchorCtr="0">
                <a:noAutofit/>
              </a:bodyPr>
              <a:lstStyle/>
              <a:p>
                <a:endParaRPr sz="2400"/>
              </a:p>
            </p:txBody>
          </p:sp>
          <p:sp>
            <p:nvSpPr>
              <p:cNvPr id="992" name="Google Shape;992;p77"/>
              <p:cNvSpPr/>
              <p:nvPr/>
            </p:nvSpPr>
            <p:spPr>
              <a:xfrm>
                <a:off x="3775163" y="3487263"/>
                <a:ext cx="125700" cy="125700"/>
              </a:xfrm>
              <a:prstGeom prst="ellipse">
                <a:avLst/>
              </a:prstGeom>
              <a:solidFill>
                <a:srgbClr val="990000"/>
              </a:solidFill>
              <a:ln>
                <a:noFill/>
              </a:ln>
            </p:spPr>
            <p:txBody>
              <a:bodyPr spcFirstLastPara="1" wrap="square" lIns="121900" tIns="121900" rIns="121900" bIns="121900" anchor="ctr" anchorCtr="0">
                <a:noAutofit/>
              </a:bodyPr>
              <a:lstStyle/>
              <a:p>
                <a:endParaRPr sz="2400"/>
              </a:p>
            </p:txBody>
          </p:sp>
          <p:sp>
            <p:nvSpPr>
              <p:cNvPr id="993" name="Google Shape;993;p77"/>
              <p:cNvSpPr/>
              <p:nvPr/>
            </p:nvSpPr>
            <p:spPr>
              <a:xfrm>
                <a:off x="3477325" y="3727350"/>
                <a:ext cx="230400" cy="230400"/>
              </a:xfrm>
              <a:prstGeom prst="ellipse">
                <a:avLst/>
              </a:prstGeom>
              <a:solidFill>
                <a:srgbClr val="990000"/>
              </a:solidFill>
              <a:ln>
                <a:noFill/>
              </a:ln>
            </p:spPr>
            <p:txBody>
              <a:bodyPr spcFirstLastPara="1" wrap="square" lIns="121900" tIns="121900" rIns="121900" bIns="121900" anchor="ctr" anchorCtr="0">
                <a:noAutofit/>
              </a:bodyPr>
              <a:lstStyle/>
              <a:p>
                <a:endParaRPr sz="2400"/>
              </a:p>
            </p:txBody>
          </p:sp>
          <p:sp>
            <p:nvSpPr>
              <p:cNvPr id="994" name="Google Shape;994;p77"/>
              <p:cNvSpPr txBox="1"/>
              <p:nvPr/>
            </p:nvSpPr>
            <p:spPr>
              <a:xfrm>
                <a:off x="2045775" y="1772863"/>
                <a:ext cx="2305200" cy="6069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compute data “importance”</a:t>
                </a:r>
                <a:endParaRPr sz="2400">
                  <a:latin typeface="Helvetica Neue Light"/>
                  <a:ea typeface="Helvetica Neue Light"/>
                  <a:cs typeface="Helvetica Neue Light"/>
                  <a:sym typeface="Helvetica Neue Light"/>
                </a:endParaRPr>
              </a:p>
            </p:txBody>
          </p:sp>
        </p:grpSp>
        <p:cxnSp>
          <p:nvCxnSpPr>
            <p:cNvPr id="995" name="Google Shape;995;p77"/>
            <p:cNvCxnSpPr/>
            <p:nvPr/>
          </p:nvCxnSpPr>
          <p:spPr>
            <a:xfrm>
              <a:off x="4237550" y="2094050"/>
              <a:ext cx="0" cy="1741800"/>
            </a:xfrm>
            <a:prstGeom prst="straightConnector1">
              <a:avLst/>
            </a:prstGeom>
            <a:noFill/>
            <a:ln w="9525" cap="flat" cmpd="sng">
              <a:solidFill>
                <a:srgbClr val="B7B7B7"/>
              </a:solidFill>
              <a:prstDash val="solid"/>
              <a:round/>
              <a:headEnd type="none" w="med" len="med"/>
              <a:tailEnd type="none" w="med" len="med"/>
            </a:ln>
          </p:spPr>
        </p:cxnSp>
      </p:grpSp>
      <p:grpSp>
        <p:nvGrpSpPr>
          <p:cNvPr id="996" name="Google Shape;996;p77"/>
          <p:cNvGrpSpPr/>
          <p:nvPr/>
        </p:nvGrpSpPr>
        <p:grpSpPr>
          <a:xfrm>
            <a:off x="5796933" y="1911918"/>
            <a:ext cx="2973000" cy="3137884"/>
            <a:chOff x="4347700" y="1510138"/>
            <a:chExt cx="2229750" cy="2353413"/>
          </a:xfrm>
        </p:grpSpPr>
        <p:grpSp>
          <p:nvGrpSpPr>
            <p:cNvPr id="997" name="Google Shape;997;p77"/>
            <p:cNvGrpSpPr/>
            <p:nvPr/>
          </p:nvGrpSpPr>
          <p:grpSpPr>
            <a:xfrm>
              <a:off x="4347700" y="1510138"/>
              <a:ext cx="1903500" cy="2227625"/>
              <a:chOff x="4437025" y="1779713"/>
              <a:chExt cx="1903500" cy="2227625"/>
            </a:xfrm>
          </p:grpSpPr>
          <p:sp>
            <p:nvSpPr>
              <p:cNvPr id="998" name="Google Shape;998;p77"/>
              <p:cNvSpPr txBox="1"/>
              <p:nvPr/>
            </p:nvSpPr>
            <p:spPr>
              <a:xfrm>
                <a:off x="4437025" y="1779713"/>
                <a:ext cx="1903500" cy="6069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i.i.d. subsample</a:t>
                </a:r>
                <a:br>
                  <a:rPr lang="en" sz="2400">
                    <a:latin typeface="Helvetica Neue Light"/>
                    <a:ea typeface="Helvetica Neue Light"/>
                    <a:cs typeface="Helvetica Neue Light"/>
                    <a:sym typeface="Helvetica Neue Light"/>
                  </a:rPr>
                </a:br>
                <a:r>
                  <a:rPr lang="en" sz="2400">
                    <a:latin typeface="Helvetica Neue Light"/>
                    <a:ea typeface="Helvetica Neue Light"/>
                    <a:cs typeface="Helvetica Neue Light"/>
                    <a:sym typeface="Helvetica Neue Light"/>
                  </a:rPr>
                  <a:t>    importance</a:t>
                </a:r>
                <a:endParaRPr sz="2400">
                  <a:latin typeface="Helvetica Neue Light"/>
                  <a:ea typeface="Helvetica Neue Light"/>
                  <a:cs typeface="Helvetica Neue Light"/>
                  <a:sym typeface="Helvetica Neue Light"/>
                </a:endParaRPr>
              </a:p>
            </p:txBody>
          </p:sp>
          <p:pic>
            <p:nvPicPr>
              <p:cNvPr id="999" name="Google Shape;999;p7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7">
                <a:alphaModFix/>
              </a:blip>
              <a:stretch>
                <a:fillRect/>
              </a:stretch>
            </p:blipFill>
            <p:spPr>
              <a:xfrm>
                <a:off x="4702887" y="2264262"/>
                <a:ext cx="144900" cy="99351"/>
              </a:xfrm>
              <a:prstGeom prst="rect">
                <a:avLst/>
              </a:prstGeom>
              <a:noFill/>
              <a:ln>
                <a:noFill/>
              </a:ln>
            </p:spPr>
          </p:pic>
          <p:grpSp>
            <p:nvGrpSpPr>
              <p:cNvPr id="1000" name="Google Shape;1000;p77"/>
              <p:cNvGrpSpPr/>
              <p:nvPr/>
            </p:nvGrpSpPr>
            <p:grpSpPr>
              <a:xfrm>
                <a:off x="4759602" y="2842657"/>
                <a:ext cx="1436875" cy="1060375"/>
                <a:chOff x="5706964" y="2769044"/>
                <a:chExt cx="1436875" cy="1060375"/>
              </a:xfrm>
            </p:grpSpPr>
            <p:grpSp>
              <p:nvGrpSpPr>
                <p:cNvPr id="1001" name="Google Shape;1001;p77"/>
                <p:cNvGrpSpPr/>
                <p:nvPr/>
              </p:nvGrpSpPr>
              <p:grpSpPr>
                <a:xfrm>
                  <a:off x="5706964" y="3086982"/>
                  <a:ext cx="678988" cy="697125"/>
                  <a:chOff x="5706964" y="3086969"/>
                  <a:chExt cx="678988" cy="697125"/>
                </a:xfrm>
              </p:grpSpPr>
              <p:sp>
                <p:nvSpPr>
                  <p:cNvPr id="1002" name="Google Shape;1002;p77"/>
                  <p:cNvSpPr/>
                  <p:nvPr/>
                </p:nvSpPr>
                <p:spPr>
                  <a:xfrm>
                    <a:off x="5847914" y="3239369"/>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003" name="Google Shape;1003;p77"/>
                  <p:cNvSpPr/>
                  <p:nvPr/>
                </p:nvSpPr>
                <p:spPr>
                  <a:xfrm>
                    <a:off x="5716589" y="3284669"/>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004" name="Google Shape;1004;p77"/>
                  <p:cNvSpPr/>
                  <p:nvPr/>
                </p:nvSpPr>
                <p:spPr>
                  <a:xfrm>
                    <a:off x="5979239" y="3252244"/>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005" name="Google Shape;1005;p77"/>
                  <p:cNvSpPr/>
                  <p:nvPr/>
                </p:nvSpPr>
                <p:spPr>
                  <a:xfrm>
                    <a:off x="6031014" y="3086969"/>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006" name="Google Shape;1006;p77"/>
                  <p:cNvSpPr/>
                  <p:nvPr/>
                </p:nvSpPr>
                <p:spPr>
                  <a:xfrm>
                    <a:off x="5810614" y="3332444"/>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007" name="Google Shape;1007;p77"/>
                  <p:cNvSpPr/>
                  <p:nvPr/>
                </p:nvSpPr>
                <p:spPr>
                  <a:xfrm>
                    <a:off x="5977664" y="3404644"/>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008" name="Google Shape;1008;p77"/>
                  <p:cNvSpPr/>
                  <p:nvPr/>
                </p:nvSpPr>
                <p:spPr>
                  <a:xfrm>
                    <a:off x="6106339" y="3284669"/>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009" name="Google Shape;1009;p77"/>
                  <p:cNvSpPr/>
                  <p:nvPr/>
                </p:nvSpPr>
                <p:spPr>
                  <a:xfrm>
                    <a:off x="5839014" y="3540832"/>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010" name="Google Shape;1010;p77"/>
                  <p:cNvSpPr/>
                  <p:nvPr/>
                </p:nvSpPr>
                <p:spPr>
                  <a:xfrm>
                    <a:off x="6131639" y="3404644"/>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011" name="Google Shape;1011;p77"/>
                  <p:cNvSpPr/>
                  <p:nvPr/>
                </p:nvSpPr>
                <p:spPr>
                  <a:xfrm>
                    <a:off x="6183414" y="3239369"/>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012" name="Google Shape;1012;p77"/>
                  <p:cNvSpPr/>
                  <p:nvPr/>
                </p:nvSpPr>
                <p:spPr>
                  <a:xfrm>
                    <a:off x="6066052" y="3676994"/>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013" name="Google Shape;1013;p77"/>
                  <p:cNvSpPr/>
                  <p:nvPr/>
                </p:nvSpPr>
                <p:spPr>
                  <a:xfrm>
                    <a:off x="6127552" y="3540832"/>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014" name="Google Shape;1014;p77"/>
                  <p:cNvSpPr/>
                  <p:nvPr/>
                </p:nvSpPr>
                <p:spPr>
                  <a:xfrm>
                    <a:off x="5971077" y="3569919"/>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015" name="Google Shape;1015;p77"/>
                  <p:cNvSpPr/>
                  <p:nvPr/>
                </p:nvSpPr>
                <p:spPr>
                  <a:xfrm>
                    <a:off x="6278852" y="3466444"/>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016" name="Google Shape;1016;p77"/>
                  <p:cNvSpPr/>
                  <p:nvPr/>
                </p:nvSpPr>
                <p:spPr>
                  <a:xfrm>
                    <a:off x="5969614" y="3663494"/>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017" name="Google Shape;1017;p77"/>
                  <p:cNvSpPr/>
                  <p:nvPr/>
                </p:nvSpPr>
                <p:spPr>
                  <a:xfrm>
                    <a:off x="5706964" y="3391769"/>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018" name="Google Shape;1018;p77"/>
                  <p:cNvSpPr/>
                  <p:nvPr/>
                </p:nvSpPr>
                <p:spPr>
                  <a:xfrm>
                    <a:off x="5995502" y="3663494"/>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019" name="Google Shape;1019;p77"/>
                  <p:cNvSpPr/>
                  <p:nvPr/>
                </p:nvSpPr>
                <p:spPr>
                  <a:xfrm>
                    <a:off x="5706964" y="3631719"/>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020" name="Google Shape;1020;p77"/>
                  <p:cNvSpPr/>
                  <p:nvPr/>
                </p:nvSpPr>
                <p:spPr>
                  <a:xfrm>
                    <a:off x="5758739" y="3466444"/>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021" name="Google Shape;1021;p77"/>
                  <p:cNvSpPr/>
                  <p:nvPr/>
                </p:nvSpPr>
                <p:spPr>
                  <a:xfrm>
                    <a:off x="5917714" y="3511419"/>
                    <a:ext cx="107100" cy="107100"/>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grpSp>
            <p:grpSp>
              <p:nvGrpSpPr>
                <p:cNvPr id="1022" name="Google Shape;1022;p77"/>
                <p:cNvGrpSpPr/>
                <p:nvPr/>
              </p:nvGrpSpPr>
              <p:grpSpPr>
                <a:xfrm>
                  <a:off x="6791339" y="3265257"/>
                  <a:ext cx="352500" cy="564163"/>
                  <a:chOff x="6791339" y="3265257"/>
                  <a:chExt cx="352500" cy="564163"/>
                </a:xfrm>
              </p:grpSpPr>
              <p:sp>
                <p:nvSpPr>
                  <p:cNvPr id="1023" name="Google Shape;1023;p77"/>
                  <p:cNvSpPr/>
                  <p:nvPr/>
                </p:nvSpPr>
                <p:spPr>
                  <a:xfrm>
                    <a:off x="6791339" y="3318019"/>
                    <a:ext cx="107100" cy="1071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1024" name="Google Shape;1024;p77"/>
                  <p:cNvSpPr/>
                  <p:nvPr/>
                </p:nvSpPr>
                <p:spPr>
                  <a:xfrm>
                    <a:off x="6962989" y="3265257"/>
                    <a:ext cx="107100" cy="1071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1025" name="Google Shape;1025;p77"/>
                  <p:cNvSpPr/>
                  <p:nvPr/>
                </p:nvSpPr>
                <p:spPr>
                  <a:xfrm>
                    <a:off x="6850739" y="3520169"/>
                    <a:ext cx="107100" cy="1071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1026" name="Google Shape;1026;p77"/>
                  <p:cNvSpPr/>
                  <p:nvPr/>
                </p:nvSpPr>
                <p:spPr>
                  <a:xfrm>
                    <a:off x="7036739" y="3429819"/>
                    <a:ext cx="107100" cy="1071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1027" name="Google Shape;1027;p77"/>
                  <p:cNvSpPr/>
                  <p:nvPr/>
                </p:nvSpPr>
                <p:spPr>
                  <a:xfrm>
                    <a:off x="6791339" y="3722319"/>
                    <a:ext cx="107100" cy="1071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grpSp>
            <p:grpSp>
              <p:nvGrpSpPr>
                <p:cNvPr id="1028" name="Google Shape;1028;p77"/>
                <p:cNvGrpSpPr/>
                <p:nvPr/>
              </p:nvGrpSpPr>
              <p:grpSpPr>
                <a:xfrm>
                  <a:off x="6259614" y="2769044"/>
                  <a:ext cx="240250" cy="148800"/>
                  <a:chOff x="6259614" y="2769044"/>
                  <a:chExt cx="240250" cy="148800"/>
                </a:xfrm>
              </p:grpSpPr>
              <p:sp>
                <p:nvSpPr>
                  <p:cNvPr id="1029" name="Google Shape;1029;p77"/>
                  <p:cNvSpPr/>
                  <p:nvPr/>
                </p:nvSpPr>
                <p:spPr>
                  <a:xfrm>
                    <a:off x="6259614" y="2810744"/>
                    <a:ext cx="107100" cy="1071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1030" name="Google Shape;1030;p77"/>
                  <p:cNvSpPr/>
                  <p:nvPr/>
                </p:nvSpPr>
                <p:spPr>
                  <a:xfrm>
                    <a:off x="6392764" y="2769044"/>
                    <a:ext cx="107100" cy="1071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grpSp>
          </p:grpSp>
          <p:grpSp>
            <p:nvGrpSpPr>
              <p:cNvPr id="1031" name="Google Shape;1031;p77"/>
              <p:cNvGrpSpPr/>
              <p:nvPr/>
            </p:nvGrpSpPr>
            <p:grpSpPr>
              <a:xfrm>
                <a:off x="4771162" y="2729150"/>
                <a:ext cx="1366100" cy="1278188"/>
                <a:chOff x="4668925" y="2767863"/>
                <a:chExt cx="1366100" cy="1278188"/>
              </a:xfrm>
            </p:grpSpPr>
            <p:sp>
              <p:nvSpPr>
                <p:cNvPr id="1032" name="Google Shape;1032;p77"/>
                <p:cNvSpPr/>
                <p:nvPr/>
              </p:nvSpPr>
              <p:spPr>
                <a:xfrm>
                  <a:off x="4923211" y="3140006"/>
                  <a:ext cx="218700" cy="2187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1033" name="Google Shape;1033;p77"/>
                <p:cNvSpPr/>
                <p:nvPr/>
              </p:nvSpPr>
              <p:spPr>
                <a:xfrm>
                  <a:off x="5184700" y="3530423"/>
                  <a:ext cx="203700" cy="2037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1034" name="Google Shape;1034;p77"/>
                <p:cNvSpPr/>
                <p:nvPr/>
              </p:nvSpPr>
              <p:spPr>
                <a:xfrm>
                  <a:off x="5103550" y="2767863"/>
                  <a:ext cx="420000" cy="420000"/>
                </a:xfrm>
                <a:prstGeom prst="ellipse">
                  <a:avLst/>
                </a:prstGeom>
                <a:solidFill>
                  <a:srgbClr val="990000"/>
                </a:solidFill>
                <a:ln>
                  <a:noFill/>
                </a:ln>
              </p:spPr>
              <p:txBody>
                <a:bodyPr spcFirstLastPara="1" wrap="square" lIns="121900" tIns="121900" rIns="121900" bIns="121900" anchor="ctr" anchorCtr="0">
                  <a:noAutofit/>
                </a:bodyPr>
                <a:lstStyle/>
                <a:p>
                  <a:endParaRPr sz="2400"/>
                </a:p>
              </p:txBody>
            </p:sp>
            <p:sp>
              <p:nvSpPr>
                <p:cNvPr id="1035" name="Google Shape;1035;p77"/>
                <p:cNvSpPr/>
                <p:nvPr/>
              </p:nvSpPr>
              <p:spPr>
                <a:xfrm>
                  <a:off x="4923200" y="3515722"/>
                  <a:ext cx="109500" cy="1095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sp>
              <p:nvSpPr>
                <p:cNvPr id="1036" name="Google Shape;1036;p77"/>
                <p:cNvSpPr/>
                <p:nvPr/>
              </p:nvSpPr>
              <p:spPr>
                <a:xfrm>
                  <a:off x="5615025" y="3626050"/>
                  <a:ext cx="420000" cy="420000"/>
                </a:xfrm>
                <a:prstGeom prst="ellipse">
                  <a:avLst/>
                </a:prstGeom>
                <a:solidFill>
                  <a:srgbClr val="990000"/>
                </a:solidFill>
                <a:ln>
                  <a:noFill/>
                </a:ln>
              </p:spPr>
              <p:txBody>
                <a:bodyPr spcFirstLastPara="1" wrap="square" lIns="121900" tIns="121900" rIns="121900" bIns="121900" anchor="ctr" anchorCtr="0">
                  <a:noAutofit/>
                </a:bodyPr>
                <a:lstStyle/>
                <a:p>
                  <a:endParaRPr sz="2400"/>
                </a:p>
              </p:txBody>
            </p:sp>
            <p:sp>
              <p:nvSpPr>
                <p:cNvPr id="1037" name="Google Shape;1037;p77"/>
                <p:cNvSpPr/>
                <p:nvPr/>
              </p:nvSpPr>
              <p:spPr>
                <a:xfrm>
                  <a:off x="4668925" y="3754399"/>
                  <a:ext cx="86400" cy="86400"/>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grpSp>
        </p:grpSp>
        <p:cxnSp>
          <p:nvCxnSpPr>
            <p:cNvPr id="1038" name="Google Shape;1038;p77"/>
            <p:cNvCxnSpPr/>
            <p:nvPr/>
          </p:nvCxnSpPr>
          <p:spPr>
            <a:xfrm>
              <a:off x="6577450" y="2121750"/>
              <a:ext cx="0" cy="1741800"/>
            </a:xfrm>
            <a:prstGeom prst="straightConnector1">
              <a:avLst/>
            </a:prstGeom>
            <a:noFill/>
            <a:ln w="9525" cap="flat" cmpd="sng">
              <a:solidFill>
                <a:srgbClr val="B7B7B7"/>
              </a:solidFill>
              <a:prstDash val="solid"/>
              <a:round/>
              <a:headEnd type="none" w="med" len="med"/>
              <a:tailEnd type="none" w="med" len="med"/>
            </a:ln>
          </p:spPr>
        </p:cxnSp>
      </p:grpSp>
      <p:sp>
        <p:nvSpPr>
          <p:cNvPr id="1039" name="Google Shape;1039;p77"/>
          <p:cNvSpPr txBox="1"/>
          <p:nvPr/>
        </p:nvSpPr>
        <p:spPr>
          <a:xfrm>
            <a:off x="808400" y="5023433"/>
            <a:ext cx="10968000" cy="12564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A picture is worth a thousand words (and a million math symbols)</a:t>
            </a:r>
            <a:br>
              <a:rPr lang="en" sz="2400">
                <a:latin typeface="Helvetica Neue Light"/>
                <a:ea typeface="Helvetica Neue Light"/>
                <a:cs typeface="Helvetica Neue Light"/>
                <a:sym typeface="Helvetica Neue Light"/>
              </a:rPr>
            </a:br>
            <a:endParaRPr sz="2400">
              <a:latin typeface="Helvetica Neue Light"/>
              <a:ea typeface="Helvetica Neue Light"/>
              <a:cs typeface="Helvetica Neue Light"/>
              <a:sym typeface="Helvetica Neue Light"/>
            </a:endParaRPr>
          </a:p>
          <a:p>
            <a:pPr algn="ctr"/>
            <a:r>
              <a:rPr lang="en" sz="2400">
                <a:latin typeface="Helvetica Neue Light"/>
                <a:ea typeface="Helvetica Neue Light"/>
                <a:cs typeface="Helvetica Neue Light"/>
                <a:sym typeface="Helvetica Neue Light"/>
              </a:rPr>
              <a:t>It makes things more </a:t>
            </a:r>
            <a:r>
              <a:rPr lang="en" sz="2400" i="1">
                <a:latin typeface="Helvetica Neue Light"/>
                <a:ea typeface="Helvetica Neue Light"/>
                <a:cs typeface="Helvetica Neue Light"/>
                <a:sym typeface="Helvetica Neue Light"/>
              </a:rPr>
              <a:t>brain-friendly</a:t>
            </a:r>
            <a:endParaRPr sz="2400" i="1">
              <a:latin typeface="Helvetica Neue Light"/>
              <a:ea typeface="Helvetica Neue Light"/>
              <a:cs typeface="Helvetica Neue Light"/>
              <a:sym typeface="Helvetica Neue Light"/>
            </a:endParaRPr>
          </a:p>
        </p:txBody>
      </p:sp>
      <p:sp>
        <p:nvSpPr>
          <p:cNvPr id="1040" name="Google Shape;1040;p7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36</a:t>
            </a:fld>
            <a:endParaRPr/>
          </a:p>
        </p:txBody>
      </p:sp>
    </p:spTree>
    <p:extLst>
      <p:ext uri="{BB962C8B-B14F-4D97-AF65-F5344CB8AC3E}">
        <p14:creationId xmlns:p14="http://schemas.microsoft.com/office/powerpoint/2010/main" val="202859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5"/>
                                        </p:tgtEl>
                                        <p:attrNameLst>
                                          <p:attrName>style.visibility</p:attrName>
                                        </p:attrNameLst>
                                      </p:cBhvr>
                                      <p:to>
                                        <p:strVal val="visible"/>
                                      </p:to>
                                    </p:set>
                                    <p:animEffect transition="in" filter="fade">
                                      <p:cBhvr>
                                        <p:cTn id="7" dur="200"/>
                                        <p:tgtEl>
                                          <p:spTgt spid="8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00"/>
                                        <p:tgtEl>
                                          <p:spTgt spid="881"/>
                                        </p:tgtEl>
                                      </p:cBhvr>
                                    </p:animEffect>
                                    <p:set>
                                      <p:cBhvr>
                                        <p:cTn id="12" dur="1" fill="hold">
                                          <p:stCondLst>
                                            <p:cond delay="200"/>
                                          </p:stCondLst>
                                        </p:cTn>
                                        <p:tgtEl>
                                          <p:spTgt spid="881"/>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200"/>
                                        <p:tgtEl>
                                          <p:spTgt spid="885"/>
                                        </p:tgtEl>
                                      </p:cBhvr>
                                    </p:animEffect>
                                    <p:set>
                                      <p:cBhvr>
                                        <p:cTn id="15" dur="1" fill="hold">
                                          <p:stCondLst>
                                            <p:cond delay="200"/>
                                          </p:stCondLst>
                                        </p:cTn>
                                        <p:tgtEl>
                                          <p:spTgt spid="88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90"/>
                                        </p:tgtEl>
                                        <p:attrNameLst>
                                          <p:attrName>style.visibility</p:attrName>
                                        </p:attrNameLst>
                                      </p:cBhvr>
                                      <p:to>
                                        <p:strVal val="visible"/>
                                      </p:to>
                                    </p:set>
                                    <p:animEffect transition="in" filter="fade">
                                      <p:cBhvr>
                                        <p:cTn id="20" dur="200"/>
                                        <p:tgtEl>
                                          <p:spTgt spid="89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30"/>
                                        </p:tgtEl>
                                        <p:attrNameLst>
                                          <p:attrName>style.visibility</p:attrName>
                                        </p:attrNameLst>
                                      </p:cBhvr>
                                      <p:to>
                                        <p:strVal val="visible"/>
                                      </p:to>
                                    </p:set>
                                    <p:animEffect transition="in" filter="fade">
                                      <p:cBhvr>
                                        <p:cTn id="25" dur="200"/>
                                        <p:tgtEl>
                                          <p:spTgt spid="9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65"/>
                                        </p:tgtEl>
                                        <p:attrNameLst>
                                          <p:attrName>style.visibility</p:attrName>
                                        </p:attrNameLst>
                                      </p:cBhvr>
                                      <p:to>
                                        <p:strVal val="visible"/>
                                      </p:to>
                                    </p:set>
                                    <p:animEffect transition="in" filter="fade">
                                      <p:cBhvr>
                                        <p:cTn id="30" dur="200"/>
                                        <p:tgtEl>
                                          <p:spTgt spid="96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96"/>
                                        </p:tgtEl>
                                        <p:attrNameLst>
                                          <p:attrName>style.visibility</p:attrName>
                                        </p:attrNameLst>
                                      </p:cBhvr>
                                      <p:to>
                                        <p:strVal val="visible"/>
                                      </p:to>
                                    </p:set>
                                    <p:animEffect transition="in" filter="fade">
                                      <p:cBhvr>
                                        <p:cTn id="35" dur="200"/>
                                        <p:tgtEl>
                                          <p:spTgt spid="99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91"/>
                                        </p:tgtEl>
                                        <p:attrNameLst>
                                          <p:attrName>style.visibility</p:attrName>
                                        </p:attrNameLst>
                                      </p:cBhvr>
                                      <p:to>
                                        <p:strVal val="visible"/>
                                      </p:to>
                                    </p:set>
                                    <p:animEffect transition="in" filter="fade">
                                      <p:cBhvr>
                                        <p:cTn id="40" dur="200"/>
                                        <p:tgtEl>
                                          <p:spTgt spid="89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200"/>
                                        <p:tgtEl>
                                          <p:spTgt spid="872"/>
                                        </p:tgtEl>
                                      </p:cBhvr>
                                    </p:animEffect>
                                    <p:set>
                                      <p:cBhvr>
                                        <p:cTn id="45" dur="1" fill="hold">
                                          <p:stCondLst>
                                            <p:cond delay="200"/>
                                          </p:stCondLst>
                                        </p:cTn>
                                        <p:tgtEl>
                                          <p:spTgt spid="87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39"/>
                                        </p:tgtEl>
                                        <p:attrNameLst>
                                          <p:attrName>style.visibility</p:attrName>
                                        </p:attrNameLst>
                                      </p:cBhvr>
                                      <p:to>
                                        <p:strVal val="visible"/>
                                      </p:to>
                                    </p:set>
                                    <p:animEffect transition="in" filter="fade">
                                      <p:cBhvr>
                                        <p:cTn id="50" dur="200"/>
                                        <p:tgtEl>
                                          <p:spTgt spid="1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grpSp>
        <p:nvGrpSpPr>
          <p:cNvPr id="1045" name="Google Shape;1045;p78"/>
          <p:cNvGrpSpPr/>
          <p:nvPr/>
        </p:nvGrpSpPr>
        <p:grpSpPr>
          <a:xfrm>
            <a:off x="4769964" y="858179"/>
            <a:ext cx="5891600" cy="5754000"/>
            <a:chOff x="3577473" y="1405634"/>
            <a:chExt cx="4418700" cy="4315500"/>
          </a:xfrm>
        </p:grpSpPr>
        <p:grpSp>
          <p:nvGrpSpPr>
            <p:cNvPr id="1046" name="Google Shape;1046;p78"/>
            <p:cNvGrpSpPr/>
            <p:nvPr/>
          </p:nvGrpSpPr>
          <p:grpSpPr>
            <a:xfrm>
              <a:off x="3577473" y="1405634"/>
              <a:ext cx="4418700" cy="4315500"/>
              <a:chOff x="3577473" y="1405634"/>
              <a:chExt cx="4418700" cy="4315500"/>
            </a:xfrm>
          </p:grpSpPr>
          <p:sp>
            <p:nvSpPr>
              <p:cNvPr id="1047" name="Google Shape;1047;p78"/>
              <p:cNvSpPr/>
              <p:nvPr/>
            </p:nvSpPr>
            <p:spPr>
              <a:xfrm rot="-2886836">
                <a:off x="4574290" y="1683334"/>
                <a:ext cx="2425068" cy="3760101"/>
              </a:xfrm>
              <a:prstGeom prst="ellipse">
                <a:avLst/>
              </a:prstGeom>
              <a:solidFill>
                <a:srgbClr val="C9DAF8"/>
              </a:solidFill>
              <a:ln>
                <a:noFill/>
              </a:ln>
            </p:spPr>
            <p:txBody>
              <a:bodyPr spcFirstLastPara="1" wrap="square" lIns="121900" tIns="121900" rIns="121900" bIns="121900" anchor="ctr" anchorCtr="0">
                <a:noAutofit/>
              </a:bodyPr>
              <a:lstStyle/>
              <a:p>
                <a:endParaRPr sz="2400"/>
              </a:p>
            </p:txBody>
          </p:sp>
          <p:sp>
            <p:nvSpPr>
              <p:cNvPr id="1048" name="Google Shape;1048;p78"/>
              <p:cNvSpPr/>
              <p:nvPr/>
            </p:nvSpPr>
            <p:spPr>
              <a:xfrm rot="-2887474">
                <a:off x="5060808" y="2437884"/>
                <a:ext cx="1451656" cy="2250869"/>
              </a:xfrm>
              <a:prstGeom prst="ellipse">
                <a:avLst/>
              </a:prstGeom>
              <a:solidFill>
                <a:srgbClr val="A4C2F4"/>
              </a:solidFill>
              <a:ln>
                <a:noFill/>
              </a:ln>
            </p:spPr>
            <p:txBody>
              <a:bodyPr spcFirstLastPara="1" wrap="square" lIns="121900" tIns="121900" rIns="121900" bIns="121900" anchor="ctr" anchorCtr="0">
                <a:noAutofit/>
              </a:bodyPr>
              <a:lstStyle/>
              <a:p>
                <a:endParaRPr sz="2400"/>
              </a:p>
            </p:txBody>
          </p:sp>
          <p:sp>
            <p:nvSpPr>
              <p:cNvPr id="1049" name="Google Shape;1049;p78"/>
              <p:cNvSpPr/>
              <p:nvPr/>
            </p:nvSpPr>
            <p:spPr>
              <a:xfrm rot="-2888613">
                <a:off x="5312514" y="2828580"/>
                <a:ext cx="947747" cy="1469272"/>
              </a:xfrm>
              <a:prstGeom prst="ellipse">
                <a:avLst/>
              </a:prstGeom>
              <a:solidFill>
                <a:srgbClr val="6D9EEB"/>
              </a:solidFill>
              <a:ln>
                <a:noFill/>
              </a:ln>
            </p:spPr>
            <p:txBody>
              <a:bodyPr spcFirstLastPara="1" wrap="square" lIns="121900" tIns="121900" rIns="121900" bIns="121900" anchor="ctr" anchorCtr="0">
                <a:noAutofit/>
              </a:bodyPr>
              <a:lstStyle/>
              <a:p>
                <a:endParaRPr sz="2400"/>
              </a:p>
            </p:txBody>
          </p:sp>
          <p:sp>
            <p:nvSpPr>
              <p:cNvPr id="1050" name="Google Shape;1050;p78"/>
              <p:cNvSpPr/>
              <p:nvPr/>
            </p:nvSpPr>
            <p:spPr>
              <a:xfrm rot="-2888326">
                <a:off x="5441847" y="3028596"/>
                <a:ext cx="689615" cy="1068829"/>
              </a:xfrm>
              <a:prstGeom prst="ellipse">
                <a:avLst/>
              </a:prstGeom>
              <a:solidFill>
                <a:srgbClr val="3C78D8"/>
              </a:solidFill>
              <a:ln>
                <a:noFill/>
              </a:ln>
            </p:spPr>
            <p:txBody>
              <a:bodyPr spcFirstLastPara="1" wrap="square" lIns="121900" tIns="121900" rIns="121900" bIns="121900" anchor="ctr" anchorCtr="0">
                <a:noAutofit/>
              </a:bodyPr>
              <a:lstStyle/>
              <a:p>
                <a:endParaRPr sz="2400"/>
              </a:p>
            </p:txBody>
          </p:sp>
          <p:sp>
            <p:nvSpPr>
              <p:cNvPr id="1051" name="Google Shape;1051;p78"/>
              <p:cNvSpPr/>
              <p:nvPr/>
            </p:nvSpPr>
            <p:spPr>
              <a:xfrm rot="-2887204">
                <a:off x="5572404" y="3230899"/>
                <a:ext cx="428718" cy="664752"/>
              </a:xfrm>
              <a:prstGeom prst="ellipse">
                <a:avLst/>
              </a:prstGeom>
              <a:solidFill>
                <a:srgbClr val="1155CC"/>
              </a:solidFill>
              <a:ln>
                <a:noFill/>
              </a:ln>
            </p:spPr>
            <p:txBody>
              <a:bodyPr spcFirstLastPara="1" wrap="square" lIns="121900" tIns="121900" rIns="121900" bIns="121900" anchor="ctr" anchorCtr="0">
                <a:noAutofit/>
              </a:bodyPr>
              <a:lstStyle/>
              <a:p>
                <a:endParaRPr sz="2400"/>
              </a:p>
            </p:txBody>
          </p:sp>
        </p:grpSp>
        <p:pic>
          <p:nvPicPr>
            <p:cNvPr id="1052" name="Google Shape;1052;p78" title="This is the rendered form of the equation. You can not edit this directly. Right click will give you the option to save the image, and in most browsers you can drag the image onto your desktop or another program."/>
            <p:cNvPicPr preferRelativeResize="0"/>
            <p:nvPr/>
          </p:nvPicPr>
          <p:blipFill rotWithShape="1">
            <a:blip r:embed="rId3">
              <a:alphaModFix/>
            </a:blip>
            <a:srcRect l="51243" b="17416"/>
            <a:stretch/>
          </p:blipFill>
          <p:spPr>
            <a:xfrm>
              <a:off x="3828375" y="2169375"/>
              <a:ext cx="451825" cy="325050"/>
            </a:xfrm>
            <a:prstGeom prst="rect">
              <a:avLst/>
            </a:prstGeom>
            <a:noFill/>
            <a:ln>
              <a:noFill/>
            </a:ln>
          </p:spPr>
        </p:pic>
      </p:grpSp>
      <p:cxnSp>
        <p:nvCxnSpPr>
          <p:cNvPr id="1053" name="Google Shape;1053;p78"/>
          <p:cNvCxnSpPr/>
          <p:nvPr/>
        </p:nvCxnSpPr>
        <p:spPr>
          <a:xfrm>
            <a:off x="6863499" y="2929373"/>
            <a:ext cx="2467600" cy="1684000"/>
          </a:xfrm>
          <a:prstGeom prst="straightConnector1">
            <a:avLst/>
          </a:prstGeom>
          <a:noFill/>
          <a:ln w="28575" cap="flat" cmpd="sng">
            <a:solidFill>
              <a:srgbClr val="F1C232"/>
            </a:solidFill>
            <a:prstDash val="dash"/>
            <a:round/>
            <a:headEnd type="none" w="med" len="med"/>
            <a:tailEnd type="none" w="med" len="med"/>
          </a:ln>
        </p:spPr>
      </p:cxnSp>
      <p:cxnSp>
        <p:nvCxnSpPr>
          <p:cNvPr id="1054" name="Google Shape;1054;p78"/>
          <p:cNvCxnSpPr/>
          <p:nvPr/>
        </p:nvCxnSpPr>
        <p:spPr>
          <a:xfrm flipH="1">
            <a:off x="6669920" y="3614953"/>
            <a:ext cx="1205600" cy="1123600"/>
          </a:xfrm>
          <a:prstGeom prst="straightConnector1">
            <a:avLst/>
          </a:prstGeom>
          <a:noFill/>
          <a:ln w="28575" cap="flat" cmpd="sng">
            <a:solidFill>
              <a:srgbClr val="F1C232"/>
            </a:solidFill>
            <a:prstDash val="dash"/>
            <a:round/>
            <a:headEnd type="none" w="med" len="med"/>
            <a:tailEnd type="none" w="med" len="med"/>
          </a:ln>
        </p:spPr>
      </p:cxnSp>
      <p:cxnSp>
        <p:nvCxnSpPr>
          <p:cNvPr id="1055" name="Google Shape;1055;p78"/>
          <p:cNvCxnSpPr/>
          <p:nvPr/>
        </p:nvCxnSpPr>
        <p:spPr>
          <a:xfrm rot="10800000" flipH="1">
            <a:off x="5925775" y="2293343"/>
            <a:ext cx="2520400" cy="1006800"/>
          </a:xfrm>
          <a:prstGeom prst="straightConnector1">
            <a:avLst/>
          </a:prstGeom>
          <a:noFill/>
          <a:ln w="28575" cap="flat" cmpd="sng">
            <a:solidFill>
              <a:srgbClr val="F1C232"/>
            </a:solidFill>
            <a:prstDash val="dash"/>
            <a:round/>
            <a:headEnd type="none" w="med" len="med"/>
            <a:tailEnd type="none" w="med" len="med"/>
          </a:ln>
        </p:spPr>
      </p:cxnSp>
      <p:grpSp>
        <p:nvGrpSpPr>
          <p:cNvPr id="1056" name="Google Shape;1056;p78"/>
          <p:cNvGrpSpPr/>
          <p:nvPr/>
        </p:nvGrpSpPr>
        <p:grpSpPr>
          <a:xfrm>
            <a:off x="4475533" y="1875034"/>
            <a:ext cx="4897995" cy="2927615"/>
            <a:chOff x="3356650" y="2168275"/>
            <a:chExt cx="3673496" cy="2195711"/>
          </a:xfrm>
        </p:grpSpPr>
        <p:grpSp>
          <p:nvGrpSpPr>
            <p:cNvPr id="1057" name="Google Shape;1057;p78"/>
            <p:cNvGrpSpPr/>
            <p:nvPr/>
          </p:nvGrpSpPr>
          <p:grpSpPr>
            <a:xfrm>
              <a:off x="4414532" y="2314217"/>
              <a:ext cx="2615614" cy="2049768"/>
              <a:chOff x="4305848" y="739408"/>
              <a:chExt cx="3836900" cy="3006848"/>
            </a:xfrm>
          </p:grpSpPr>
          <p:sp>
            <p:nvSpPr>
              <p:cNvPr id="1058" name="Google Shape;1058;p78"/>
              <p:cNvSpPr/>
              <p:nvPr/>
            </p:nvSpPr>
            <p:spPr>
              <a:xfrm>
                <a:off x="4359900" y="783600"/>
                <a:ext cx="3734650" cy="2914225"/>
              </a:xfrm>
              <a:custGeom>
                <a:avLst/>
                <a:gdLst/>
                <a:ahLst/>
                <a:cxnLst/>
                <a:rect l="l" t="t" r="r" b="b"/>
                <a:pathLst>
                  <a:path w="149386" h="116569" extrusionOk="0">
                    <a:moveTo>
                      <a:pt x="20775" y="5649"/>
                    </a:moveTo>
                    <a:lnTo>
                      <a:pt x="0" y="53212"/>
                    </a:lnTo>
                    <a:lnTo>
                      <a:pt x="30239" y="116569"/>
                    </a:lnTo>
                    <a:lnTo>
                      <a:pt x="149386" y="110296"/>
                    </a:lnTo>
                    <a:lnTo>
                      <a:pt x="110576" y="7915"/>
                    </a:lnTo>
                    <a:lnTo>
                      <a:pt x="68884" y="0"/>
                    </a:lnTo>
                    <a:close/>
                  </a:path>
                </a:pathLst>
              </a:custGeom>
              <a:noFill/>
              <a:ln w="28575" cap="flat" cmpd="sng">
                <a:solidFill>
                  <a:schemeClr val="dk1"/>
                </a:solidFill>
                <a:prstDash val="solid"/>
                <a:round/>
                <a:headEnd type="none" w="med" len="med"/>
                <a:tailEnd type="none" w="med" len="med"/>
              </a:ln>
            </p:spPr>
          </p:sp>
          <p:sp>
            <p:nvSpPr>
              <p:cNvPr id="1059" name="Google Shape;1059;p78"/>
              <p:cNvSpPr/>
              <p:nvPr/>
            </p:nvSpPr>
            <p:spPr>
              <a:xfrm rot="994727">
                <a:off x="5091196" y="3654251"/>
                <a:ext cx="82009" cy="82009"/>
              </a:xfrm>
              <a:prstGeom prst="ellipse">
                <a:avLst/>
              </a:prstGeom>
              <a:solidFill>
                <a:srgbClr val="000000"/>
              </a:solidFill>
              <a:ln>
                <a:noFill/>
              </a:ln>
            </p:spPr>
            <p:txBody>
              <a:bodyPr spcFirstLastPara="1" wrap="square" lIns="121900" tIns="121900" rIns="121900" bIns="121900" anchor="ctr" anchorCtr="0">
                <a:noAutofit/>
              </a:bodyPr>
              <a:lstStyle/>
              <a:p>
                <a:endParaRPr sz="2400"/>
              </a:p>
            </p:txBody>
          </p:sp>
          <p:sp>
            <p:nvSpPr>
              <p:cNvPr id="1060" name="Google Shape;1060;p78"/>
              <p:cNvSpPr/>
              <p:nvPr/>
            </p:nvSpPr>
            <p:spPr>
              <a:xfrm rot="994727">
                <a:off x="4315843" y="2067927"/>
                <a:ext cx="82009" cy="82009"/>
              </a:xfrm>
              <a:prstGeom prst="ellipse">
                <a:avLst/>
              </a:prstGeom>
              <a:solidFill>
                <a:srgbClr val="000000"/>
              </a:solidFill>
              <a:ln>
                <a:noFill/>
              </a:ln>
            </p:spPr>
            <p:txBody>
              <a:bodyPr spcFirstLastPara="1" wrap="square" lIns="121900" tIns="121900" rIns="121900" bIns="121900" anchor="ctr" anchorCtr="0">
                <a:noAutofit/>
              </a:bodyPr>
              <a:lstStyle/>
              <a:p>
                <a:endParaRPr sz="2400"/>
              </a:p>
            </p:txBody>
          </p:sp>
          <p:sp>
            <p:nvSpPr>
              <p:cNvPr id="1061" name="Google Shape;1061;p78"/>
              <p:cNvSpPr/>
              <p:nvPr/>
            </p:nvSpPr>
            <p:spPr>
              <a:xfrm rot="994727">
                <a:off x="7083629" y="949172"/>
                <a:ext cx="82009" cy="82009"/>
              </a:xfrm>
              <a:prstGeom prst="ellipse">
                <a:avLst/>
              </a:prstGeom>
              <a:solidFill>
                <a:srgbClr val="000000"/>
              </a:solidFill>
              <a:ln>
                <a:noFill/>
              </a:ln>
            </p:spPr>
            <p:txBody>
              <a:bodyPr spcFirstLastPara="1" wrap="square" lIns="121900" tIns="121900" rIns="121900" bIns="121900" anchor="ctr" anchorCtr="0">
                <a:noAutofit/>
              </a:bodyPr>
              <a:lstStyle/>
              <a:p>
                <a:endParaRPr sz="2400"/>
              </a:p>
            </p:txBody>
          </p:sp>
          <p:sp>
            <p:nvSpPr>
              <p:cNvPr id="1062" name="Google Shape;1062;p78"/>
              <p:cNvSpPr/>
              <p:nvPr/>
            </p:nvSpPr>
            <p:spPr>
              <a:xfrm rot="994727">
                <a:off x="6040435" y="749403"/>
                <a:ext cx="82009" cy="82009"/>
              </a:xfrm>
              <a:prstGeom prst="ellipse">
                <a:avLst/>
              </a:prstGeom>
              <a:solidFill>
                <a:srgbClr val="000000"/>
              </a:solidFill>
              <a:ln>
                <a:noFill/>
              </a:ln>
            </p:spPr>
            <p:txBody>
              <a:bodyPr spcFirstLastPara="1" wrap="square" lIns="121900" tIns="121900" rIns="121900" bIns="121900" anchor="ctr" anchorCtr="0">
                <a:noAutofit/>
              </a:bodyPr>
              <a:lstStyle/>
              <a:p>
                <a:endParaRPr sz="2400"/>
              </a:p>
            </p:txBody>
          </p:sp>
          <p:sp>
            <p:nvSpPr>
              <p:cNvPr id="1063" name="Google Shape;1063;p78"/>
              <p:cNvSpPr/>
              <p:nvPr/>
            </p:nvSpPr>
            <p:spPr>
              <a:xfrm rot="994727">
                <a:off x="4834280" y="889169"/>
                <a:ext cx="82009" cy="82009"/>
              </a:xfrm>
              <a:prstGeom prst="ellipse">
                <a:avLst/>
              </a:prstGeom>
              <a:solidFill>
                <a:srgbClr val="000000"/>
              </a:solidFill>
              <a:ln>
                <a:noFill/>
              </a:ln>
            </p:spPr>
            <p:txBody>
              <a:bodyPr spcFirstLastPara="1" wrap="square" lIns="121900" tIns="121900" rIns="121900" bIns="121900" anchor="ctr" anchorCtr="0">
                <a:noAutofit/>
              </a:bodyPr>
              <a:lstStyle/>
              <a:p>
                <a:endParaRPr sz="2400"/>
              </a:p>
            </p:txBody>
          </p:sp>
          <p:sp>
            <p:nvSpPr>
              <p:cNvPr id="1064" name="Google Shape;1064;p78"/>
              <p:cNvSpPr/>
              <p:nvPr/>
            </p:nvSpPr>
            <p:spPr>
              <a:xfrm rot="994727">
                <a:off x="8050743" y="3496038"/>
                <a:ext cx="82009" cy="82009"/>
              </a:xfrm>
              <a:prstGeom prst="ellipse">
                <a:avLst/>
              </a:prstGeom>
              <a:solidFill>
                <a:srgbClr val="000000"/>
              </a:solidFill>
              <a:ln>
                <a:noFill/>
              </a:ln>
            </p:spPr>
            <p:txBody>
              <a:bodyPr spcFirstLastPara="1" wrap="square" lIns="121900" tIns="121900" rIns="121900" bIns="121900" anchor="ctr" anchorCtr="0">
                <a:noAutofit/>
              </a:bodyPr>
              <a:lstStyle/>
              <a:p>
                <a:endParaRPr sz="2400"/>
              </a:p>
            </p:txBody>
          </p:sp>
        </p:grpSp>
        <p:pic>
          <p:nvPicPr>
            <p:cNvPr id="1065" name="Google Shape;1065;p78"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3356650" y="2168275"/>
              <a:ext cx="926704" cy="393600"/>
            </a:xfrm>
            <a:prstGeom prst="rect">
              <a:avLst/>
            </a:prstGeom>
            <a:noFill/>
            <a:ln>
              <a:noFill/>
            </a:ln>
          </p:spPr>
        </p:pic>
      </p:grpSp>
      <p:sp>
        <p:nvSpPr>
          <p:cNvPr id="1066" name="Google Shape;1066;p78"/>
          <p:cNvSpPr/>
          <p:nvPr/>
        </p:nvSpPr>
        <p:spPr>
          <a:xfrm rot="982705">
            <a:off x="5874695" y="3240672"/>
            <a:ext cx="116320" cy="115936"/>
          </a:xfrm>
          <a:prstGeom prst="ellipse">
            <a:avLst/>
          </a:prstGeom>
          <a:solidFill>
            <a:srgbClr val="E69138"/>
          </a:solidFill>
          <a:ln>
            <a:noFill/>
          </a:ln>
        </p:spPr>
        <p:txBody>
          <a:bodyPr spcFirstLastPara="1" wrap="square" lIns="121900" tIns="121900" rIns="121900" bIns="121900" anchor="ctr" anchorCtr="0">
            <a:noAutofit/>
          </a:bodyPr>
          <a:lstStyle/>
          <a:p>
            <a:endParaRPr sz="2400"/>
          </a:p>
        </p:txBody>
      </p:sp>
      <p:cxnSp>
        <p:nvCxnSpPr>
          <p:cNvPr id="1067" name="Google Shape;1067;p78"/>
          <p:cNvCxnSpPr/>
          <p:nvPr/>
        </p:nvCxnSpPr>
        <p:spPr>
          <a:xfrm flipH="1">
            <a:off x="7670296" y="2333276"/>
            <a:ext cx="767200" cy="1461600"/>
          </a:xfrm>
          <a:prstGeom prst="straightConnector1">
            <a:avLst/>
          </a:prstGeom>
          <a:noFill/>
          <a:ln w="28575" cap="flat" cmpd="sng">
            <a:solidFill>
              <a:srgbClr val="F1C232"/>
            </a:solidFill>
            <a:prstDash val="dash"/>
            <a:round/>
            <a:headEnd type="none" w="med" len="med"/>
            <a:tailEnd type="none" w="med" len="med"/>
          </a:ln>
        </p:spPr>
      </p:cxnSp>
      <p:cxnSp>
        <p:nvCxnSpPr>
          <p:cNvPr id="1068" name="Google Shape;1068;p78"/>
          <p:cNvCxnSpPr/>
          <p:nvPr/>
        </p:nvCxnSpPr>
        <p:spPr>
          <a:xfrm rot="10800000" flipH="1">
            <a:off x="5933365" y="2928397"/>
            <a:ext cx="915600" cy="371200"/>
          </a:xfrm>
          <a:prstGeom prst="straightConnector1">
            <a:avLst/>
          </a:prstGeom>
          <a:noFill/>
          <a:ln w="28575" cap="flat" cmpd="sng">
            <a:solidFill>
              <a:srgbClr val="E69138"/>
            </a:solidFill>
            <a:prstDash val="solid"/>
            <a:round/>
            <a:headEnd type="none" w="med" len="med"/>
            <a:tailEnd type="none" w="med" len="med"/>
          </a:ln>
        </p:spPr>
      </p:cxnSp>
      <p:sp>
        <p:nvSpPr>
          <p:cNvPr id="1069" name="Google Shape;1069;p78"/>
          <p:cNvSpPr/>
          <p:nvPr/>
        </p:nvSpPr>
        <p:spPr>
          <a:xfrm rot="982705">
            <a:off x="6805821" y="2868701"/>
            <a:ext cx="116320" cy="116320"/>
          </a:xfrm>
          <a:prstGeom prst="ellipse">
            <a:avLst/>
          </a:prstGeom>
          <a:solidFill>
            <a:srgbClr val="E69138"/>
          </a:solidFill>
          <a:ln>
            <a:noFill/>
          </a:ln>
        </p:spPr>
        <p:txBody>
          <a:bodyPr spcFirstLastPara="1" wrap="square" lIns="121900" tIns="121900" rIns="121900" bIns="121900" anchor="ctr" anchorCtr="0">
            <a:noAutofit/>
          </a:bodyPr>
          <a:lstStyle/>
          <a:p>
            <a:endParaRPr sz="2400"/>
          </a:p>
        </p:txBody>
      </p:sp>
      <p:grpSp>
        <p:nvGrpSpPr>
          <p:cNvPr id="1070" name="Google Shape;1070;p78"/>
          <p:cNvGrpSpPr/>
          <p:nvPr/>
        </p:nvGrpSpPr>
        <p:grpSpPr>
          <a:xfrm>
            <a:off x="7594264" y="3620893"/>
            <a:ext cx="277801" cy="243905"/>
            <a:chOff x="6185215" y="2446100"/>
            <a:chExt cx="305635" cy="268343"/>
          </a:xfrm>
        </p:grpSpPr>
        <p:cxnSp>
          <p:nvCxnSpPr>
            <p:cNvPr id="1071" name="Google Shape;1071;p78"/>
            <p:cNvCxnSpPr/>
            <p:nvPr/>
          </p:nvCxnSpPr>
          <p:spPr>
            <a:xfrm flipH="1">
              <a:off x="6294950" y="2446100"/>
              <a:ext cx="195900" cy="180900"/>
            </a:xfrm>
            <a:prstGeom prst="straightConnector1">
              <a:avLst/>
            </a:prstGeom>
            <a:noFill/>
            <a:ln w="28575" cap="flat" cmpd="sng">
              <a:solidFill>
                <a:srgbClr val="E69138"/>
              </a:solidFill>
              <a:prstDash val="solid"/>
              <a:round/>
              <a:headEnd type="none" w="med" len="med"/>
              <a:tailEnd type="none" w="med" len="med"/>
            </a:ln>
          </p:spPr>
        </p:cxnSp>
        <p:sp>
          <p:nvSpPr>
            <p:cNvPr id="1072" name="Google Shape;1072;p78"/>
            <p:cNvSpPr/>
            <p:nvPr/>
          </p:nvSpPr>
          <p:spPr>
            <a:xfrm rot="991122">
              <a:off x="6200731" y="2571258"/>
              <a:ext cx="127669" cy="127669"/>
            </a:xfrm>
            <a:prstGeom prst="ellipse">
              <a:avLst/>
            </a:prstGeom>
            <a:solidFill>
              <a:srgbClr val="E69138"/>
            </a:solidFill>
            <a:ln>
              <a:noFill/>
            </a:ln>
          </p:spPr>
          <p:txBody>
            <a:bodyPr spcFirstLastPara="1" wrap="square" lIns="121900" tIns="121900" rIns="121900" bIns="121900" anchor="ctr" anchorCtr="0">
              <a:noAutofit/>
            </a:bodyPr>
            <a:lstStyle/>
            <a:p>
              <a:endParaRPr sz="2400"/>
            </a:p>
          </p:txBody>
        </p:sp>
      </p:grpSp>
      <p:grpSp>
        <p:nvGrpSpPr>
          <p:cNvPr id="1073" name="Google Shape;1073;p78"/>
          <p:cNvGrpSpPr/>
          <p:nvPr/>
        </p:nvGrpSpPr>
        <p:grpSpPr>
          <a:xfrm>
            <a:off x="7660025" y="3589947"/>
            <a:ext cx="144248" cy="209324"/>
            <a:chOff x="6257567" y="2412054"/>
            <a:chExt cx="158700" cy="230296"/>
          </a:xfrm>
        </p:grpSpPr>
        <p:sp>
          <p:nvSpPr>
            <p:cNvPr id="1074" name="Google Shape;1074;p78"/>
            <p:cNvSpPr/>
            <p:nvPr/>
          </p:nvSpPr>
          <p:spPr>
            <a:xfrm rot="991122">
              <a:off x="6273082" y="2427569"/>
              <a:ext cx="127669" cy="127669"/>
            </a:xfrm>
            <a:prstGeom prst="ellipse">
              <a:avLst/>
            </a:prstGeom>
            <a:solidFill>
              <a:srgbClr val="E69138"/>
            </a:solidFill>
            <a:ln>
              <a:noFill/>
            </a:ln>
          </p:spPr>
          <p:txBody>
            <a:bodyPr spcFirstLastPara="1" wrap="square" lIns="121900" tIns="121900" rIns="121900" bIns="121900" anchor="ctr" anchorCtr="0">
              <a:noAutofit/>
            </a:bodyPr>
            <a:lstStyle/>
            <a:p>
              <a:endParaRPr sz="2400"/>
            </a:p>
          </p:txBody>
        </p:sp>
        <p:cxnSp>
          <p:nvCxnSpPr>
            <p:cNvPr id="1075" name="Google Shape;1075;p78"/>
            <p:cNvCxnSpPr/>
            <p:nvPr/>
          </p:nvCxnSpPr>
          <p:spPr>
            <a:xfrm flipH="1">
              <a:off x="6273350" y="2461750"/>
              <a:ext cx="83400" cy="180600"/>
            </a:xfrm>
            <a:prstGeom prst="straightConnector1">
              <a:avLst/>
            </a:prstGeom>
            <a:noFill/>
            <a:ln w="28575" cap="flat" cmpd="sng">
              <a:solidFill>
                <a:srgbClr val="E69138"/>
              </a:solidFill>
              <a:prstDash val="solid"/>
              <a:round/>
              <a:headEnd type="none" w="med" len="med"/>
              <a:tailEnd type="none" w="med" len="med"/>
            </a:ln>
          </p:spPr>
        </p:cxnSp>
      </p:grpSp>
      <p:grpSp>
        <p:nvGrpSpPr>
          <p:cNvPr id="1076" name="Google Shape;1076;p78"/>
          <p:cNvGrpSpPr/>
          <p:nvPr/>
        </p:nvGrpSpPr>
        <p:grpSpPr>
          <a:xfrm>
            <a:off x="6863262" y="2929309"/>
            <a:ext cx="1084213" cy="759065"/>
            <a:chOff x="5378450" y="1686925"/>
            <a:chExt cx="1192842" cy="835116"/>
          </a:xfrm>
        </p:grpSpPr>
        <p:cxnSp>
          <p:nvCxnSpPr>
            <p:cNvPr id="1077" name="Google Shape;1077;p78"/>
            <p:cNvCxnSpPr/>
            <p:nvPr/>
          </p:nvCxnSpPr>
          <p:spPr>
            <a:xfrm rot="10800000">
              <a:off x="5378450" y="1686925"/>
              <a:ext cx="1116900" cy="761100"/>
            </a:xfrm>
            <a:prstGeom prst="straightConnector1">
              <a:avLst/>
            </a:prstGeom>
            <a:noFill/>
            <a:ln w="28575" cap="flat" cmpd="sng">
              <a:solidFill>
                <a:srgbClr val="E69138"/>
              </a:solidFill>
              <a:prstDash val="solid"/>
              <a:round/>
              <a:headEnd type="none" w="med" len="med"/>
              <a:tailEnd type="none" w="med" len="med"/>
            </a:ln>
          </p:spPr>
        </p:cxnSp>
        <p:sp>
          <p:nvSpPr>
            <p:cNvPr id="1078" name="Google Shape;1078;p78"/>
            <p:cNvSpPr/>
            <p:nvPr/>
          </p:nvSpPr>
          <p:spPr>
            <a:xfrm rot="991122">
              <a:off x="6428107" y="2378856"/>
              <a:ext cx="127669" cy="127669"/>
            </a:xfrm>
            <a:prstGeom prst="ellipse">
              <a:avLst/>
            </a:prstGeom>
            <a:solidFill>
              <a:srgbClr val="E69138"/>
            </a:solidFill>
            <a:ln>
              <a:noFill/>
            </a:ln>
          </p:spPr>
          <p:txBody>
            <a:bodyPr spcFirstLastPara="1" wrap="square" lIns="121900" tIns="121900" rIns="121900" bIns="121900" anchor="ctr" anchorCtr="0">
              <a:noAutofit/>
            </a:bodyPr>
            <a:lstStyle/>
            <a:p>
              <a:endParaRPr sz="2400"/>
            </a:p>
          </p:txBody>
        </p:sp>
      </p:grpSp>
      <p:sp>
        <p:nvSpPr>
          <p:cNvPr id="1079" name="Google Shape;1079;p78"/>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a:latin typeface="Helvetica Neue Light"/>
                <a:ea typeface="Helvetica Neue Light"/>
                <a:cs typeface="Helvetica Neue Light"/>
                <a:sym typeface="Helvetica Neue Light"/>
              </a:rPr>
              <a:t>Convex Optimization</a:t>
            </a:r>
            <a:endParaRPr>
              <a:latin typeface="Helvetica Neue Light"/>
              <a:ea typeface="Helvetica Neue Light"/>
              <a:cs typeface="Helvetica Neue Light"/>
              <a:sym typeface="Helvetica Neue Light"/>
            </a:endParaRPr>
          </a:p>
        </p:txBody>
      </p:sp>
      <p:sp>
        <p:nvSpPr>
          <p:cNvPr id="1080" name="Google Shape;1080;p78"/>
          <p:cNvSpPr txBox="1"/>
          <p:nvPr/>
        </p:nvSpPr>
        <p:spPr>
          <a:xfrm>
            <a:off x="2613933" y="2612139"/>
            <a:ext cx="3960400" cy="595200"/>
          </a:xfrm>
          <a:prstGeom prst="rect">
            <a:avLst/>
          </a:prstGeom>
          <a:noFill/>
          <a:ln>
            <a:noFill/>
          </a:ln>
        </p:spPr>
        <p:txBody>
          <a:bodyPr spcFirstLastPara="1" wrap="square" lIns="121900" tIns="121900" rIns="121900" bIns="121900" anchor="t" anchorCtr="0">
            <a:noAutofit/>
          </a:bodyPr>
          <a:lstStyle/>
          <a:p>
            <a:r>
              <a:rPr lang="en" sz="2400">
                <a:latin typeface="Helvetica Neue Light"/>
                <a:ea typeface="Helvetica Neue Light"/>
                <a:cs typeface="Helvetica Neue Light"/>
                <a:sym typeface="Helvetica Neue Light"/>
              </a:rPr>
              <a:t>Iteration:</a:t>
            </a:r>
            <a:endParaRPr sz="2400">
              <a:latin typeface="Helvetica Neue Light"/>
              <a:ea typeface="Helvetica Neue Light"/>
              <a:cs typeface="Helvetica Neue Light"/>
              <a:sym typeface="Helvetica Neue Light"/>
            </a:endParaRPr>
          </a:p>
        </p:txBody>
      </p:sp>
      <p:sp>
        <p:nvSpPr>
          <p:cNvPr id="1081" name="Google Shape;1081;p78"/>
          <p:cNvSpPr txBox="1"/>
          <p:nvPr/>
        </p:nvSpPr>
        <p:spPr>
          <a:xfrm>
            <a:off x="2153768" y="3717667"/>
            <a:ext cx="2890800" cy="595200"/>
          </a:xfrm>
          <a:prstGeom prst="rect">
            <a:avLst/>
          </a:prstGeom>
          <a:noFill/>
          <a:ln>
            <a:noFill/>
          </a:ln>
        </p:spPr>
        <p:txBody>
          <a:bodyPr spcFirstLastPara="1" wrap="square" lIns="121900" tIns="121900" rIns="121900" bIns="121900" anchor="t" anchorCtr="0">
            <a:noAutofit/>
          </a:bodyPr>
          <a:lstStyle/>
          <a:p>
            <a:pPr marL="609585" indent="-457189">
              <a:buSzPts val="1800"/>
              <a:buFont typeface="Helvetica Neue Light"/>
              <a:buAutoNum type="arabicParenR" startAt="2"/>
            </a:pPr>
            <a:r>
              <a:rPr lang="en" sz="2400">
                <a:latin typeface="Helvetica Neue Light"/>
                <a:ea typeface="Helvetica Neue Light"/>
                <a:cs typeface="Helvetica Neue Light"/>
                <a:sym typeface="Helvetica Neue Light"/>
              </a:rPr>
              <a:t>line search</a:t>
            </a:r>
            <a:endParaRPr sz="2400">
              <a:latin typeface="Helvetica Neue Light"/>
              <a:ea typeface="Helvetica Neue Light"/>
              <a:cs typeface="Helvetica Neue Light"/>
              <a:sym typeface="Helvetica Neue Light"/>
            </a:endParaRPr>
          </a:p>
        </p:txBody>
      </p:sp>
      <p:sp>
        <p:nvSpPr>
          <p:cNvPr id="1082" name="Google Shape;1082;p78"/>
          <p:cNvSpPr txBox="1"/>
          <p:nvPr/>
        </p:nvSpPr>
        <p:spPr>
          <a:xfrm>
            <a:off x="2153768" y="4263000"/>
            <a:ext cx="3380000" cy="595200"/>
          </a:xfrm>
          <a:prstGeom prst="rect">
            <a:avLst/>
          </a:prstGeom>
          <a:noFill/>
          <a:ln>
            <a:noFill/>
          </a:ln>
        </p:spPr>
        <p:txBody>
          <a:bodyPr spcFirstLastPara="1" wrap="square" lIns="121900" tIns="121900" rIns="121900" bIns="121900" anchor="t" anchorCtr="0">
            <a:noAutofit/>
          </a:bodyPr>
          <a:lstStyle/>
          <a:p>
            <a:pPr marL="609585" indent="-457189">
              <a:buSzPts val="1800"/>
              <a:buFont typeface="Helvetica Neue Light"/>
              <a:buAutoNum type="arabicParenR" startAt="3"/>
            </a:pPr>
            <a:r>
              <a:rPr lang="en" sz="2400">
                <a:latin typeface="Helvetica Neue Light"/>
                <a:ea typeface="Helvetica Neue Light"/>
                <a:cs typeface="Helvetica Neue Light"/>
                <a:sym typeface="Helvetica Neue Light"/>
              </a:rPr>
              <a:t>update</a:t>
            </a:r>
            <a:endParaRPr sz="2400">
              <a:latin typeface="Helvetica Neue Light"/>
              <a:ea typeface="Helvetica Neue Light"/>
              <a:cs typeface="Helvetica Neue Light"/>
              <a:sym typeface="Helvetica Neue Light"/>
            </a:endParaRPr>
          </a:p>
        </p:txBody>
      </p:sp>
      <p:sp>
        <p:nvSpPr>
          <p:cNvPr id="1083" name="Google Shape;1083;p78"/>
          <p:cNvSpPr txBox="1"/>
          <p:nvPr/>
        </p:nvSpPr>
        <p:spPr>
          <a:xfrm>
            <a:off x="2153767" y="3172333"/>
            <a:ext cx="3716800" cy="595200"/>
          </a:xfrm>
          <a:prstGeom prst="rect">
            <a:avLst/>
          </a:prstGeom>
          <a:noFill/>
          <a:ln>
            <a:noFill/>
          </a:ln>
        </p:spPr>
        <p:txBody>
          <a:bodyPr spcFirstLastPara="1" wrap="square" lIns="121900" tIns="121900" rIns="121900" bIns="121900" anchor="t" anchorCtr="0">
            <a:noAutofit/>
          </a:bodyPr>
          <a:lstStyle/>
          <a:p>
            <a:pPr marL="609585" indent="-457189">
              <a:buSzPts val="1800"/>
              <a:buFont typeface="Helvetica Neue Light"/>
              <a:buAutoNum type="arabicParenR"/>
            </a:pPr>
            <a:r>
              <a:rPr lang="en" sz="2400">
                <a:latin typeface="Helvetica Neue Light"/>
                <a:ea typeface="Helvetica Neue Light"/>
                <a:cs typeface="Helvetica Neue Light"/>
                <a:sym typeface="Helvetica Neue Light"/>
              </a:rPr>
              <a:t>linear optimization</a:t>
            </a:r>
            <a:endParaRPr sz="2400">
              <a:latin typeface="Helvetica Neue Light"/>
              <a:ea typeface="Helvetica Neue Light"/>
              <a:cs typeface="Helvetica Neue Light"/>
              <a:sym typeface="Helvetica Neue Light"/>
            </a:endParaRPr>
          </a:p>
        </p:txBody>
      </p:sp>
      <p:sp>
        <p:nvSpPr>
          <p:cNvPr id="1084" name="Google Shape;1084;p78"/>
          <p:cNvSpPr txBox="1"/>
          <p:nvPr/>
        </p:nvSpPr>
        <p:spPr>
          <a:xfrm>
            <a:off x="257600" y="5805760"/>
            <a:ext cx="11934400" cy="897200"/>
          </a:xfrm>
          <a:prstGeom prst="rect">
            <a:avLst/>
          </a:prstGeom>
          <a:noFill/>
          <a:ln>
            <a:noFill/>
          </a:ln>
        </p:spPr>
        <p:txBody>
          <a:bodyPr spcFirstLastPara="1" wrap="square" lIns="121900" tIns="121900" rIns="121900" bIns="121900" anchor="t" anchorCtr="0">
            <a:noAutofit/>
          </a:bodyPr>
          <a:lstStyle/>
          <a:p>
            <a:r>
              <a:rPr lang="en" sz="2400">
                <a:latin typeface="Helvetica Neue Light"/>
                <a:ea typeface="Helvetica Neue Light"/>
                <a:cs typeface="Helvetica Neue Light"/>
                <a:sym typeface="Helvetica Neue Light"/>
              </a:rPr>
              <a:t>Animations are great for reducing cognitive load - can build a complex idea incrementally</a:t>
            </a:r>
            <a:br>
              <a:rPr lang="en" sz="2400">
                <a:latin typeface="Helvetica Neue Light"/>
                <a:ea typeface="Helvetica Neue Light"/>
                <a:cs typeface="Helvetica Neue Light"/>
                <a:sym typeface="Helvetica Neue Light"/>
              </a:rPr>
            </a:br>
            <a:endParaRPr sz="2400">
              <a:latin typeface="Helvetica Neue Light"/>
              <a:ea typeface="Helvetica Neue Light"/>
              <a:cs typeface="Helvetica Neue Light"/>
              <a:sym typeface="Helvetica Neue Light"/>
            </a:endParaRPr>
          </a:p>
          <a:p>
            <a:endParaRPr sz="2400">
              <a:latin typeface="Helvetica Neue Light"/>
              <a:ea typeface="Helvetica Neue Light"/>
              <a:cs typeface="Helvetica Neue Light"/>
              <a:sym typeface="Helvetica Neue Light"/>
            </a:endParaRPr>
          </a:p>
        </p:txBody>
      </p:sp>
      <p:grpSp>
        <p:nvGrpSpPr>
          <p:cNvPr id="1085" name="Google Shape;1085;p78"/>
          <p:cNvGrpSpPr/>
          <p:nvPr/>
        </p:nvGrpSpPr>
        <p:grpSpPr>
          <a:xfrm>
            <a:off x="1" y="0"/>
            <a:ext cx="12200967" cy="6858067"/>
            <a:chOff x="0" y="0"/>
            <a:chExt cx="9150725" cy="5143550"/>
          </a:xfrm>
        </p:grpSpPr>
        <p:sp>
          <p:nvSpPr>
            <p:cNvPr id="1086" name="Google Shape;1086;p78"/>
            <p:cNvSpPr/>
            <p:nvPr/>
          </p:nvSpPr>
          <p:spPr>
            <a:xfrm>
              <a:off x="6725" y="4848050"/>
              <a:ext cx="9144000" cy="295500"/>
            </a:xfrm>
            <a:prstGeom prst="rect">
              <a:avLst/>
            </a:prstGeom>
            <a:solidFill>
              <a:srgbClr val="434343"/>
            </a:solidFill>
            <a:ln>
              <a:noFill/>
            </a:ln>
          </p:spPr>
          <p:txBody>
            <a:bodyPr spcFirstLastPara="1" wrap="square" lIns="121900" tIns="121900" rIns="121900" bIns="121900" anchor="ctr" anchorCtr="0">
              <a:noAutofit/>
            </a:bodyPr>
            <a:lstStyle/>
            <a:p>
              <a:endParaRPr sz="2400"/>
            </a:p>
          </p:txBody>
        </p:sp>
        <p:sp>
          <p:nvSpPr>
            <p:cNvPr id="1087" name="Google Shape;1087;p78"/>
            <p:cNvSpPr/>
            <p:nvPr/>
          </p:nvSpPr>
          <p:spPr>
            <a:xfrm>
              <a:off x="0" y="0"/>
              <a:ext cx="9144000" cy="295500"/>
            </a:xfrm>
            <a:prstGeom prst="rect">
              <a:avLst/>
            </a:prstGeom>
            <a:solidFill>
              <a:srgbClr val="434343"/>
            </a:solidFill>
            <a:ln>
              <a:noFill/>
            </a:ln>
          </p:spPr>
          <p:txBody>
            <a:bodyPr spcFirstLastPara="1" wrap="square" lIns="121900" tIns="121900" rIns="121900" bIns="121900" anchor="ctr" anchorCtr="0">
              <a:noAutofit/>
            </a:bodyPr>
            <a:lstStyle/>
            <a:p>
              <a:endParaRPr sz="2400"/>
            </a:p>
          </p:txBody>
        </p:sp>
        <p:sp>
          <p:nvSpPr>
            <p:cNvPr id="1088" name="Google Shape;1088;p78"/>
            <p:cNvSpPr txBox="1"/>
            <p:nvPr/>
          </p:nvSpPr>
          <p:spPr>
            <a:xfrm>
              <a:off x="107425" y="4863500"/>
              <a:ext cx="1806300" cy="264600"/>
            </a:xfrm>
            <a:prstGeom prst="rect">
              <a:avLst/>
            </a:prstGeom>
            <a:noFill/>
            <a:ln>
              <a:noFill/>
            </a:ln>
          </p:spPr>
          <p:txBody>
            <a:bodyPr spcFirstLastPara="1" wrap="square" lIns="121900" tIns="121900" rIns="121900" bIns="121900" anchor="ctr" anchorCtr="0">
              <a:noAutofit/>
            </a:bodyPr>
            <a:lstStyle/>
            <a:p>
              <a:r>
                <a:rPr lang="en" sz="2400">
                  <a:solidFill>
                    <a:srgbClr val="FFFFFF"/>
                  </a:solidFill>
                  <a:latin typeface="Helvetica Neue Light"/>
                  <a:ea typeface="Helvetica Neue Light"/>
                  <a:cs typeface="Helvetica Neue Light"/>
                  <a:sym typeface="Helvetica Neue Light"/>
                </a:rPr>
                <a:t>T. Campbell</a:t>
              </a:r>
              <a:endParaRPr sz="2400">
                <a:solidFill>
                  <a:srgbClr val="FFFFFF"/>
                </a:solidFill>
                <a:latin typeface="Helvetica Neue Light"/>
                <a:ea typeface="Helvetica Neue Light"/>
                <a:cs typeface="Helvetica Neue Light"/>
                <a:sym typeface="Helvetica Neue Light"/>
              </a:endParaRPr>
            </a:p>
          </p:txBody>
        </p:sp>
        <p:sp>
          <p:nvSpPr>
            <p:cNvPr id="1089" name="Google Shape;1089;p78"/>
            <p:cNvSpPr txBox="1"/>
            <p:nvPr/>
          </p:nvSpPr>
          <p:spPr>
            <a:xfrm>
              <a:off x="7946700" y="4863500"/>
              <a:ext cx="1197300" cy="264600"/>
            </a:xfrm>
            <a:prstGeom prst="rect">
              <a:avLst/>
            </a:prstGeom>
            <a:noFill/>
            <a:ln>
              <a:noFill/>
            </a:ln>
          </p:spPr>
          <p:txBody>
            <a:bodyPr spcFirstLastPara="1" wrap="square" lIns="121900" tIns="121900" rIns="121900" bIns="121900" anchor="ctr" anchorCtr="0">
              <a:noAutofit/>
            </a:bodyPr>
            <a:lstStyle/>
            <a:p>
              <a:r>
                <a:rPr lang="en" sz="2400">
                  <a:solidFill>
                    <a:srgbClr val="FFFFFF"/>
                  </a:solidFill>
                  <a:latin typeface="Helvetica Neue Light"/>
                  <a:ea typeface="Helvetica Neue Light"/>
                  <a:cs typeface="Helvetica Neue Light"/>
                  <a:sym typeface="Helvetica Neue Light"/>
                </a:rPr>
                <a:t>16/03/2019</a:t>
              </a:r>
              <a:endParaRPr sz="2400">
                <a:solidFill>
                  <a:srgbClr val="FFFFFF"/>
                </a:solidFill>
                <a:latin typeface="Helvetica Neue Light"/>
                <a:ea typeface="Helvetica Neue Light"/>
                <a:cs typeface="Helvetica Neue Light"/>
                <a:sym typeface="Helvetica Neue Light"/>
              </a:endParaRPr>
            </a:p>
          </p:txBody>
        </p:sp>
        <p:sp>
          <p:nvSpPr>
            <p:cNvPr id="1090" name="Google Shape;1090;p78"/>
            <p:cNvSpPr txBox="1"/>
            <p:nvPr/>
          </p:nvSpPr>
          <p:spPr>
            <a:xfrm>
              <a:off x="2833625" y="4863500"/>
              <a:ext cx="3131700" cy="264600"/>
            </a:xfrm>
            <a:prstGeom prst="rect">
              <a:avLst/>
            </a:prstGeom>
            <a:noFill/>
            <a:ln>
              <a:noFill/>
            </a:ln>
          </p:spPr>
          <p:txBody>
            <a:bodyPr spcFirstLastPara="1" wrap="square" lIns="121900" tIns="121900" rIns="121900" bIns="121900" anchor="ctr" anchorCtr="0">
              <a:noAutofit/>
            </a:bodyPr>
            <a:lstStyle/>
            <a:p>
              <a:pPr algn="ctr"/>
              <a:r>
                <a:rPr lang="en" sz="2400" b="1" i="1">
                  <a:solidFill>
                    <a:srgbClr val="FFFFFF"/>
                  </a:solidFill>
                  <a:latin typeface="Helvetica Neue"/>
                  <a:ea typeface="Helvetica Neue"/>
                  <a:cs typeface="Helvetica Neue"/>
                  <a:sym typeface="Helvetica Neue"/>
                </a:rPr>
                <a:t>How to Explain Things</a:t>
              </a:r>
              <a:endParaRPr sz="2400" b="1" i="1">
                <a:solidFill>
                  <a:srgbClr val="FFFFFF"/>
                </a:solidFill>
                <a:latin typeface="Helvetica Neue"/>
                <a:ea typeface="Helvetica Neue"/>
                <a:cs typeface="Helvetica Neue"/>
                <a:sym typeface="Helvetica Neue"/>
              </a:endParaRPr>
            </a:p>
          </p:txBody>
        </p:sp>
        <p:pic>
          <p:nvPicPr>
            <p:cNvPr id="1091" name="Google Shape;1091;p78"/>
            <p:cNvPicPr preferRelativeResize="0"/>
            <p:nvPr/>
          </p:nvPicPr>
          <p:blipFill>
            <a:blip r:embed="rId4">
              <a:alphaModFix/>
            </a:blip>
            <a:stretch>
              <a:fillRect/>
            </a:stretch>
          </p:blipFill>
          <p:spPr>
            <a:xfrm>
              <a:off x="7498900" y="1"/>
              <a:ext cx="1651822" cy="295500"/>
            </a:xfrm>
            <a:prstGeom prst="rect">
              <a:avLst/>
            </a:prstGeom>
            <a:noFill/>
            <a:ln>
              <a:noFill/>
            </a:ln>
          </p:spPr>
        </p:pic>
        <p:pic>
          <p:nvPicPr>
            <p:cNvPr id="1092" name="Google Shape;1092;p78"/>
            <p:cNvPicPr preferRelativeResize="0"/>
            <p:nvPr/>
          </p:nvPicPr>
          <p:blipFill>
            <a:blip r:embed="rId5">
              <a:alphaModFix/>
            </a:blip>
            <a:stretch>
              <a:fillRect/>
            </a:stretch>
          </p:blipFill>
          <p:spPr>
            <a:xfrm>
              <a:off x="8674330" y="370188"/>
              <a:ext cx="396799" cy="529074"/>
            </a:xfrm>
            <a:prstGeom prst="rect">
              <a:avLst/>
            </a:prstGeom>
            <a:noFill/>
            <a:ln>
              <a:noFill/>
            </a:ln>
          </p:spPr>
        </p:pic>
      </p:grpSp>
      <p:grpSp>
        <p:nvGrpSpPr>
          <p:cNvPr id="1093" name="Google Shape;1093;p78"/>
          <p:cNvGrpSpPr/>
          <p:nvPr/>
        </p:nvGrpSpPr>
        <p:grpSpPr>
          <a:xfrm>
            <a:off x="3431985" y="1228084"/>
            <a:ext cx="5366033" cy="3872267"/>
            <a:chOff x="201113" y="1858138"/>
            <a:chExt cx="4024525" cy="2904200"/>
          </a:xfrm>
        </p:grpSpPr>
        <p:pic>
          <p:nvPicPr>
            <p:cNvPr id="1094" name="Google Shape;1094;p78"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311700" y="1884550"/>
              <a:ext cx="926704" cy="393600"/>
            </a:xfrm>
            <a:prstGeom prst="rect">
              <a:avLst/>
            </a:prstGeom>
            <a:noFill/>
            <a:ln>
              <a:noFill/>
            </a:ln>
          </p:spPr>
        </p:pic>
        <p:sp>
          <p:nvSpPr>
            <p:cNvPr id="1095" name="Google Shape;1095;p78"/>
            <p:cNvSpPr txBox="1"/>
            <p:nvPr/>
          </p:nvSpPr>
          <p:spPr>
            <a:xfrm>
              <a:off x="311700" y="1858138"/>
              <a:ext cx="2402100" cy="446400"/>
            </a:xfrm>
            <a:prstGeom prst="rect">
              <a:avLst/>
            </a:prstGeom>
            <a:noFill/>
            <a:ln>
              <a:noFill/>
            </a:ln>
          </p:spPr>
          <p:txBody>
            <a:bodyPr spcFirstLastPara="1" wrap="square" lIns="121900" tIns="121900" rIns="121900" bIns="121900" anchor="t" anchorCtr="0">
              <a:noAutofit/>
            </a:bodyPr>
            <a:lstStyle/>
            <a:p>
              <a:endParaRPr sz="2400">
                <a:latin typeface="Helvetica Neue Light"/>
                <a:ea typeface="Helvetica Neue Light"/>
                <a:cs typeface="Helvetica Neue Light"/>
                <a:sym typeface="Helvetica Neue Light"/>
              </a:endParaRPr>
            </a:p>
          </p:txBody>
        </p:sp>
        <p:sp>
          <p:nvSpPr>
            <p:cNvPr id="1096" name="Google Shape;1096;p78"/>
            <p:cNvSpPr txBox="1"/>
            <p:nvPr/>
          </p:nvSpPr>
          <p:spPr>
            <a:xfrm>
              <a:off x="254850" y="2329442"/>
              <a:ext cx="2970300" cy="446400"/>
            </a:xfrm>
            <a:prstGeom prst="rect">
              <a:avLst/>
            </a:prstGeom>
            <a:noFill/>
            <a:ln>
              <a:noFill/>
            </a:ln>
          </p:spPr>
          <p:txBody>
            <a:bodyPr spcFirstLastPara="1" wrap="square" lIns="121900" tIns="121900" rIns="121900" bIns="121900" anchor="t" anchorCtr="0">
              <a:noAutofit/>
            </a:bodyPr>
            <a:lstStyle/>
            <a:p>
              <a:r>
                <a:rPr lang="en" sz="2400">
                  <a:latin typeface="Helvetica Neue Light"/>
                  <a:ea typeface="Helvetica Neue Light"/>
                  <a:cs typeface="Helvetica Neue Light"/>
                  <a:sym typeface="Helvetica Neue Light"/>
                </a:rPr>
                <a:t>Iteration:</a:t>
              </a:r>
              <a:endParaRPr sz="2400">
                <a:latin typeface="Helvetica Neue Light"/>
                <a:ea typeface="Helvetica Neue Light"/>
                <a:cs typeface="Helvetica Neue Light"/>
                <a:sym typeface="Helvetica Neue Light"/>
              </a:endParaRPr>
            </a:p>
          </p:txBody>
        </p:sp>
        <p:grpSp>
          <p:nvGrpSpPr>
            <p:cNvPr id="1097" name="Google Shape;1097;p78"/>
            <p:cNvGrpSpPr/>
            <p:nvPr/>
          </p:nvGrpSpPr>
          <p:grpSpPr>
            <a:xfrm>
              <a:off x="254838" y="3449738"/>
              <a:ext cx="3970800" cy="460925"/>
              <a:chOff x="307438" y="3001838"/>
              <a:chExt cx="3970800" cy="460925"/>
            </a:xfrm>
          </p:grpSpPr>
          <p:pic>
            <p:nvPicPr>
              <p:cNvPr id="1098" name="Google Shape;1098;p78"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6">
                <a:alphaModFix/>
              </a:blip>
              <a:stretch>
                <a:fillRect/>
              </a:stretch>
            </p:blipFill>
            <p:spPr>
              <a:xfrm>
                <a:off x="745562" y="3060925"/>
                <a:ext cx="3037524" cy="401838"/>
              </a:xfrm>
              <a:prstGeom prst="rect">
                <a:avLst/>
              </a:prstGeom>
              <a:noFill/>
              <a:ln>
                <a:noFill/>
              </a:ln>
            </p:spPr>
          </p:pic>
          <p:sp>
            <p:nvSpPr>
              <p:cNvPr id="1099" name="Google Shape;1099;p78"/>
              <p:cNvSpPr txBox="1"/>
              <p:nvPr/>
            </p:nvSpPr>
            <p:spPr>
              <a:xfrm>
                <a:off x="307438" y="3001838"/>
                <a:ext cx="3970800" cy="446400"/>
              </a:xfrm>
              <a:prstGeom prst="rect">
                <a:avLst/>
              </a:prstGeom>
              <a:noFill/>
              <a:ln>
                <a:noFill/>
              </a:ln>
            </p:spPr>
            <p:txBody>
              <a:bodyPr spcFirstLastPara="1" wrap="square" lIns="121900" tIns="121900" rIns="121900" bIns="121900" anchor="t" anchorCtr="0">
                <a:noAutofit/>
              </a:bodyPr>
              <a:lstStyle/>
              <a:p>
                <a:pPr marL="609585" indent="-423323">
                  <a:buSzPts val="1400"/>
                  <a:buFont typeface="Helvetica Neue Light"/>
                  <a:buAutoNum type="arabicParenR" startAt="2"/>
                </a:pPr>
                <a:endParaRPr sz="2400">
                  <a:latin typeface="Helvetica Neue Light"/>
                  <a:ea typeface="Helvetica Neue Light"/>
                  <a:cs typeface="Helvetica Neue Light"/>
                  <a:sym typeface="Helvetica Neue Light"/>
                </a:endParaRPr>
              </a:p>
            </p:txBody>
          </p:sp>
        </p:grpSp>
        <p:grpSp>
          <p:nvGrpSpPr>
            <p:cNvPr id="1100" name="Google Shape;1100;p78"/>
            <p:cNvGrpSpPr/>
            <p:nvPr/>
          </p:nvGrpSpPr>
          <p:grpSpPr>
            <a:xfrm>
              <a:off x="201113" y="4315938"/>
              <a:ext cx="3970800" cy="446400"/>
              <a:chOff x="253713" y="3868038"/>
              <a:chExt cx="3970800" cy="446400"/>
            </a:xfrm>
          </p:grpSpPr>
          <p:pic>
            <p:nvPicPr>
              <p:cNvPr id="1101" name="Google Shape;1101;p78"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7">
                <a:alphaModFix/>
              </a:blip>
              <a:stretch>
                <a:fillRect/>
              </a:stretch>
            </p:blipFill>
            <p:spPr>
              <a:xfrm>
                <a:off x="717313" y="3941650"/>
                <a:ext cx="2325425" cy="235000"/>
              </a:xfrm>
              <a:prstGeom prst="rect">
                <a:avLst/>
              </a:prstGeom>
              <a:noFill/>
              <a:ln>
                <a:noFill/>
              </a:ln>
            </p:spPr>
          </p:pic>
          <p:sp>
            <p:nvSpPr>
              <p:cNvPr id="1102" name="Google Shape;1102;p78"/>
              <p:cNvSpPr txBox="1"/>
              <p:nvPr/>
            </p:nvSpPr>
            <p:spPr>
              <a:xfrm>
                <a:off x="253713" y="3868038"/>
                <a:ext cx="3970800" cy="446400"/>
              </a:xfrm>
              <a:prstGeom prst="rect">
                <a:avLst/>
              </a:prstGeom>
              <a:noFill/>
              <a:ln>
                <a:noFill/>
              </a:ln>
            </p:spPr>
            <p:txBody>
              <a:bodyPr spcFirstLastPara="1" wrap="square" lIns="121900" tIns="121900" rIns="121900" bIns="121900" anchor="t" anchorCtr="0">
                <a:noAutofit/>
              </a:bodyPr>
              <a:lstStyle/>
              <a:p>
                <a:pPr marL="609585" indent="-423323">
                  <a:buSzPts val="1400"/>
                  <a:buFont typeface="Helvetica Neue Light"/>
                  <a:buAutoNum type="arabicParenR" startAt="3"/>
                </a:pPr>
                <a:endParaRPr sz="2400">
                  <a:latin typeface="Helvetica Neue Light"/>
                  <a:ea typeface="Helvetica Neue Light"/>
                  <a:cs typeface="Helvetica Neue Light"/>
                  <a:sym typeface="Helvetica Neue Light"/>
                </a:endParaRPr>
              </a:p>
            </p:txBody>
          </p:sp>
        </p:grpSp>
        <p:grpSp>
          <p:nvGrpSpPr>
            <p:cNvPr id="1103" name="Google Shape;1103;p78"/>
            <p:cNvGrpSpPr/>
            <p:nvPr/>
          </p:nvGrpSpPr>
          <p:grpSpPr>
            <a:xfrm>
              <a:off x="213725" y="2827138"/>
              <a:ext cx="3970800" cy="450588"/>
              <a:chOff x="266325" y="2379238"/>
              <a:chExt cx="3970800" cy="450588"/>
            </a:xfrm>
          </p:grpSpPr>
          <p:pic>
            <p:nvPicPr>
              <p:cNvPr id="1104" name="Google Shape;1104;p78"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8">
                <a:alphaModFix/>
              </a:blip>
              <a:stretch>
                <a:fillRect/>
              </a:stretch>
            </p:blipFill>
            <p:spPr>
              <a:xfrm>
                <a:off x="689975" y="2379238"/>
                <a:ext cx="2131358" cy="401850"/>
              </a:xfrm>
              <a:prstGeom prst="rect">
                <a:avLst/>
              </a:prstGeom>
              <a:noFill/>
              <a:ln>
                <a:noFill/>
              </a:ln>
            </p:spPr>
          </p:pic>
          <p:sp>
            <p:nvSpPr>
              <p:cNvPr id="1105" name="Google Shape;1105;p78"/>
              <p:cNvSpPr txBox="1"/>
              <p:nvPr/>
            </p:nvSpPr>
            <p:spPr>
              <a:xfrm>
                <a:off x="266325" y="2383425"/>
                <a:ext cx="3970800" cy="446400"/>
              </a:xfrm>
              <a:prstGeom prst="rect">
                <a:avLst/>
              </a:prstGeom>
              <a:noFill/>
              <a:ln>
                <a:noFill/>
              </a:ln>
            </p:spPr>
            <p:txBody>
              <a:bodyPr spcFirstLastPara="1" wrap="square" lIns="121900" tIns="121900" rIns="121900" bIns="121900" anchor="t" anchorCtr="0">
                <a:noAutofit/>
              </a:bodyPr>
              <a:lstStyle/>
              <a:p>
                <a:pPr marL="609585" indent="-423323">
                  <a:buSzPts val="1400"/>
                  <a:buFont typeface="Helvetica Neue Light"/>
                  <a:buAutoNum type="arabicParenR"/>
                </a:pPr>
                <a:endParaRPr sz="2400">
                  <a:latin typeface="Helvetica Neue Light"/>
                  <a:ea typeface="Helvetica Neue Light"/>
                  <a:cs typeface="Helvetica Neue Light"/>
                  <a:sym typeface="Helvetica Neue Light"/>
                </a:endParaRPr>
              </a:p>
            </p:txBody>
          </p:sp>
        </p:grpSp>
      </p:grpSp>
      <p:grpSp>
        <p:nvGrpSpPr>
          <p:cNvPr id="1106" name="Google Shape;1106;p78"/>
          <p:cNvGrpSpPr/>
          <p:nvPr/>
        </p:nvGrpSpPr>
        <p:grpSpPr>
          <a:xfrm>
            <a:off x="7068434" y="1467718"/>
            <a:ext cx="4197567" cy="4168217"/>
            <a:chOff x="5301325" y="1100788"/>
            <a:chExt cx="3148175" cy="3126163"/>
          </a:xfrm>
        </p:grpSpPr>
        <p:cxnSp>
          <p:nvCxnSpPr>
            <p:cNvPr id="1107" name="Google Shape;1107;p78"/>
            <p:cNvCxnSpPr/>
            <p:nvPr/>
          </p:nvCxnSpPr>
          <p:spPr>
            <a:xfrm rot="10800000">
              <a:off x="5472325" y="2988675"/>
              <a:ext cx="1536900" cy="789900"/>
            </a:xfrm>
            <a:prstGeom prst="straightConnector1">
              <a:avLst/>
            </a:prstGeom>
            <a:noFill/>
            <a:ln w="28575" cap="flat" cmpd="sng">
              <a:solidFill>
                <a:schemeClr val="dk2"/>
              </a:solidFill>
              <a:prstDash val="solid"/>
              <a:round/>
              <a:headEnd type="none" w="med" len="med"/>
              <a:tailEnd type="triangle" w="med" len="med"/>
            </a:ln>
          </p:spPr>
        </p:cxnSp>
        <p:sp>
          <p:nvSpPr>
            <p:cNvPr id="1108" name="Google Shape;1108;p78"/>
            <p:cNvSpPr txBox="1"/>
            <p:nvPr/>
          </p:nvSpPr>
          <p:spPr>
            <a:xfrm>
              <a:off x="6297625" y="3408550"/>
              <a:ext cx="1921200" cy="818400"/>
            </a:xfrm>
            <a:prstGeom prst="rect">
              <a:avLst/>
            </a:prstGeom>
            <a:solidFill>
              <a:srgbClr val="C9DAF8"/>
            </a:solidFill>
            <a:ln>
              <a:noFill/>
            </a:ln>
          </p:spPr>
          <p:txBody>
            <a:bodyPr spcFirstLastPara="1" wrap="square" lIns="121900" tIns="121900" rIns="121900" bIns="121900" anchor="t" anchorCtr="0">
              <a:noAutofit/>
            </a:bodyPr>
            <a:lstStyle/>
            <a:p>
              <a:r>
                <a:rPr lang="en" sz="2400">
                  <a:latin typeface="Helvetica Neue Light"/>
                  <a:ea typeface="Helvetica Neue Light"/>
                  <a:cs typeface="Helvetica Neue Light"/>
                  <a:sym typeface="Helvetica Neue Light"/>
                </a:rPr>
                <a:t>lots of symbols,</a:t>
              </a:r>
              <a:endParaRPr sz="2400">
                <a:latin typeface="Helvetica Neue Light"/>
                <a:ea typeface="Helvetica Neue Light"/>
                <a:cs typeface="Helvetica Neue Light"/>
                <a:sym typeface="Helvetica Neue Light"/>
              </a:endParaRPr>
            </a:p>
            <a:p>
              <a:r>
                <a:rPr lang="en" sz="2400">
                  <a:latin typeface="Helvetica Neue Light"/>
                  <a:ea typeface="Helvetica Neue Light"/>
                  <a:cs typeface="Helvetica Neue Light"/>
                  <a:sym typeface="Helvetica Neue Light"/>
                </a:rPr>
                <a:t>also undefined</a:t>
              </a:r>
              <a:endParaRPr sz="2400">
                <a:latin typeface="Helvetica Neue Light"/>
                <a:ea typeface="Helvetica Neue Light"/>
                <a:cs typeface="Helvetica Neue Light"/>
                <a:sym typeface="Helvetica Neue Light"/>
              </a:endParaRPr>
            </a:p>
          </p:txBody>
        </p:sp>
        <p:cxnSp>
          <p:nvCxnSpPr>
            <p:cNvPr id="1109" name="Google Shape;1109;p78"/>
            <p:cNvCxnSpPr/>
            <p:nvPr/>
          </p:nvCxnSpPr>
          <p:spPr>
            <a:xfrm flipH="1">
              <a:off x="5301325" y="1593975"/>
              <a:ext cx="1579800" cy="249000"/>
            </a:xfrm>
            <a:prstGeom prst="straightConnector1">
              <a:avLst/>
            </a:prstGeom>
            <a:noFill/>
            <a:ln w="28575" cap="flat" cmpd="sng">
              <a:solidFill>
                <a:schemeClr val="dk2"/>
              </a:solidFill>
              <a:prstDash val="solid"/>
              <a:round/>
              <a:headEnd type="none" w="med" len="med"/>
              <a:tailEnd type="triangle" w="med" len="med"/>
            </a:ln>
          </p:spPr>
        </p:cxnSp>
        <p:sp>
          <p:nvSpPr>
            <p:cNvPr id="1110" name="Google Shape;1110;p78"/>
            <p:cNvSpPr txBox="1"/>
            <p:nvPr/>
          </p:nvSpPr>
          <p:spPr>
            <a:xfrm>
              <a:off x="6528300" y="1100788"/>
              <a:ext cx="1921200" cy="818400"/>
            </a:xfrm>
            <a:prstGeom prst="rect">
              <a:avLst/>
            </a:prstGeom>
            <a:solidFill>
              <a:srgbClr val="C9DAF8"/>
            </a:solidFill>
            <a:ln>
              <a:noFill/>
            </a:ln>
          </p:spPr>
          <p:txBody>
            <a:bodyPr spcFirstLastPara="1" wrap="square" lIns="121900" tIns="121900" rIns="121900" bIns="121900" anchor="t" anchorCtr="0">
              <a:noAutofit/>
            </a:bodyPr>
            <a:lstStyle/>
            <a:p>
              <a:r>
                <a:rPr lang="en" sz="2400">
                  <a:latin typeface="Helvetica Neue Light"/>
                  <a:ea typeface="Helvetica Neue Light"/>
                  <a:cs typeface="Helvetica Neue Light"/>
                  <a:sym typeface="Helvetica Neue Light"/>
                </a:rPr>
                <a:t>what do these steps do?</a:t>
              </a:r>
              <a:endParaRPr sz="2400">
                <a:latin typeface="Helvetica Neue Light"/>
                <a:ea typeface="Helvetica Neue Light"/>
                <a:cs typeface="Helvetica Neue Light"/>
                <a:sym typeface="Helvetica Neue Light"/>
              </a:endParaRPr>
            </a:p>
          </p:txBody>
        </p:sp>
      </p:grpSp>
      <p:sp>
        <p:nvSpPr>
          <p:cNvPr id="1111" name="Google Shape;1111;p7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37</a:t>
            </a:fld>
            <a:endParaRPr/>
          </a:p>
        </p:txBody>
      </p:sp>
    </p:spTree>
    <p:extLst>
      <p:ext uri="{BB962C8B-B14F-4D97-AF65-F5344CB8AC3E}">
        <p14:creationId xmlns:p14="http://schemas.microsoft.com/office/powerpoint/2010/main" val="340790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6"/>
                                        </p:tgtEl>
                                        <p:attrNameLst>
                                          <p:attrName>style.visibility</p:attrName>
                                        </p:attrNameLst>
                                      </p:cBhvr>
                                      <p:to>
                                        <p:strVal val="visible"/>
                                      </p:to>
                                    </p:set>
                                    <p:animEffect transition="in" filter="fade">
                                      <p:cBhvr>
                                        <p:cTn id="7" dur="200"/>
                                        <p:tgtEl>
                                          <p:spTgt spid="1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00"/>
                                        <p:tgtEl>
                                          <p:spTgt spid="1106"/>
                                        </p:tgtEl>
                                      </p:cBhvr>
                                    </p:animEffect>
                                    <p:set>
                                      <p:cBhvr>
                                        <p:cTn id="12" dur="1" fill="hold">
                                          <p:stCondLst>
                                            <p:cond delay="200"/>
                                          </p:stCondLst>
                                        </p:cTn>
                                        <p:tgtEl>
                                          <p:spTgt spid="1106"/>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200"/>
                                        <p:tgtEl>
                                          <p:spTgt spid="1093"/>
                                        </p:tgtEl>
                                      </p:cBhvr>
                                    </p:animEffect>
                                    <p:set>
                                      <p:cBhvr>
                                        <p:cTn id="15" dur="1" fill="hold">
                                          <p:stCondLst>
                                            <p:cond delay="200"/>
                                          </p:stCondLst>
                                        </p:cTn>
                                        <p:tgtEl>
                                          <p:spTgt spid="109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45"/>
                                        </p:tgtEl>
                                        <p:attrNameLst>
                                          <p:attrName>style.visibility</p:attrName>
                                        </p:attrNameLst>
                                      </p:cBhvr>
                                      <p:to>
                                        <p:strVal val="visible"/>
                                      </p:to>
                                    </p:set>
                                    <p:animEffect transition="in" filter="fade">
                                      <p:cBhvr>
                                        <p:cTn id="20" dur="200"/>
                                        <p:tgtEl>
                                          <p:spTgt spid="10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56"/>
                                        </p:tgtEl>
                                        <p:attrNameLst>
                                          <p:attrName>style.visibility</p:attrName>
                                        </p:attrNameLst>
                                      </p:cBhvr>
                                      <p:to>
                                        <p:strVal val="visible"/>
                                      </p:to>
                                    </p:set>
                                    <p:animEffect transition="in" filter="fade">
                                      <p:cBhvr>
                                        <p:cTn id="25" dur="200"/>
                                        <p:tgtEl>
                                          <p:spTgt spid="10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80"/>
                                        </p:tgtEl>
                                        <p:attrNameLst>
                                          <p:attrName>style.visibility</p:attrName>
                                        </p:attrNameLst>
                                      </p:cBhvr>
                                      <p:to>
                                        <p:strVal val="visible"/>
                                      </p:to>
                                    </p:set>
                                    <p:animEffect transition="in" filter="fade">
                                      <p:cBhvr>
                                        <p:cTn id="30" dur="200"/>
                                        <p:tgtEl>
                                          <p:spTgt spid="108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66"/>
                                        </p:tgtEl>
                                        <p:attrNameLst>
                                          <p:attrName>style.visibility</p:attrName>
                                        </p:attrNameLst>
                                      </p:cBhvr>
                                      <p:to>
                                        <p:strVal val="visible"/>
                                      </p:to>
                                    </p:set>
                                    <p:animEffect transition="in" filter="fade">
                                      <p:cBhvr>
                                        <p:cTn id="35" dur="200"/>
                                        <p:tgtEl>
                                          <p:spTgt spid="106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55"/>
                                        </p:tgtEl>
                                        <p:attrNameLst>
                                          <p:attrName>style.visibility</p:attrName>
                                        </p:attrNameLst>
                                      </p:cBhvr>
                                      <p:to>
                                        <p:strVal val="visible"/>
                                      </p:to>
                                    </p:set>
                                    <p:animEffect transition="in" filter="fade">
                                      <p:cBhvr>
                                        <p:cTn id="40" dur="200"/>
                                        <p:tgtEl>
                                          <p:spTgt spid="1055"/>
                                        </p:tgtEl>
                                      </p:cBhvr>
                                    </p:animEffect>
                                  </p:childTnLst>
                                </p:cTn>
                              </p:par>
                              <p:par>
                                <p:cTn id="41" presetID="10" presetClass="entr" presetSubtype="0" fill="hold" nodeType="withEffect">
                                  <p:stCondLst>
                                    <p:cond delay="0"/>
                                  </p:stCondLst>
                                  <p:childTnLst>
                                    <p:set>
                                      <p:cBhvr>
                                        <p:cTn id="42" dur="1" fill="hold">
                                          <p:stCondLst>
                                            <p:cond delay="0"/>
                                          </p:stCondLst>
                                        </p:cTn>
                                        <p:tgtEl>
                                          <p:spTgt spid="1083"/>
                                        </p:tgtEl>
                                        <p:attrNameLst>
                                          <p:attrName>style.visibility</p:attrName>
                                        </p:attrNameLst>
                                      </p:cBhvr>
                                      <p:to>
                                        <p:strVal val="visible"/>
                                      </p:to>
                                    </p:set>
                                    <p:animEffect transition="in" filter="fade">
                                      <p:cBhvr>
                                        <p:cTn id="43" dur="200"/>
                                        <p:tgtEl>
                                          <p:spTgt spid="108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68"/>
                                        </p:tgtEl>
                                        <p:attrNameLst>
                                          <p:attrName>style.visibility</p:attrName>
                                        </p:attrNameLst>
                                      </p:cBhvr>
                                      <p:to>
                                        <p:strVal val="visible"/>
                                      </p:to>
                                    </p:set>
                                    <p:animEffect transition="in" filter="fade">
                                      <p:cBhvr>
                                        <p:cTn id="48" dur="200"/>
                                        <p:tgtEl>
                                          <p:spTgt spid="1068"/>
                                        </p:tgtEl>
                                      </p:cBhvr>
                                    </p:animEffect>
                                  </p:childTnLst>
                                </p:cTn>
                              </p:par>
                              <p:par>
                                <p:cTn id="49" presetID="10" presetClass="entr" presetSubtype="0" fill="hold" nodeType="withEffect">
                                  <p:stCondLst>
                                    <p:cond delay="0"/>
                                  </p:stCondLst>
                                  <p:childTnLst>
                                    <p:set>
                                      <p:cBhvr>
                                        <p:cTn id="50" dur="1" fill="hold">
                                          <p:stCondLst>
                                            <p:cond delay="0"/>
                                          </p:stCondLst>
                                        </p:cTn>
                                        <p:tgtEl>
                                          <p:spTgt spid="1081"/>
                                        </p:tgtEl>
                                        <p:attrNameLst>
                                          <p:attrName>style.visibility</p:attrName>
                                        </p:attrNameLst>
                                      </p:cBhvr>
                                      <p:to>
                                        <p:strVal val="visible"/>
                                      </p:to>
                                    </p:set>
                                    <p:animEffect transition="in" filter="fade">
                                      <p:cBhvr>
                                        <p:cTn id="51" dur="200"/>
                                        <p:tgtEl>
                                          <p:spTgt spid="108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69"/>
                                        </p:tgtEl>
                                        <p:attrNameLst>
                                          <p:attrName>style.visibility</p:attrName>
                                        </p:attrNameLst>
                                      </p:cBhvr>
                                      <p:to>
                                        <p:strVal val="visible"/>
                                      </p:to>
                                    </p:set>
                                    <p:animEffect transition="in" filter="fade">
                                      <p:cBhvr>
                                        <p:cTn id="56" dur="200"/>
                                        <p:tgtEl>
                                          <p:spTgt spid="1069"/>
                                        </p:tgtEl>
                                      </p:cBhvr>
                                    </p:animEffect>
                                  </p:childTnLst>
                                </p:cTn>
                              </p:par>
                              <p:par>
                                <p:cTn id="57" presetID="10" presetClass="entr" presetSubtype="0" fill="hold" nodeType="withEffect">
                                  <p:stCondLst>
                                    <p:cond delay="0"/>
                                  </p:stCondLst>
                                  <p:childTnLst>
                                    <p:set>
                                      <p:cBhvr>
                                        <p:cTn id="58" dur="1" fill="hold">
                                          <p:stCondLst>
                                            <p:cond delay="0"/>
                                          </p:stCondLst>
                                        </p:cTn>
                                        <p:tgtEl>
                                          <p:spTgt spid="1082"/>
                                        </p:tgtEl>
                                        <p:attrNameLst>
                                          <p:attrName>style.visibility</p:attrName>
                                        </p:attrNameLst>
                                      </p:cBhvr>
                                      <p:to>
                                        <p:strVal val="visible"/>
                                      </p:to>
                                    </p:set>
                                    <p:animEffect transition="in" filter="fade">
                                      <p:cBhvr>
                                        <p:cTn id="59" dur="200"/>
                                        <p:tgtEl>
                                          <p:spTgt spid="108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053"/>
                                        </p:tgtEl>
                                        <p:attrNameLst>
                                          <p:attrName>style.visibility</p:attrName>
                                        </p:attrNameLst>
                                      </p:cBhvr>
                                      <p:to>
                                        <p:strVal val="visible"/>
                                      </p:to>
                                    </p:set>
                                    <p:animEffect transition="in" filter="fade">
                                      <p:cBhvr>
                                        <p:cTn id="64" dur="200"/>
                                        <p:tgtEl>
                                          <p:spTgt spid="105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076"/>
                                        </p:tgtEl>
                                        <p:attrNameLst>
                                          <p:attrName>style.visibility</p:attrName>
                                        </p:attrNameLst>
                                      </p:cBhvr>
                                      <p:to>
                                        <p:strVal val="visible"/>
                                      </p:to>
                                    </p:set>
                                    <p:animEffect transition="in" filter="fade">
                                      <p:cBhvr>
                                        <p:cTn id="69" dur="200"/>
                                        <p:tgtEl>
                                          <p:spTgt spid="107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054"/>
                                        </p:tgtEl>
                                        <p:attrNameLst>
                                          <p:attrName>style.visibility</p:attrName>
                                        </p:attrNameLst>
                                      </p:cBhvr>
                                      <p:to>
                                        <p:strVal val="visible"/>
                                      </p:to>
                                    </p:set>
                                    <p:animEffect transition="in" filter="fade">
                                      <p:cBhvr>
                                        <p:cTn id="74" dur="200"/>
                                        <p:tgtEl>
                                          <p:spTgt spid="1054"/>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070"/>
                                        </p:tgtEl>
                                        <p:attrNameLst>
                                          <p:attrName>style.visibility</p:attrName>
                                        </p:attrNameLst>
                                      </p:cBhvr>
                                      <p:to>
                                        <p:strVal val="visible"/>
                                      </p:to>
                                    </p:set>
                                    <p:animEffect transition="in" filter="fade">
                                      <p:cBhvr>
                                        <p:cTn id="79" dur="200"/>
                                        <p:tgtEl>
                                          <p:spTgt spid="107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067"/>
                                        </p:tgtEl>
                                        <p:attrNameLst>
                                          <p:attrName>style.visibility</p:attrName>
                                        </p:attrNameLst>
                                      </p:cBhvr>
                                      <p:to>
                                        <p:strVal val="visible"/>
                                      </p:to>
                                    </p:set>
                                    <p:animEffect transition="in" filter="fade">
                                      <p:cBhvr>
                                        <p:cTn id="84" dur="200"/>
                                        <p:tgtEl>
                                          <p:spTgt spid="1067"/>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073"/>
                                        </p:tgtEl>
                                        <p:attrNameLst>
                                          <p:attrName>style.visibility</p:attrName>
                                        </p:attrNameLst>
                                      </p:cBhvr>
                                      <p:to>
                                        <p:strVal val="visible"/>
                                      </p:to>
                                    </p:set>
                                    <p:animEffect transition="in" filter="fade">
                                      <p:cBhvr>
                                        <p:cTn id="89" dur="200"/>
                                        <p:tgtEl>
                                          <p:spTgt spid="107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nodeType="clickEffect">
                                  <p:stCondLst>
                                    <p:cond delay="0"/>
                                  </p:stCondLst>
                                  <p:childTnLst>
                                    <p:animEffect transition="out" filter="fade">
                                      <p:cBhvr>
                                        <p:cTn id="93" dur="200"/>
                                        <p:tgtEl>
                                          <p:spTgt spid="1085"/>
                                        </p:tgtEl>
                                      </p:cBhvr>
                                    </p:animEffect>
                                    <p:set>
                                      <p:cBhvr>
                                        <p:cTn id="94" dur="1" fill="hold">
                                          <p:stCondLst>
                                            <p:cond delay="200"/>
                                          </p:stCondLst>
                                        </p:cTn>
                                        <p:tgtEl>
                                          <p:spTgt spid="1085"/>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084"/>
                                        </p:tgtEl>
                                        <p:attrNameLst>
                                          <p:attrName>style.visibility</p:attrName>
                                        </p:attrNameLst>
                                      </p:cBhvr>
                                      <p:to>
                                        <p:strVal val="visible"/>
                                      </p:to>
                                    </p:set>
                                    <p:animEffect transition="in" filter="fade">
                                      <p:cBhvr>
                                        <p:cTn id="99" dur="200"/>
                                        <p:tgtEl>
                                          <p:spTgt spid="1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79"/>
          <p:cNvSpPr txBox="1">
            <a:spLocks noGrp="1"/>
          </p:cNvSpPr>
          <p:nvPr>
            <p:ph type="title"/>
          </p:nvPr>
        </p:nvSpPr>
        <p:spPr>
          <a:xfrm>
            <a:off x="326067" y="464500"/>
            <a:ext cx="11360800" cy="763600"/>
          </a:xfrm>
          <a:prstGeom prst="rect">
            <a:avLst/>
          </a:prstGeom>
        </p:spPr>
        <p:txBody>
          <a:bodyPr spcFirstLastPara="1" vert="horz" wrap="square" lIns="121900" tIns="121900" rIns="121900" bIns="121900" rtlCol="0" anchor="t" anchorCtr="0">
            <a:noAutofit/>
          </a:bodyPr>
          <a:lstStyle/>
          <a:p>
            <a:r>
              <a:rPr lang="en"/>
              <a:t>Comparison</a:t>
            </a:r>
            <a:endParaRPr/>
          </a:p>
        </p:txBody>
      </p:sp>
      <p:grpSp>
        <p:nvGrpSpPr>
          <p:cNvPr id="1117" name="Google Shape;1117;p79"/>
          <p:cNvGrpSpPr/>
          <p:nvPr/>
        </p:nvGrpSpPr>
        <p:grpSpPr>
          <a:xfrm>
            <a:off x="1" y="0"/>
            <a:ext cx="12200967" cy="6858067"/>
            <a:chOff x="0" y="0"/>
            <a:chExt cx="9150725" cy="5143550"/>
          </a:xfrm>
        </p:grpSpPr>
        <p:sp>
          <p:nvSpPr>
            <p:cNvPr id="1118" name="Google Shape;1118;p79"/>
            <p:cNvSpPr/>
            <p:nvPr/>
          </p:nvSpPr>
          <p:spPr>
            <a:xfrm>
              <a:off x="6725" y="4848050"/>
              <a:ext cx="9144000" cy="295500"/>
            </a:xfrm>
            <a:prstGeom prst="rect">
              <a:avLst/>
            </a:prstGeom>
            <a:solidFill>
              <a:srgbClr val="434343"/>
            </a:solidFill>
            <a:ln>
              <a:noFill/>
            </a:ln>
          </p:spPr>
          <p:txBody>
            <a:bodyPr spcFirstLastPara="1" wrap="square" lIns="121900" tIns="121900" rIns="121900" bIns="121900" anchor="ctr" anchorCtr="0">
              <a:noAutofit/>
            </a:bodyPr>
            <a:lstStyle/>
            <a:p>
              <a:endParaRPr sz="2400"/>
            </a:p>
          </p:txBody>
        </p:sp>
        <p:sp>
          <p:nvSpPr>
            <p:cNvPr id="1119" name="Google Shape;1119;p79"/>
            <p:cNvSpPr/>
            <p:nvPr/>
          </p:nvSpPr>
          <p:spPr>
            <a:xfrm>
              <a:off x="0" y="0"/>
              <a:ext cx="9144000" cy="295500"/>
            </a:xfrm>
            <a:prstGeom prst="rect">
              <a:avLst/>
            </a:prstGeom>
            <a:solidFill>
              <a:srgbClr val="434343"/>
            </a:solidFill>
            <a:ln>
              <a:noFill/>
            </a:ln>
          </p:spPr>
          <p:txBody>
            <a:bodyPr spcFirstLastPara="1" wrap="square" lIns="121900" tIns="121900" rIns="121900" bIns="121900" anchor="ctr" anchorCtr="0">
              <a:noAutofit/>
            </a:bodyPr>
            <a:lstStyle/>
            <a:p>
              <a:endParaRPr sz="2400"/>
            </a:p>
          </p:txBody>
        </p:sp>
        <p:sp>
          <p:nvSpPr>
            <p:cNvPr id="1120" name="Google Shape;1120;p79"/>
            <p:cNvSpPr txBox="1"/>
            <p:nvPr/>
          </p:nvSpPr>
          <p:spPr>
            <a:xfrm>
              <a:off x="107425" y="4863500"/>
              <a:ext cx="1806300" cy="264600"/>
            </a:xfrm>
            <a:prstGeom prst="rect">
              <a:avLst/>
            </a:prstGeom>
            <a:noFill/>
            <a:ln>
              <a:noFill/>
            </a:ln>
          </p:spPr>
          <p:txBody>
            <a:bodyPr spcFirstLastPara="1" wrap="square" lIns="121900" tIns="121900" rIns="121900" bIns="121900" anchor="ctr" anchorCtr="0">
              <a:noAutofit/>
            </a:bodyPr>
            <a:lstStyle/>
            <a:p>
              <a:r>
                <a:rPr lang="en" sz="2400">
                  <a:solidFill>
                    <a:srgbClr val="FFFFFF"/>
                  </a:solidFill>
                  <a:latin typeface="Helvetica Neue Light"/>
                  <a:ea typeface="Helvetica Neue Light"/>
                  <a:cs typeface="Helvetica Neue Light"/>
                  <a:sym typeface="Helvetica Neue Light"/>
                </a:rPr>
                <a:t>T. Campbell</a:t>
              </a:r>
              <a:endParaRPr sz="2400">
                <a:solidFill>
                  <a:srgbClr val="FFFFFF"/>
                </a:solidFill>
                <a:latin typeface="Helvetica Neue Light"/>
                <a:ea typeface="Helvetica Neue Light"/>
                <a:cs typeface="Helvetica Neue Light"/>
                <a:sym typeface="Helvetica Neue Light"/>
              </a:endParaRPr>
            </a:p>
          </p:txBody>
        </p:sp>
        <p:sp>
          <p:nvSpPr>
            <p:cNvPr id="1121" name="Google Shape;1121;p79"/>
            <p:cNvSpPr txBox="1"/>
            <p:nvPr/>
          </p:nvSpPr>
          <p:spPr>
            <a:xfrm>
              <a:off x="7946700" y="4863500"/>
              <a:ext cx="1197300" cy="264600"/>
            </a:xfrm>
            <a:prstGeom prst="rect">
              <a:avLst/>
            </a:prstGeom>
            <a:noFill/>
            <a:ln>
              <a:noFill/>
            </a:ln>
          </p:spPr>
          <p:txBody>
            <a:bodyPr spcFirstLastPara="1" wrap="square" lIns="121900" tIns="121900" rIns="121900" bIns="121900" anchor="ctr" anchorCtr="0">
              <a:noAutofit/>
            </a:bodyPr>
            <a:lstStyle/>
            <a:p>
              <a:r>
                <a:rPr lang="en" sz="2400">
                  <a:solidFill>
                    <a:srgbClr val="FFFFFF"/>
                  </a:solidFill>
                  <a:latin typeface="Helvetica Neue Light"/>
                  <a:ea typeface="Helvetica Neue Light"/>
                  <a:cs typeface="Helvetica Neue Light"/>
                  <a:sym typeface="Helvetica Neue Light"/>
                </a:rPr>
                <a:t>16/03/2019</a:t>
              </a:r>
              <a:endParaRPr sz="2400">
                <a:solidFill>
                  <a:srgbClr val="FFFFFF"/>
                </a:solidFill>
                <a:latin typeface="Helvetica Neue Light"/>
                <a:ea typeface="Helvetica Neue Light"/>
                <a:cs typeface="Helvetica Neue Light"/>
                <a:sym typeface="Helvetica Neue Light"/>
              </a:endParaRPr>
            </a:p>
          </p:txBody>
        </p:sp>
        <p:sp>
          <p:nvSpPr>
            <p:cNvPr id="1122" name="Google Shape;1122;p79"/>
            <p:cNvSpPr txBox="1"/>
            <p:nvPr/>
          </p:nvSpPr>
          <p:spPr>
            <a:xfrm>
              <a:off x="2833625" y="4863500"/>
              <a:ext cx="3131700" cy="264600"/>
            </a:xfrm>
            <a:prstGeom prst="rect">
              <a:avLst/>
            </a:prstGeom>
            <a:noFill/>
            <a:ln>
              <a:noFill/>
            </a:ln>
          </p:spPr>
          <p:txBody>
            <a:bodyPr spcFirstLastPara="1" wrap="square" lIns="121900" tIns="121900" rIns="121900" bIns="121900" anchor="ctr" anchorCtr="0">
              <a:noAutofit/>
            </a:bodyPr>
            <a:lstStyle/>
            <a:p>
              <a:pPr algn="ctr"/>
              <a:r>
                <a:rPr lang="en" sz="2400" b="1" i="1">
                  <a:solidFill>
                    <a:srgbClr val="FFFFFF"/>
                  </a:solidFill>
                  <a:latin typeface="Helvetica Neue"/>
                  <a:ea typeface="Helvetica Neue"/>
                  <a:cs typeface="Helvetica Neue"/>
                  <a:sym typeface="Helvetica Neue"/>
                </a:rPr>
                <a:t>How to Explain Things</a:t>
              </a:r>
              <a:endParaRPr sz="2400" b="1" i="1">
                <a:solidFill>
                  <a:srgbClr val="FFFFFF"/>
                </a:solidFill>
                <a:latin typeface="Helvetica Neue"/>
                <a:ea typeface="Helvetica Neue"/>
                <a:cs typeface="Helvetica Neue"/>
                <a:sym typeface="Helvetica Neue"/>
              </a:endParaRPr>
            </a:p>
          </p:txBody>
        </p:sp>
        <p:pic>
          <p:nvPicPr>
            <p:cNvPr id="1123" name="Google Shape;1123;p79"/>
            <p:cNvPicPr preferRelativeResize="0"/>
            <p:nvPr/>
          </p:nvPicPr>
          <p:blipFill>
            <a:blip r:embed="rId3">
              <a:alphaModFix/>
            </a:blip>
            <a:stretch>
              <a:fillRect/>
            </a:stretch>
          </p:blipFill>
          <p:spPr>
            <a:xfrm>
              <a:off x="7498900" y="1"/>
              <a:ext cx="1651822" cy="295500"/>
            </a:xfrm>
            <a:prstGeom prst="rect">
              <a:avLst/>
            </a:prstGeom>
            <a:noFill/>
            <a:ln>
              <a:noFill/>
            </a:ln>
          </p:spPr>
        </p:pic>
        <p:pic>
          <p:nvPicPr>
            <p:cNvPr id="1124" name="Google Shape;1124;p79"/>
            <p:cNvPicPr preferRelativeResize="0"/>
            <p:nvPr/>
          </p:nvPicPr>
          <p:blipFill>
            <a:blip r:embed="rId4">
              <a:alphaModFix/>
            </a:blip>
            <a:stretch>
              <a:fillRect/>
            </a:stretch>
          </p:blipFill>
          <p:spPr>
            <a:xfrm>
              <a:off x="8674330" y="370188"/>
              <a:ext cx="396799" cy="529074"/>
            </a:xfrm>
            <a:prstGeom prst="rect">
              <a:avLst/>
            </a:prstGeom>
            <a:noFill/>
            <a:ln>
              <a:noFill/>
            </a:ln>
          </p:spPr>
        </p:pic>
      </p:grpSp>
      <p:sp>
        <p:nvSpPr>
          <p:cNvPr id="1125" name="Google Shape;1125;p79"/>
          <p:cNvSpPr txBox="1"/>
          <p:nvPr/>
        </p:nvSpPr>
        <p:spPr>
          <a:xfrm>
            <a:off x="3169367" y="2596367"/>
            <a:ext cx="5156800" cy="601600"/>
          </a:xfrm>
          <a:prstGeom prst="rect">
            <a:avLst/>
          </a:prstGeom>
          <a:noFill/>
          <a:ln>
            <a:noFill/>
          </a:ln>
        </p:spPr>
        <p:txBody>
          <a:bodyPr spcFirstLastPara="1" wrap="square" lIns="121900" tIns="121900" rIns="121900" bIns="121900" anchor="t" anchorCtr="0">
            <a:noAutofit/>
          </a:bodyPr>
          <a:lstStyle/>
          <a:p>
            <a:endParaRPr sz="2400">
              <a:latin typeface="Helvetica Neue Light"/>
              <a:ea typeface="Helvetica Neue Light"/>
              <a:cs typeface="Helvetica Neue Light"/>
              <a:sym typeface="Helvetica Neue Light"/>
            </a:endParaRPr>
          </a:p>
        </p:txBody>
      </p:sp>
      <p:graphicFrame>
        <p:nvGraphicFramePr>
          <p:cNvPr id="1126" name="Google Shape;1126;p79"/>
          <p:cNvGraphicFramePr/>
          <p:nvPr/>
        </p:nvGraphicFramePr>
        <p:xfrm>
          <a:off x="1464800" y="1523540"/>
          <a:ext cx="9280334" cy="8777880"/>
        </p:xfrm>
        <a:graphic>
          <a:graphicData uri="http://schemas.openxmlformats.org/drawingml/2006/table">
            <a:tbl>
              <a:tblPr>
                <a:noFill/>
              </a:tblPr>
              <a:tblGrid>
                <a:gridCol w="1856067">
                  <a:extLst>
                    <a:ext uri="{9D8B030D-6E8A-4147-A177-3AD203B41FA5}">
                      <a16:colId xmlns:a16="http://schemas.microsoft.com/office/drawing/2014/main" val="20000"/>
                    </a:ext>
                  </a:extLst>
                </a:gridCol>
                <a:gridCol w="2008300">
                  <a:extLst>
                    <a:ext uri="{9D8B030D-6E8A-4147-A177-3AD203B41FA5}">
                      <a16:colId xmlns:a16="http://schemas.microsoft.com/office/drawing/2014/main" val="20001"/>
                    </a:ext>
                  </a:extLst>
                </a:gridCol>
                <a:gridCol w="1703833">
                  <a:extLst>
                    <a:ext uri="{9D8B030D-6E8A-4147-A177-3AD203B41FA5}">
                      <a16:colId xmlns:a16="http://schemas.microsoft.com/office/drawing/2014/main" val="20002"/>
                    </a:ext>
                  </a:extLst>
                </a:gridCol>
                <a:gridCol w="2026167">
                  <a:extLst>
                    <a:ext uri="{9D8B030D-6E8A-4147-A177-3AD203B41FA5}">
                      <a16:colId xmlns:a16="http://schemas.microsoft.com/office/drawing/2014/main" val="20003"/>
                    </a:ext>
                  </a:extLst>
                </a:gridCol>
                <a:gridCol w="1685967">
                  <a:extLst>
                    <a:ext uri="{9D8B030D-6E8A-4147-A177-3AD203B41FA5}">
                      <a16:colId xmlns:a16="http://schemas.microsoft.com/office/drawing/2014/main" val="20004"/>
                    </a:ext>
                  </a:extLst>
                </a:gridCol>
              </a:tblGrid>
              <a:tr h="975320">
                <a:tc>
                  <a:txBody>
                    <a:bodyPr/>
                    <a:lstStyle/>
                    <a:p>
                      <a:pPr marL="0" lvl="0" indent="0" algn="ctr" rtl="0">
                        <a:spcBef>
                          <a:spcPts val="0"/>
                        </a:spcBef>
                        <a:spcAft>
                          <a:spcPts val="0"/>
                        </a:spcAft>
                        <a:buNone/>
                      </a:pPr>
                      <a:r>
                        <a:rPr lang="en" sz="2400" b="1">
                          <a:latin typeface="Helvetica Neue"/>
                          <a:ea typeface="Helvetica Neue"/>
                          <a:cs typeface="Helvetica Neue"/>
                          <a:sym typeface="Helvetica Neue"/>
                        </a:rPr>
                        <a:t># iterations</a:t>
                      </a:r>
                      <a:endParaRPr sz="2400" b="1">
                        <a:latin typeface="Helvetica Neue"/>
                        <a:ea typeface="Helvetica Neue"/>
                        <a:cs typeface="Helvetica Neue"/>
                        <a:sym typeface="Helvetica Neue"/>
                      </a:endParaRPr>
                    </a:p>
                  </a:txBody>
                  <a:tcPr marL="121900" marR="121900" marT="121900" marB="121900"/>
                </a:tc>
                <a:tc>
                  <a:txBody>
                    <a:bodyPr/>
                    <a:lstStyle/>
                    <a:p>
                      <a:pPr marL="0" lvl="0" indent="0" algn="ctr" rtl="0">
                        <a:spcBef>
                          <a:spcPts val="0"/>
                        </a:spcBef>
                        <a:spcAft>
                          <a:spcPts val="0"/>
                        </a:spcAft>
                        <a:buNone/>
                      </a:pPr>
                      <a:r>
                        <a:rPr lang="en" sz="2400" b="1">
                          <a:latin typeface="Helvetica Neue"/>
                          <a:ea typeface="Helvetica Neue"/>
                          <a:cs typeface="Helvetica Neue"/>
                          <a:sym typeface="Helvetica Neue"/>
                        </a:rPr>
                        <a:t>ALG-A Time (s)</a:t>
                      </a:r>
                      <a:endParaRPr sz="2400" b="1">
                        <a:latin typeface="Helvetica Neue"/>
                        <a:ea typeface="Helvetica Neue"/>
                        <a:cs typeface="Helvetica Neue"/>
                        <a:sym typeface="Helvetica Neue"/>
                      </a:endParaRPr>
                    </a:p>
                  </a:txBody>
                  <a:tcPr marL="121900" marR="121900" marT="121900" marB="121900"/>
                </a:tc>
                <a:tc>
                  <a:txBody>
                    <a:bodyPr/>
                    <a:lstStyle/>
                    <a:p>
                      <a:pPr marL="0" lvl="0" indent="0" algn="ctr" rtl="0">
                        <a:spcBef>
                          <a:spcPts val="0"/>
                        </a:spcBef>
                        <a:spcAft>
                          <a:spcPts val="0"/>
                        </a:spcAft>
                        <a:buNone/>
                      </a:pPr>
                      <a:r>
                        <a:rPr lang="en" sz="2400" b="1">
                          <a:latin typeface="Helvetica Neue"/>
                          <a:ea typeface="Helvetica Neue"/>
                          <a:cs typeface="Helvetica Neue"/>
                          <a:sym typeface="Helvetica Neue"/>
                        </a:rPr>
                        <a:t>ALG-A Obj</a:t>
                      </a:r>
                      <a:endParaRPr sz="2400" b="1">
                        <a:latin typeface="Helvetica Neue"/>
                        <a:ea typeface="Helvetica Neue"/>
                        <a:cs typeface="Helvetica Neue"/>
                        <a:sym typeface="Helvetica Neue"/>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b="1">
                          <a:solidFill>
                            <a:schemeClr val="dk1"/>
                          </a:solidFill>
                          <a:latin typeface="Helvetica Neue"/>
                          <a:ea typeface="Helvetica Neue"/>
                          <a:cs typeface="Helvetica Neue"/>
                          <a:sym typeface="Helvetica Neue"/>
                        </a:rPr>
                        <a:t>ALG-B Time (s)</a:t>
                      </a:r>
                      <a:endParaRPr sz="2400" b="1">
                        <a:latin typeface="Helvetica Neue"/>
                        <a:ea typeface="Helvetica Neue"/>
                        <a:cs typeface="Helvetica Neue"/>
                        <a:sym typeface="Helvetica Neue"/>
                      </a:endParaRPr>
                    </a:p>
                  </a:txBody>
                  <a:tcPr marL="121900" marR="121900" marT="121900" marB="121900"/>
                </a:tc>
                <a:tc>
                  <a:txBody>
                    <a:bodyPr/>
                    <a:lstStyle/>
                    <a:p>
                      <a:pPr marL="0" lvl="0" indent="0" algn="ctr" rtl="0">
                        <a:spcBef>
                          <a:spcPts val="0"/>
                        </a:spcBef>
                        <a:spcAft>
                          <a:spcPts val="0"/>
                        </a:spcAft>
                        <a:buNone/>
                      </a:pPr>
                      <a:r>
                        <a:rPr lang="en" sz="2400" b="1">
                          <a:solidFill>
                            <a:schemeClr val="dk1"/>
                          </a:solidFill>
                          <a:latin typeface="Helvetica Neue"/>
                          <a:ea typeface="Helvetica Neue"/>
                          <a:cs typeface="Helvetica Neue"/>
                          <a:sym typeface="Helvetica Neue"/>
                        </a:rPr>
                        <a:t>ALG-B Obj</a:t>
                      </a:r>
                      <a:endParaRPr sz="2400">
                        <a:latin typeface="Helvetica Neue Light"/>
                        <a:ea typeface="Helvetica Neue Light"/>
                        <a:cs typeface="Helvetica Neue Light"/>
                        <a:sym typeface="Helvetica Neue Light"/>
                      </a:endParaRPr>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None/>
                      </a:pPr>
                      <a:r>
                        <a:rPr lang="en" sz="2400">
                          <a:latin typeface="Helvetica Neue Light"/>
                          <a:ea typeface="Helvetica Neue Light"/>
                          <a:cs typeface="Helvetica Neue Light"/>
                          <a:sym typeface="Helvetica Neue Light"/>
                        </a:rPr>
                        <a:t>0.032±0.002</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None/>
                      </a:pPr>
                      <a:r>
                        <a:rPr lang="en" sz="2400">
                          <a:latin typeface="Helvetica Neue Light"/>
                          <a:ea typeface="Helvetica Neue Light"/>
                          <a:cs typeface="Helvetica Neue Light"/>
                          <a:sym typeface="Helvetica Neue Light"/>
                        </a:rPr>
                        <a:t>38573.233</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0.066±0.001</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40293.384</a:t>
                      </a:r>
                      <a:endParaRPr sz="2400">
                        <a:latin typeface="Helvetica Neue Light"/>
                        <a:ea typeface="Helvetica Neue Light"/>
                        <a:cs typeface="Helvetica Neue Light"/>
                        <a:sym typeface="Helvetica Neue Light"/>
                      </a:endParaRPr>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 sz="2400">
                          <a:latin typeface="Helvetica Neue Light"/>
                          <a:ea typeface="Helvetica Neue Light"/>
                          <a:cs typeface="Helvetica Neue Light"/>
                          <a:sym typeface="Helvetica Neue Light"/>
                        </a:rPr>
                        <a:t>5</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0.053±0.003</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28594.534</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0.099±0.001</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35184.299</a:t>
                      </a:r>
                      <a:endParaRPr sz="2400">
                        <a:latin typeface="Helvetica Neue Light"/>
                        <a:ea typeface="Helvetica Neue Light"/>
                        <a:cs typeface="Helvetica Neue Light"/>
                        <a:sym typeface="Helvetica Neue Light"/>
                      </a:endParaRPr>
                    </a:p>
                  </a:txBody>
                  <a:tcPr marL="121900" marR="121900" marT="121900" marB="121900"/>
                </a:tc>
                <a:extLst>
                  <a:ext uri="{0D108BD9-81ED-4DB2-BD59-A6C34878D82A}">
                    <a16:rowId xmlns:a16="http://schemas.microsoft.com/office/drawing/2014/main" val="10002"/>
                  </a:ext>
                </a:extLst>
              </a:tr>
              <a:tr h="609560">
                <a:tc>
                  <a:txBody>
                    <a:bodyPr/>
                    <a:lstStyle/>
                    <a:p>
                      <a:pPr marL="0" lvl="0" indent="0" algn="l" rtl="0">
                        <a:spcBef>
                          <a:spcPts val="0"/>
                        </a:spcBef>
                        <a:spcAft>
                          <a:spcPts val="0"/>
                        </a:spcAft>
                        <a:buNone/>
                      </a:pPr>
                      <a:r>
                        <a:rPr lang="en" sz="2400">
                          <a:latin typeface="Helvetica Neue Light"/>
                          <a:ea typeface="Helvetica Neue Light"/>
                          <a:cs typeface="Helvetica Neue Light"/>
                          <a:sym typeface="Helvetica Neue Light"/>
                        </a:rPr>
                        <a:t>10</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0.104±0.005</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21829.263</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0.122±0.003</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26183.112</a:t>
                      </a:r>
                      <a:endParaRPr sz="2400">
                        <a:latin typeface="Helvetica Neue Light"/>
                        <a:ea typeface="Helvetica Neue Light"/>
                        <a:cs typeface="Helvetica Neue Light"/>
                        <a:sym typeface="Helvetica Neue Light"/>
                      </a:endParaRPr>
                    </a:p>
                  </a:txBody>
                  <a:tcPr marL="121900" marR="121900" marT="121900" marB="121900"/>
                </a:tc>
                <a:extLst>
                  <a:ext uri="{0D108BD9-81ED-4DB2-BD59-A6C34878D82A}">
                    <a16:rowId xmlns:a16="http://schemas.microsoft.com/office/drawing/2014/main" val="10003"/>
                  </a:ext>
                </a:extLst>
              </a:tr>
              <a:tr h="609560">
                <a:tc>
                  <a:txBody>
                    <a:bodyPr/>
                    <a:lstStyle/>
                    <a:p>
                      <a:pPr marL="0" lvl="0" indent="0" algn="l" rtl="0">
                        <a:spcBef>
                          <a:spcPts val="0"/>
                        </a:spcBef>
                        <a:spcAft>
                          <a:spcPts val="0"/>
                        </a:spcAft>
                        <a:buNone/>
                      </a:pPr>
                      <a:r>
                        <a:rPr lang="en" sz="2400">
                          <a:latin typeface="Helvetica Neue Light"/>
                          <a:ea typeface="Helvetica Neue Light"/>
                          <a:cs typeface="Helvetica Neue Light"/>
                          <a:sym typeface="Helvetica Neue Light"/>
                        </a:rPr>
                        <a:t>50</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0.643±0.010</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19483.243</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0.843±0.007</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22347.745</a:t>
                      </a:r>
                      <a:endParaRPr sz="2400">
                        <a:latin typeface="Helvetica Neue Light"/>
                        <a:ea typeface="Helvetica Neue Light"/>
                        <a:cs typeface="Helvetica Neue Light"/>
                        <a:sym typeface="Helvetica Neue Light"/>
                      </a:endParaRPr>
                    </a:p>
                  </a:txBody>
                  <a:tcPr marL="121900" marR="121900" marT="121900" marB="121900"/>
                </a:tc>
                <a:extLst>
                  <a:ext uri="{0D108BD9-81ED-4DB2-BD59-A6C34878D82A}">
                    <a16:rowId xmlns:a16="http://schemas.microsoft.com/office/drawing/2014/main" val="10004"/>
                  </a:ext>
                </a:extLst>
              </a:tr>
              <a:tr h="609560">
                <a:tc>
                  <a:txBody>
                    <a:bodyPr/>
                    <a:lstStyle/>
                    <a:p>
                      <a:pPr marL="0" lvl="0" indent="0" algn="l" rtl="0">
                        <a:spcBef>
                          <a:spcPts val="0"/>
                        </a:spcBef>
                        <a:spcAft>
                          <a:spcPts val="0"/>
                        </a:spcAft>
                        <a:buNone/>
                      </a:pPr>
                      <a:r>
                        <a:rPr lang="en" sz="2400">
                          <a:latin typeface="Helvetica Neue Light"/>
                          <a:ea typeface="Helvetica Neue Light"/>
                          <a:cs typeface="Helvetica Neue Light"/>
                          <a:sym typeface="Helvetica Neue Light"/>
                        </a:rPr>
                        <a:t>100</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2.003±0.040</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18324.090</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3.666±0.020</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21293.374</a:t>
                      </a:r>
                      <a:endParaRPr sz="2400">
                        <a:latin typeface="Helvetica Neue Light"/>
                        <a:ea typeface="Helvetica Neue Light"/>
                        <a:cs typeface="Helvetica Neue Light"/>
                        <a:sym typeface="Helvetica Neue Light"/>
                      </a:endParaRPr>
                    </a:p>
                  </a:txBody>
                  <a:tcPr marL="121900" marR="121900" marT="121900" marB="121900"/>
                </a:tc>
                <a:extLst>
                  <a:ext uri="{0D108BD9-81ED-4DB2-BD59-A6C34878D82A}">
                    <a16:rowId xmlns:a16="http://schemas.microsoft.com/office/drawing/2014/main" val="10005"/>
                  </a:ext>
                </a:extLst>
              </a:tr>
              <a:tr h="609560">
                <a:tc>
                  <a:txBody>
                    <a:bodyPr/>
                    <a:lstStyle/>
                    <a:p>
                      <a:pPr marL="0" lvl="0" indent="0" algn="l" rtl="0">
                        <a:spcBef>
                          <a:spcPts val="0"/>
                        </a:spcBef>
                        <a:spcAft>
                          <a:spcPts val="0"/>
                        </a:spcAft>
                        <a:buNone/>
                      </a:pPr>
                      <a:r>
                        <a:rPr lang="en" sz="2400">
                          <a:latin typeface="Helvetica Neue Light"/>
                          <a:ea typeface="Helvetica Neue Light"/>
                          <a:cs typeface="Helvetica Neue Light"/>
                          <a:sym typeface="Helvetica Neue Light"/>
                        </a:rPr>
                        <a:t>500</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7.432±0.064</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18222.366</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9.300±0.034</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20934.440</a:t>
                      </a:r>
                      <a:endParaRPr sz="2400">
                        <a:latin typeface="Helvetica Neue Light"/>
                        <a:ea typeface="Helvetica Neue Light"/>
                        <a:cs typeface="Helvetica Neue Light"/>
                        <a:sym typeface="Helvetica Neue Light"/>
                      </a:endParaRPr>
                    </a:p>
                  </a:txBody>
                  <a:tcPr marL="121900" marR="121900" marT="121900" marB="121900"/>
                </a:tc>
                <a:extLst>
                  <a:ext uri="{0D108BD9-81ED-4DB2-BD59-A6C34878D82A}">
                    <a16:rowId xmlns:a16="http://schemas.microsoft.com/office/drawing/2014/main" val="10006"/>
                  </a:ext>
                </a:extLst>
              </a:tr>
              <a:tr h="975320">
                <a:tc>
                  <a:txBody>
                    <a:bodyPr/>
                    <a:lstStyle/>
                    <a:p>
                      <a:pPr marL="0" lvl="0" indent="0" algn="l" rtl="0">
                        <a:spcBef>
                          <a:spcPts val="0"/>
                        </a:spcBef>
                        <a:spcAft>
                          <a:spcPts val="0"/>
                        </a:spcAft>
                        <a:buNone/>
                      </a:pPr>
                      <a:r>
                        <a:rPr lang="en" sz="2400">
                          <a:latin typeface="Helvetica Neue Light"/>
                          <a:ea typeface="Helvetica Neue Light"/>
                          <a:cs typeface="Helvetica Neue Light"/>
                          <a:sym typeface="Helvetica Neue Light"/>
                        </a:rPr>
                        <a:t>1,000</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14.637±0.152</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18192.286</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19.234±0.111</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19200.577</a:t>
                      </a:r>
                      <a:endParaRPr sz="2400">
                        <a:latin typeface="Helvetica Neue Light"/>
                        <a:ea typeface="Helvetica Neue Light"/>
                        <a:cs typeface="Helvetica Neue Light"/>
                        <a:sym typeface="Helvetica Neue Light"/>
                      </a:endParaRPr>
                    </a:p>
                  </a:txBody>
                  <a:tcPr marL="121900" marR="121900" marT="121900" marB="121900"/>
                </a:tc>
                <a:extLst>
                  <a:ext uri="{0D108BD9-81ED-4DB2-BD59-A6C34878D82A}">
                    <a16:rowId xmlns:a16="http://schemas.microsoft.com/office/drawing/2014/main" val="10007"/>
                  </a:ext>
                </a:extLst>
              </a:tr>
              <a:tr h="975320">
                <a:tc>
                  <a:txBody>
                    <a:bodyPr/>
                    <a:lstStyle/>
                    <a:p>
                      <a:pPr marL="0" lvl="0" indent="0" algn="l" rtl="0">
                        <a:spcBef>
                          <a:spcPts val="0"/>
                        </a:spcBef>
                        <a:spcAft>
                          <a:spcPts val="0"/>
                        </a:spcAft>
                        <a:buNone/>
                      </a:pPr>
                      <a:r>
                        <a:rPr lang="en" sz="2400">
                          <a:latin typeface="Helvetica Neue Light"/>
                          <a:ea typeface="Helvetica Neue Light"/>
                          <a:cs typeface="Helvetica Neue Light"/>
                          <a:sym typeface="Helvetica Neue Light"/>
                        </a:rPr>
                        <a:t>5,000</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19.523±0.232</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18187.253</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30.534±0.155</a:t>
                      </a:r>
                      <a:endParaRPr sz="2400">
                        <a:latin typeface="Helvetica Neue Light"/>
                        <a:ea typeface="Helvetica Neue Light"/>
                        <a:cs typeface="Helvetica Neue Light"/>
                        <a:sym typeface="Helvetica Neue Light"/>
                      </a:endParaRPr>
                    </a:p>
                  </a:txBody>
                  <a:tcPr marL="121900" marR="121900" marT="121900" marB="121900"/>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18603.784</a:t>
                      </a:r>
                      <a:endParaRPr sz="2400">
                        <a:latin typeface="Helvetica Neue Light"/>
                        <a:ea typeface="Helvetica Neue Light"/>
                        <a:cs typeface="Helvetica Neue Light"/>
                        <a:sym typeface="Helvetica Neue Light"/>
                      </a:endParaRPr>
                    </a:p>
                  </a:txBody>
                  <a:tcPr marL="121900" marR="121900" marT="121900" marB="121900"/>
                </a:tc>
                <a:extLst>
                  <a:ext uri="{0D108BD9-81ED-4DB2-BD59-A6C34878D82A}">
                    <a16:rowId xmlns:a16="http://schemas.microsoft.com/office/drawing/2014/main" val="10008"/>
                  </a:ext>
                </a:extLst>
              </a:tr>
            </a:tbl>
          </a:graphicData>
        </a:graphic>
      </p:graphicFrame>
      <p:sp>
        <p:nvSpPr>
          <p:cNvPr id="1127" name="Google Shape;1127;p79"/>
          <p:cNvSpPr txBox="1"/>
          <p:nvPr/>
        </p:nvSpPr>
        <p:spPr>
          <a:xfrm>
            <a:off x="3942800" y="965533"/>
            <a:ext cx="4306400" cy="4836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ALG-A outperforms ALG-B</a:t>
            </a:r>
            <a:endParaRPr sz="2400">
              <a:latin typeface="Helvetica Neue Light"/>
              <a:ea typeface="Helvetica Neue Light"/>
              <a:cs typeface="Helvetica Neue Light"/>
              <a:sym typeface="Helvetica Neue Light"/>
            </a:endParaRPr>
          </a:p>
        </p:txBody>
      </p:sp>
      <p:sp>
        <p:nvSpPr>
          <p:cNvPr id="1128" name="Google Shape;1128;p79"/>
          <p:cNvSpPr txBox="1"/>
          <p:nvPr/>
        </p:nvSpPr>
        <p:spPr>
          <a:xfrm>
            <a:off x="4899733" y="3710295"/>
            <a:ext cx="2561600" cy="763600"/>
          </a:xfrm>
          <a:prstGeom prst="rect">
            <a:avLst/>
          </a:prstGeom>
          <a:solidFill>
            <a:srgbClr val="C9DAF8"/>
          </a:solid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yikes</a:t>
            </a:r>
            <a:endParaRPr sz="2400">
              <a:latin typeface="Helvetica Neue Light"/>
              <a:ea typeface="Helvetica Neue Light"/>
              <a:cs typeface="Helvetica Neue Light"/>
              <a:sym typeface="Helvetica Neue Light"/>
            </a:endParaRPr>
          </a:p>
        </p:txBody>
      </p:sp>
      <p:sp>
        <p:nvSpPr>
          <p:cNvPr id="1129" name="Google Shape;1129;p79"/>
          <p:cNvSpPr txBox="1"/>
          <p:nvPr/>
        </p:nvSpPr>
        <p:spPr>
          <a:xfrm>
            <a:off x="1944133" y="2823400"/>
            <a:ext cx="8472800" cy="1100800"/>
          </a:xfrm>
          <a:prstGeom prst="rect">
            <a:avLst/>
          </a:prstGeom>
          <a:noFill/>
          <a:ln>
            <a:noFill/>
          </a:ln>
        </p:spPr>
        <p:txBody>
          <a:bodyPr spcFirstLastPara="1" wrap="square" lIns="121900" tIns="121900" rIns="121900" bIns="121900" anchor="t" anchorCtr="0">
            <a:noAutofit/>
          </a:bodyPr>
          <a:lstStyle/>
          <a:p>
            <a:pPr algn="ctr"/>
            <a:br>
              <a:rPr lang="en" sz="2400" b="1">
                <a:latin typeface="Helvetica Neue"/>
                <a:ea typeface="Helvetica Neue"/>
                <a:cs typeface="Helvetica Neue"/>
                <a:sym typeface="Helvetica Neue"/>
              </a:rPr>
            </a:br>
            <a:r>
              <a:rPr lang="en" sz="2400">
                <a:latin typeface="Helvetica Neue Light"/>
                <a:ea typeface="Helvetica Neue Light"/>
                <a:cs typeface="Helvetica Neue Light"/>
                <a:sym typeface="Helvetica Neue Light"/>
              </a:rPr>
              <a:t>There is </a:t>
            </a:r>
            <a:r>
              <a:rPr lang="en" sz="2400" i="1">
                <a:latin typeface="Helvetica Neue Light"/>
                <a:ea typeface="Helvetica Neue Light"/>
                <a:cs typeface="Helvetica Neue Light"/>
                <a:sym typeface="Helvetica Neue Light"/>
              </a:rPr>
              <a:t>always</a:t>
            </a:r>
            <a:r>
              <a:rPr lang="en" sz="2400">
                <a:latin typeface="Helvetica Neue Light"/>
                <a:ea typeface="Helvetica Neue Light"/>
                <a:cs typeface="Helvetica Neue Light"/>
                <a:sym typeface="Helvetica Neue Light"/>
              </a:rPr>
              <a:t> a better way to convey numerical comparison than a table</a:t>
            </a:r>
            <a:endParaRPr sz="2400">
              <a:latin typeface="Helvetica Neue Light"/>
              <a:ea typeface="Helvetica Neue Light"/>
              <a:cs typeface="Helvetica Neue Light"/>
              <a:sym typeface="Helvetica Neue Light"/>
            </a:endParaRPr>
          </a:p>
        </p:txBody>
      </p:sp>
      <p:grpSp>
        <p:nvGrpSpPr>
          <p:cNvPr id="1130" name="Google Shape;1130;p79"/>
          <p:cNvGrpSpPr/>
          <p:nvPr/>
        </p:nvGrpSpPr>
        <p:grpSpPr>
          <a:xfrm>
            <a:off x="753467" y="875333"/>
            <a:ext cx="10546397" cy="5327384"/>
            <a:chOff x="565100" y="656500"/>
            <a:chExt cx="7909798" cy="3995538"/>
          </a:xfrm>
        </p:grpSpPr>
        <p:pic>
          <p:nvPicPr>
            <p:cNvPr id="1131" name="Google Shape;1131;p79" descr="Image result for line graph"/>
            <p:cNvPicPr preferRelativeResize="0"/>
            <p:nvPr/>
          </p:nvPicPr>
          <p:blipFill rotWithShape="1">
            <a:blip r:embed="rId5">
              <a:alphaModFix/>
            </a:blip>
            <a:srcRect r="22438"/>
            <a:stretch/>
          </p:blipFill>
          <p:spPr>
            <a:xfrm>
              <a:off x="824975" y="875475"/>
              <a:ext cx="1751000" cy="1358925"/>
            </a:xfrm>
            <a:prstGeom prst="rect">
              <a:avLst/>
            </a:prstGeom>
            <a:noFill/>
            <a:ln>
              <a:noFill/>
            </a:ln>
          </p:spPr>
        </p:pic>
        <p:pic>
          <p:nvPicPr>
            <p:cNvPr id="1132" name="Google Shape;1132;p79" descr="Image result for bar graph"/>
            <p:cNvPicPr preferRelativeResize="0"/>
            <p:nvPr/>
          </p:nvPicPr>
          <p:blipFill rotWithShape="1">
            <a:blip r:embed="rId6">
              <a:alphaModFix/>
            </a:blip>
            <a:srcRect t="17763" r="3993"/>
            <a:stretch/>
          </p:blipFill>
          <p:spPr>
            <a:xfrm>
              <a:off x="5646875" y="656500"/>
              <a:ext cx="2828023" cy="1388950"/>
            </a:xfrm>
            <a:prstGeom prst="rect">
              <a:avLst/>
            </a:prstGeom>
            <a:noFill/>
            <a:ln>
              <a:noFill/>
            </a:ln>
          </p:spPr>
        </p:pic>
        <p:pic>
          <p:nvPicPr>
            <p:cNvPr id="1133" name="Google Shape;1133;p79" descr="Image result for scatter plot"/>
            <p:cNvPicPr preferRelativeResize="0"/>
            <p:nvPr/>
          </p:nvPicPr>
          <p:blipFill>
            <a:blip r:embed="rId7">
              <a:alphaModFix/>
            </a:blip>
            <a:stretch>
              <a:fillRect/>
            </a:stretch>
          </p:blipFill>
          <p:spPr>
            <a:xfrm>
              <a:off x="565100" y="3222650"/>
              <a:ext cx="1811920" cy="1358925"/>
            </a:xfrm>
            <a:prstGeom prst="rect">
              <a:avLst/>
            </a:prstGeom>
            <a:noFill/>
            <a:ln>
              <a:noFill/>
            </a:ln>
          </p:spPr>
        </p:pic>
        <p:pic>
          <p:nvPicPr>
            <p:cNvPr id="1134" name="Google Shape;1134;p79" descr="Image result for pie chart"/>
            <p:cNvPicPr preferRelativeResize="0"/>
            <p:nvPr/>
          </p:nvPicPr>
          <p:blipFill>
            <a:blip r:embed="rId8">
              <a:alphaModFix/>
            </a:blip>
            <a:stretch>
              <a:fillRect/>
            </a:stretch>
          </p:blipFill>
          <p:spPr>
            <a:xfrm>
              <a:off x="6244625" y="3769463"/>
              <a:ext cx="2013349" cy="882575"/>
            </a:xfrm>
            <a:prstGeom prst="rect">
              <a:avLst/>
            </a:prstGeom>
            <a:noFill/>
            <a:ln>
              <a:noFill/>
            </a:ln>
          </p:spPr>
        </p:pic>
        <p:sp>
          <p:nvSpPr>
            <p:cNvPr id="1135" name="Google Shape;1135;p79"/>
            <p:cNvSpPr txBox="1"/>
            <p:nvPr/>
          </p:nvSpPr>
          <p:spPr>
            <a:xfrm>
              <a:off x="2406525" y="1142650"/>
              <a:ext cx="1430400" cy="654600"/>
            </a:xfrm>
            <a:prstGeom prst="rect">
              <a:avLst/>
            </a:prstGeom>
            <a:noFill/>
            <a:ln>
              <a:noFill/>
            </a:ln>
          </p:spPr>
          <p:txBody>
            <a:bodyPr spcFirstLastPara="1" wrap="square" lIns="121900" tIns="121900" rIns="121900" bIns="121900" anchor="t" anchorCtr="0">
              <a:noAutofit/>
            </a:bodyPr>
            <a:lstStyle/>
            <a:p>
              <a:pPr algn="ctr"/>
              <a:r>
                <a:rPr lang="en" sz="2400" b="1">
                  <a:latin typeface="Helvetica Neue"/>
                  <a:ea typeface="Helvetica Neue"/>
                  <a:cs typeface="Helvetica Neue"/>
                  <a:sym typeface="Helvetica Neue"/>
                </a:rPr>
                <a:t>Line plot</a:t>
              </a:r>
              <a:br>
                <a:rPr lang="en" sz="2400" b="1">
                  <a:latin typeface="Helvetica Neue"/>
                  <a:ea typeface="Helvetica Neue"/>
                  <a:cs typeface="Helvetica Neue"/>
                  <a:sym typeface="Helvetica Neue"/>
                </a:rPr>
              </a:br>
              <a:r>
                <a:rPr lang="en" sz="2400">
                  <a:latin typeface="Helvetica Neue Light"/>
                  <a:ea typeface="Helvetica Neue Light"/>
                  <a:cs typeface="Helvetica Neue Light"/>
                  <a:sym typeface="Helvetica Neue Light"/>
                </a:rPr>
                <a:t>ordered data</a:t>
              </a:r>
              <a:endParaRPr sz="2400">
                <a:latin typeface="Helvetica Neue Light"/>
                <a:ea typeface="Helvetica Neue Light"/>
                <a:cs typeface="Helvetica Neue Light"/>
                <a:sym typeface="Helvetica Neue Light"/>
              </a:endParaRPr>
            </a:p>
          </p:txBody>
        </p:sp>
        <p:sp>
          <p:nvSpPr>
            <p:cNvPr id="1136" name="Google Shape;1136;p79"/>
            <p:cNvSpPr txBox="1"/>
            <p:nvPr/>
          </p:nvSpPr>
          <p:spPr>
            <a:xfrm>
              <a:off x="4351400" y="1106875"/>
              <a:ext cx="1430400" cy="654600"/>
            </a:xfrm>
            <a:prstGeom prst="rect">
              <a:avLst/>
            </a:prstGeom>
            <a:noFill/>
            <a:ln>
              <a:noFill/>
            </a:ln>
          </p:spPr>
          <p:txBody>
            <a:bodyPr spcFirstLastPara="1" wrap="square" lIns="121900" tIns="121900" rIns="121900" bIns="121900" anchor="t" anchorCtr="0">
              <a:noAutofit/>
            </a:bodyPr>
            <a:lstStyle/>
            <a:p>
              <a:pPr algn="ctr"/>
              <a:r>
                <a:rPr lang="en" sz="2400" b="1">
                  <a:latin typeface="Helvetica Neue"/>
                  <a:ea typeface="Helvetica Neue"/>
                  <a:cs typeface="Helvetica Neue"/>
                  <a:sym typeface="Helvetica Neue"/>
                </a:rPr>
                <a:t>Bar chart</a:t>
              </a:r>
              <a:br>
                <a:rPr lang="en" sz="2400" b="1">
                  <a:latin typeface="Helvetica Neue"/>
                  <a:ea typeface="Helvetica Neue"/>
                  <a:cs typeface="Helvetica Neue"/>
                  <a:sym typeface="Helvetica Neue"/>
                </a:rPr>
              </a:br>
              <a:r>
                <a:rPr lang="en" sz="2400">
                  <a:latin typeface="Helvetica Neue Light"/>
                  <a:ea typeface="Helvetica Neue Light"/>
                  <a:cs typeface="Helvetica Neue Light"/>
                  <a:sym typeface="Helvetica Neue Light"/>
                </a:rPr>
                <a:t>unordered data</a:t>
              </a:r>
              <a:endParaRPr sz="2400">
                <a:latin typeface="Helvetica Neue Light"/>
                <a:ea typeface="Helvetica Neue Light"/>
                <a:cs typeface="Helvetica Neue Light"/>
                <a:sym typeface="Helvetica Neue Light"/>
              </a:endParaRPr>
            </a:p>
          </p:txBody>
        </p:sp>
        <p:sp>
          <p:nvSpPr>
            <p:cNvPr id="1137" name="Google Shape;1137;p79"/>
            <p:cNvSpPr txBox="1"/>
            <p:nvPr/>
          </p:nvSpPr>
          <p:spPr>
            <a:xfrm>
              <a:off x="2276650" y="3825075"/>
              <a:ext cx="1430400" cy="654600"/>
            </a:xfrm>
            <a:prstGeom prst="rect">
              <a:avLst/>
            </a:prstGeom>
            <a:noFill/>
            <a:ln>
              <a:noFill/>
            </a:ln>
          </p:spPr>
          <p:txBody>
            <a:bodyPr spcFirstLastPara="1" wrap="square" lIns="121900" tIns="121900" rIns="121900" bIns="121900" anchor="t" anchorCtr="0">
              <a:noAutofit/>
            </a:bodyPr>
            <a:lstStyle/>
            <a:p>
              <a:pPr algn="ctr"/>
              <a:r>
                <a:rPr lang="en" sz="2400" b="1">
                  <a:latin typeface="Helvetica Neue"/>
                  <a:ea typeface="Helvetica Neue"/>
                  <a:cs typeface="Helvetica Neue"/>
                  <a:sym typeface="Helvetica Neue"/>
                </a:rPr>
                <a:t>Scatter plot</a:t>
              </a:r>
              <a:br>
                <a:rPr lang="en" sz="2400" b="1">
                  <a:latin typeface="Helvetica Neue"/>
                  <a:ea typeface="Helvetica Neue"/>
                  <a:cs typeface="Helvetica Neue"/>
                  <a:sym typeface="Helvetica Neue"/>
                </a:rPr>
              </a:br>
              <a:r>
                <a:rPr lang="en" sz="2400">
                  <a:latin typeface="Helvetica Neue Light"/>
                  <a:ea typeface="Helvetica Neue Light"/>
                  <a:cs typeface="Helvetica Neue Light"/>
                  <a:sym typeface="Helvetica Neue Light"/>
                </a:rPr>
                <a:t>noisy data</a:t>
              </a:r>
              <a:endParaRPr sz="2400">
                <a:latin typeface="Helvetica Neue Light"/>
                <a:ea typeface="Helvetica Neue Light"/>
                <a:cs typeface="Helvetica Neue Light"/>
                <a:sym typeface="Helvetica Neue Light"/>
              </a:endParaRPr>
            </a:p>
          </p:txBody>
        </p:sp>
        <p:sp>
          <p:nvSpPr>
            <p:cNvPr id="1138" name="Google Shape;1138;p79"/>
            <p:cNvSpPr txBox="1"/>
            <p:nvPr/>
          </p:nvSpPr>
          <p:spPr>
            <a:xfrm>
              <a:off x="4855925" y="3883450"/>
              <a:ext cx="1430400" cy="654600"/>
            </a:xfrm>
            <a:prstGeom prst="rect">
              <a:avLst/>
            </a:prstGeom>
            <a:noFill/>
            <a:ln>
              <a:noFill/>
            </a:ln>
          </p:spPr>
          <p:txBody>
            <a:bodyPr spcFirstLastPara="1" wrap="square" lIns="121900" tIns="121900" rIns="121900" bIns="121900" anchor="t" anchorCtr="0">
              <a:noAutofit/>
            </a:bodyPr>
            <a:lstStyle/>
            <a:p>
              <a:pPr algn="ctr"/>
              <a:r>
                <a:rPr lang="en" sz="2400" b="1">
                  <a:latin typeface="Helvetica Neue"/>
                  <a:ea typeface="Helvetica Neue"/>
                  <a:cs typeface="Helvetica Neue"/>
                  <a:sym typeface="Helvetica Neue"/>
                </a:rPr>
                <a:t>Pie chart</a:t>
              </a:r>
              <a:br>
                <a:rPr lang="en" sz="2400" b="1">
                  <a:latin typeface="Helvetica Neue"/>
                  <a:ea typeface="Helvetica Neue"/>
                  <a:cs typeface="Helvetica Neue"/>
                  <a:sym typeface="Helvetica Neue"/>
                </a:rPr>
              </a:br>
              <a:r>
                <a:rPr lang="en" sz="2400">
                  <a:latin typeface="Helvetica Neue Light"/>
                  <a:ea typeface="Helvetica Neue Light"/>
                  <a:cs typeface="Helvetica Neue Light"/>
                  <a:sym typeface="Helvetica Neue Light"/>
                </a:rPr>
                <a:t>fixed-sum data</a:t>
              </a:r>
              <a:endParaRPr sz="2400">
                <a:latin typeface="Helvetica Neue Light"/>
                <a:ea typeface="Helvetica Neue Light"/>
                <a:cs typeface="Helvetica Neue Light"/>
                <a:sym typeface="Helvetica Neue Light"/>
              </a:endParaRPr>
            </a:p>
          </p:txBody>
        </p:sp>
      </p:grpSp>
      <p:sp>
        <p:nvSpPr>
          <p:cNvPr id="1139" name="Google Shape;1139;p79"/>
          <p:cNvSpPr txBox="1"/>
          <p:nvPr/>
        </p:nvSpPr>
        <p:spPr>
          <a:xfrm>
            <a:off x="1868551" y="3710300"/>
            <a:ext cx="8472800" cy="11008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Does not apply to </a:t>
            </a:r>
            <a:r>
              <a:rPr lang="en" sz="2400" b="1">
                <a:latin typeface="Helvetica Neue"/>
                <a:ea typeface="Helvetica Neue"/>
                <a:cs typeface="Helvetica Neue"/>
                <a:sym typeface="Helvetica Neue"/>
              </a:rPr>
              <a:t>incomparable </a:t>
            </a:r>
            <a:r>
              <a:rPr lang="en" sz="2400">
                <a:latin typeface="Helvetica Neue Light"/>
                <a:ea typeface="Helvetica Neue Light"/>
                <a:cs typeface="Helvetica Neue Light"/>
                <a:sym typeface="Helvetica Neue Light"/>
              </a:rPr>
              <a:t>numerics</a:t>
            </a:r>
            <a:br>
              <a:rPr lang="en" sz="2400" b="1">
                <a:latin typeface="Helvetica Neue"/>
                <a:ea typeface="Helvetica Neue"/>
                <a:cs typeface="Helvetica Neue"/>
                <a:sym typeface="Helvetica Neue"/>
              </a:rPr>
            </a:br>
            <a:r>
              <a:rPr lang="en" sz="2400">
                <a:latin typeface="Helvetica Neue Light"/>
                <a:ea typeface="Helvetica Neue Light"/>
                <a:cs typeface="Helvetica Neue Light"/>
                <a:sym typeface="Helvetica Neue Light"/>
              </a:rPr>
              <a:t>(e.g. tuning parameters, dataset sizes)</a:t>
            </a:r>
            <a:endParaRPr sz="2400">
              <a:latin typeface="Helvetica Neue Light"/>
              <a:ea typeface="Helvetica Neue Light"/>
              <a:cs typeface="Helvetica Neue Light"/>
              <a:sym typeface="Helvetica Neue Light"/>
            </a:endParaRPr>
          </a:p>
        </p:txBody>
      </p:sp>
      <p:sp>
        <p:nvSpPr>
          <p:cNvPr id="1140" name="Google Shape;1140;p7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38</a:t>
            </a:fld>
            <a:endParaRPr/>
          </a:p>
        </p:txBody>
      </p:sp>
    </p:spTree>
    <p:extLst>
      <p:ext uri="{BB962C8B-B14F-4D97-AF65-F5344CB8AC3E}">
        <p14:creationId xmlns:p14="http://schemas.microsoft.com/office/powerpoint/2010/main" val="145588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8"/>
                                        </p:tgtEl>
                                        <p:attrNameLst>
                                          <p:attrName>style.visibility</p:attrName>
                                        </p:attrNameLst>
                                      </p:cBhvr>
                                      <p:to>
                                        <p:strVal val="visible"/>
                                      </p:to>
                                    </p:set>
                                    <p:animEffect transition="in" filter="fade">
                                      <p:cBhvr>
                                        <p:cTn id="7" dur="200"/>
                                        <p:tgtEl>
                                          <p:spTgt spid="11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00"/>
                                        <p:tgtEl>
                                          <p:spTgt spid="1126"/>
                                        </p:tgtEl>
                                      </p:cBhvr>
                                    </p:animEffect>
                                    <p:set>
                                      <p:cBhvr>
                                        <p:cTn id="12" dur="1" fill="hold">
                                          <p:stCondLst>
                                            <p:cond delay="200"/>
                                          </p:stCondLst>
                                        </p:cTn>
                                        <p:tgtEl>
                                          <p:spTgt spid="1126"/>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200"/>
                                        <p:tgtEl>
                                          <p:spTgt spid="1127"/>
                                        </p:tgtEl>
                                      </p:cBhvr>
                                    </p:animEffect>
                                    <p:set>
                                      <p:cBhvr>
                                        <p:cTn id="15" dur="1" fill="hold">
                                          <p:stCondLst>
                                            <p:cond delay="200"/>
                                          </p:stCondLst>
                                        </p:cTn>
                                        <p:tgtEl>
                                          <p:spTgt spid="1127"/>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200"/>
                                        <p:tgtEl>
                                          <p:spTgt spid="1128"/>
                                        </p:tgtEl>
                                      </p:cBhvr>
                                    </p:animEffect>
                                    <p:set>
                                      <p:cBhvr>
                                        <p:cTn id="18" dur="1" fill="hold">
                                          <p:stCondLst>
                                            <p:cond delay="200"/>
                                          </p:stCondLst>
                                        </p:cTn>
                                        <p:tgtEl>
                                          <p:spTgt spid="1128"/>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129"/>
                                        </p:tgtEl>
                                        <p:attrNameLst>
                                          <p:attrName>style.visibility</p:attrName>
                                        </p:attrNameLst>
                                      </p:cBhvr>
                                      <p:to>
                                        <p:strVal val="visible"/>
                                      </p:to>
                                    </p:set>
                                    <p:animEffect transition="in" filter="fade">
                                      <p:cBhvr>
                                        <p:cTn id="21" dur="200"/>
                                        <p:tgtEl>
                                          <p:spTgt spid="11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30"/>
                                        </p:tgtEl>
                                        <p:attrNameLst>
                                          <p:attrName>style.visibility</p:attrName>
                                        </p:attrNameLst>
                                      </p:cBhvr>
                                      <p:to>
                                        <p:strVal val="visible"/>
                                      </p:to>
                                    </p:set>
                                    <p:animEffect transition="in" filter="fade">
                                      <p:cBhvr>
                                        <p:cTn id="26" dur="200"/>
                                        <p:tgtEl>
                                          <p:spTgt spid="11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39"/>
                                        </p:tgtEl>
                                        <p:attrNameLst>
                                          <p:attrName>style.visibility</p:attrName>
                                        </p:attrNameLst>
                                      </p:cBhvr>
                                      <p:to>
                                        <p:strVal val="visible"/>
                                      </p:to>
                                    </p:set>
                                    <p:animEffect transition="in" filter="fade">
                                      <p:cBhvr>
                                        <p:cTn id="31" dur="200"/>
                                        <p:tgtEl>
                                          <p:spTgt spid="113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200"/>
                                        <p:tgtEl>
                                          <p:spTgt spid="1117"/>
                                        </p:tgtEl>
                                      </p:cBhvr>
                                    </p:animEffect>
                                    <p:set>
                                      <p:cBhvr>
                                        <p:cTn id="36" dur="1" fill="hold">
                                          <p:stCondLst>
                                            <p:cond delay="200"/>
                                          </p:stCondLst>
                                        </p:cTn>
                                        <p:tgtEl>
                                          <p:spTgt spid="11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8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What about incomparable numerics?</a:t>
            </a:r>
            <a:endParaRPr baseline="30000"/>
          </a:p>
        </p:txBody>
      </p:sp>
      <p:pic>
        <p:nvPicPr>
          <p:cNvPr id="1146" name="Google Shape;1146;p80"/>
          <p:cNvPicPr preferRelativeResize="0"/>
          <p:nvPr/>
        </p:nvPicPr>
        <p:blipFill rotWithShape="1">
          <a:blip r:embed="rId3">
            <a:alphaModFix/>
          </a:blip>
          <a:srcRect l="15368" b="40649"/>
          <a:stretch/>
        </p:blipFill>
        <p:spPr>
          <a:xfrm>
            <a:off x="402500" y="2384634"/>
            <a:ext cx="4208867" cy="4141199"/>
          </a:xfrm>
          <a:prstGeom prst="rect">
            <a:avLst/>
          </a:prstGeom>
          <a:noFill/>
          <a:ln>
            <a:noFill/>
          </a:ln>
        </p:spPr>
      </p:pic>
      <p:sp>
        <p:nvSpPr>
          <p:cNvPr id="1147" name="Google Shape;1147;p80"/>
          <p:cNvSpPr txBox="1"/>
          <p:nvPr/>
        </p:nvSpPr>
        <p:spPr>
          <a:xfrm>
            <a:off x="937800" y="1008967"/>
            <a:ext cx="10316400" cy="10996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Totally OK in a paper - for talks, either don’t include (tuning params)</a:t>
            </a:r>
            <a:br>
              <a:rPr lang="en" sz="2400">
                <a:latin typeface="Helvetica Neue Light"/>
                <a:ea typeface="Helvetica Neue Light"/>
                <a:cs typeface="Helvetica Neue Light"/>
                <a:sym typeface="Helvetica Neue Light"/>
              </a:rPr>
            </a:br>
            <a:r>
              <a:rPr lang="en" sz="2400">
                <a:latin typeface="Helvetica Neue Light"/>
                <a:ea typeface="Helvetica Neue Light"/>
                <a:cs typeface="Helvetica Neue Light"/>
                <a:sym typeface="Helvetica Neue Light"/>
              </a:rPr>
              <a:t>or use a </a:t>
            </a:r>
            <a:r>
              <a:rPr lang="en" sz="2400" b="1">
                <a:latin typeface="Helvetica Neue"/>
                <a:ea typeface="Helvetica Neue"/>
                <a:cs typeface="Helvetica Neue"/>
                <a:sym typeface="Helvetica Neue"/>
              </a:rPr>
              <a:t>summary </a:t>
            </a:r>
            <a:r>
              <a:rPr lang="en" sz="2400">
                <a:latin typeface="Helvetica Neue Light"/>
                <a:ea typeface="Helvetica Neue Light"/>
                <a:cs typeface="Helvetica Neue Light"/>
                <a:sym typeface="Helvetica Neue Light"/>
              </a:rPr>
              <a:t>that conveys the story</a:t>
            </a:r>
            <a:endParaRPr sz="2400">
              <a:latin typeface="Helvetica Neue Light"/>
              <a:ea typeface="Helvetica Neue Light"/>
              <a:cs typeface="Helvetica Neue Light"/>
              <a:sym typeface="Helvetica Neue Light"/>
            </a:endParaRPr>
          </a:p>
        </p:txBody>
      </p:sp>
      <p:sp>
        <p:nvSpPr>
          <p:cNvPr id="1148" name="Google Shape;1148;p80"/>
          <p:cNvSpPr txBox="1"/>
          <p:nvPr/>
        </p:nvSpPr>
        <p:spPr>
          <a:xfrm>
            <a:off x="897333" y="1885833"/>
            <a:ext cx="3219200" cy="7636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movie genres</a:t>
            </a:r>
            <a:r>
              <a:rPr lang="en" sz="2400" baseline="30000">
                <a:latin typeface="Helvetica Neue Light"/>
                <a:ea typeface="Helvetica Neue Light"/>
                <a:cs typeface="Helvetica Neue Light"/>
                <a:sym typeface="Helvetica Neue Light"/>
              </a:rPr>
              <a:t>10</a:t>
            </a:r>
            <a:endParaRPr sz="2400" baseline="30000">
              <a:latin typeface="Helvetica Neue Light"/>
              <a:ea typeface="Helvetica Neue Light"/>
              <a:cs typeface="Helvetica Neue Light"/>
              <a:sym typeface="Helvetica Neue Light"/>
            </a:endParaRPr>
          </a:p>
        </p:txBody>
      </p:sp>
      <p:grpSp>
        <p:nvGrpSpPr>
          <p:cNvPr id="1149" name="Google Shape;1149;p80"/>
          <p:cNvGrpSpPr/>
          <p:nvPr/>
        </p:nvGrpSpPr>
        <p:grpSpPr>
          <a:xfrm>
            <a:off x="8219734" y="2264334"/>
            <a:ext cx="4017733" cy="2938933"/>
            <a:chOff x="6164800" y="1469650"/>
            <a:chExt cx="3013300" cy="2204200"/>
          </a:xfrm>
        </p:grpSpPr>
        <p:sp>
          <p:nvSpPr>
            <p:cNvPr id="1150" name="Google Shape;1150;p80"/>
            <p:cNvSpPr txBox="1"/>
            <p:nvPr/>
          </p:nvSpPr>
          <p:spPr>
            <a:xfrm>
              <a:off x="6225650" y="1469650"/>
              <a:ext cx="2414400" cy="5727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Star Trek: Generations</a:t>
              </a:r>
              <a:endParaRPr sz="2400">
                <a:latin typeface="Helvetica Neue Light"/>
                <a:ea typeface="Helvetica Neue Light"/>
                <a:cs typeface="Helvetica Neue Light"/>
                <a:sym typeface="Helvetica Neue Light"/>
              </a:endParaRPr>
            </a:p>
          </p:txBody>
        </p:sp>
        <p:grpSp>
          <p:nvGrpSpPr>
            <p:cNvPr id="1151" name="Google Shape;1151;p80"/>
            <p:cNvGrpSpPr/>
            <p:nvPr/>
          </p:nvGrpSpPr>
          <p:grpSpPr>
            <a:xfrm>
              <a:off x="6164800" y="1883175"/>
              <a:ext cx="3013300" cy="1790675"/>
              <a:chOff x="4971100" y="2309550"/>
              <a:chExt cx="3013300" cy="1790675"/>
            </a:xfrm>
          </p:grpSpPr>
          <p:sp>
            <p:nvSpPr>
              <p:cNvPr id="1152" name="Google Shape;1152;p80"/>
              <p:cNvSpPr/>
              <p:nvPr/>
            </p:nvSpPr>
            <p:spPr>
              <a:xfrm>
                <a:off x="5532400" y="2712100"/>
                <a:ext cx="1291800" cy="1291800"/>
              </a:xfrm>
              <a:prstGeom prst="pie">
                <a:avLst>
                  <a:gd name="adj1" fmla="val 0"/>
                  <a:gd name="adj2" fmla="val 13064403"/>
                </a:avLst>
              </a:prstGeom>
              <a:solidFill>
                <a:srgbClr val="1C4587"/>
              </a:solidFill>
              <a:ln>
                <a:noFill/>
              </a:ln>
            </p:spPr>
            <p:txBody>
              <a:bodyPr spcFirstLastPara="1" wrap="square" lIns="121900" tIns="121900" rIns="121900" bIns="121900" anchor="ctr" anchorCtr="0">
                <a:noAutofit/>
              </a:bodyPr>
              <a:lstStyle/>
              <a:p>
                <a:endParaRPr sz="2400"/>
              </a:p>
            </p:txBody>
          </p:sp>
          <p:sp>
            <p:nvSpPr>
              <p:cNvPr id="1153" name="Google Shape;1153;p80"/>
              <p:cNvSpPr/>
              <p:nvPr/>
            </p:nvSpPr>
            <p:spPr>
              <a:xfrm>
                <a:off x="5532400" y="2712100"/>
                <a:ext cx="1291800" cy="1291800"/>
              </a:xfrm>
              <a:prstGeom prst="pie">
                <a:avLst>
                  <a:gd name="adj1" fmla="val 13079449"/>
                  <a:gd name="adj2" fmla="val 17195497"/>
                </a:avLst>
              </a:prstGeom>
              <a:solidFill>
                <a:srgbClr val="A61C00"/>
              </a:solidFill>
              <a:ln>
                <a:noFill/>
              </a:ln>
            </p:spPr>
            <p:txBody>
              <a:bodyPr spcFirstLastPara="1" wrap="square" lIns="121900" tIns="121900" rIns="121900" bIns="121900" anchor="ctr" anchorCtr="0">
                <a:noAutofit/>
              </a:bodyPr>
              <a:lstStyle/>
              <a:p>
                <a:endParaRPr sz="2400"/>
              </a:p>
            </p:txBody>
          </p:sp>
          <p:sp>
            <p:nvSpPr>
              <p:cNvPr id="1154" name="Google Shape;1154;p80"/>
              <p:cNvSpPr/>
              <p:nvPr/>
            </p:nvSpPr>
            <p:spPr>
              <a:xfrm>
                <a:off x="5532400" y="2712100"/>
                <a:ext cx="1291800" cy="1291800"/>
              </a:xfrm>
              <a:prstGeom prst="pie">
                <a:avLst>
                  <a:gd name="adj1" fmla="val 17217084"/>
                  <a:gd name="adj2" fmla="val 17242"/>
                </a:avLst>
              </a:prstGeom>
              <a:solidFill>
                <a:srgbClr val="38761D"/>
              </a:solidFill>
              <a:ln>
                <a:noFill/>
              </a:ln>
            </p:spPr>
            <p:txBody>
              <a:bodyPr spcFirstLastPara="1" wrap="square" lIns="121900" tIns="121900" rIns="121900" bIns="121900" anchor="ctr" anchorCtr="0">
                <a:noAutofit/>
              </a:bodyPr>
              <a:lstStyle/>
              <a:p>
                <a:endParaRPr sz="2400"/>
              </a:p>
            </p:txBody>
          </p:sp>
          <p:sp>
            <p:nvSpPr>
              <p:cNvPr id="1155" name="Google Shape;1155;p80"/>
              <p:cNvSpPr txBox="1"/>
              <p:nvPr/>
            </p:nvSpPr>
            <p:spPr>
              <a:xfrm>
                <a:off x="4971100" y="3640325"/>
                <a:ext cx="1291800" cy="459900"/>
              </a:xfrm>
              <a:prstGeom prst="rect">
                <a:avLst/>
              </a:prstGeom>
              <a:noFill/>
              <a:ln>
                <a:noFill/>
              </a:ln>
            </p:spPr>
            <p:txBody>
              <a:bodyPr spcFirstLastPara="1" wrap="square" lIns="121900" tIns="121900" rIns="121900" bIns="121900" anchor="t" anchorCtr="0">
                <a:noAutofit/>
              </a:bodyPr>
              <a:lstStyle/>
              <a:p>
                <a:r>
                  <a:rPr lang="en" sz="2400">
                    <a:solidFill>
                      <a:srgbClr val="1C4587"/>
                    </a:solidFill>
                    <a:latin typeface="Helvetica Neue Light"/>
                    <a:ea typeface="Helvetica Neue Light"/>
                    <a:cs typeface="Helvetica Neue Light"/>
                    <a:sym typeface="Helvetica Neue Light"/>
                  </a:rPr>
                  <a:t>action</a:t>
                </a:r>
                <a:endParaRPr sz="2400">
                  <a:solidFill>
                    <a:srgbClr val="1C4587"/>
                  </a:solidFill>
                  <a:latin typeface="Helvetica Neue Light"/>
                  <a:ea typeface="Helvetica Neue Light"/>
                  <a:cs typeface="Helvetica Neue Light"/>
                  <a:sym typeface="Helvetica Neue Light"/>
                </a:endParaRPr>
              </a:p>
            </p:txBody>
          </p:sp>
          <p:sp>
            <p:nvSpPr>
              <p:cNvPr id="1156" name="Google Shape;1156;p80"/>
              <p:cNvSpPr txBox="1"/>
              <p:nvPr/>
            </p:nvSpPr>
            <p:spPr>
              <a:xfrm>
                <a:off x="6692600" y="2650875"/>
                <a:ext cx="1291800" cy="459900"/>
              </a:xfrm>
              <a:prstGeom prst="rect">
                <a:avLst/>
              </a:prstGeom>
              <a:noFill/>
              <a:ln>
                <a:noFill/>
              </a:ln>
            </p:spPr>
            <p:txBody>
              <a:bodyPr spcFirstLastPara="1" wrap="square" lIns="121900" tIns="121900" rIns="121900" bIns="121900" anchor="t" anchorCtr="0">
                <a:noAutofit/>
              </a:bodyPr>
              <a:lstStyle/>
              <a:p>
                <a:r>
                  <a:rPr lang="en" sz="2400">
                    <a:solidFill>
                      <a:srgbClr val="38761D"/>
                    </a:solidFill>
                    <a:latin typeface="Helvetica Neue Light"/>
                    <a:ea typeface="Helvetica Neue Light"/>
                    <a:cs typeface="Helvetica Neue Light"/>
                    <a:sym typeface="Helvetica Neue Light"/>
                  </a:rPr>
                  <a:t>adventure</a:t>
                </a:r>
                <a:endParaRPr sz="2400">
                  <a:solidFill>
                    <a:srgbClr val="38761D"/>
                  </a:solidFill>
                  <a:latin typeface="Helvetica Neue Light"/>
                  <a:ea typeface="Helvetica Neue Light"/>
                  <a:cs typeface="Helvetica Neue Light"/>
                  <a:sym typeface="Helvetica Neue Light"/>
                </a:endParaRPr>
              </a:p>
            </p:txBody>
          </p:sp>
          <p:sp>
            <p:nvSpPr>
              <p:cNvPr id="1157" name="Google Shape;1157;p80"/>
              <p:cNvSpPr txBox="1"/>
              <p:nvPr/>
            </p:nvSpPr>
            <p:spPr>
              <a:xfrm>
                <a:off x="5454400" y="2309550"/>
                <a:ext cx="808500" cy="459900"/>
              </a:xfrm>
              <a:prstGeom prst="rect">
                <a:avLst/>
              </a:prstGeom>
              <a:noFill/>
              <a:ln>
                <a:noFill/>
              </a:ln>
            </p:spPr>
            <p:txBody>
              <a:bodyPr spcFirstLastPara="1" wrap="square" lIns="121900" tIns="121900" rIns="121900" bIns="121900" anchor="t" anchorCtr="0">
                <a:noAutofit/>
              </a:bodyPr>
              <a:lstStyle/>
              <a:p>
                <a:r>
                  <a:rPr lang="en" sz="2400">
                    <a:solidFill>
                      <a:srgbClr val="A61C00"/>
                    </a:solidFill>
                    <a:latin typeface="Helvetica Neue Light"/>
                    <a:ea typeface="Helvetica Neue Light"/>
                    <a:cs typeface="Helvetica Neue Light"/>
                    <a:sym typeface="Helvetica Neue Light"/>
                  </a:rPr>
                  <a:t>sci-fi</a:t>
                </a:r>
                <a:endParaRPr sz="2400">
                  <a:solidFill>
                    <a:srgbClr val="A61C00"/>
                  </a:solidFill>
                  <a:latin typeface="Helvetica Neue Light"/>
                  <a:ea typeface="Helvetica Neue Light"/>
                  <a:cs typeface="Helvetica Neue Light"/>
                  <a:sym typeface="Helvetica Neue Light"/>
                </a:endParaRPr>
              </a:p>
            </p:txBody>
          </p:sp>
        </p:grpSp>
      </p:grpSp>
      <p:grpSp>
        <p:nvGrpSpPr>
          <p:cNvPr id="1158" name="Google Shape;1158;p80"/>
          <p:cNvGrpSpPr/>
          <p:nvPr/>
        </p:nvGrpSpPr>
        <p:grpSpPr>
          <a:xfrm>
            <a:off x="4544900" y="2206101"/>
            <a:ext cx="3368189" cy="3843975"/>
            <a:chOff x="3408675" y="1425975"/>
            <a:chExt cx="2526142" cy="2882981"/>
          </a:xfrm>
        </p:grpSpPr>
        <p:cxnSp>
          <p:nvCxnSpPr>
            <p:cNvPr id="1159" name="Google Shape;1159;p80"/>
            <p:cNvCxnSpPr/>
            <p:nvPr/>
          </p:nvCxnSpPr>
          <p:spPr>
            <a:xfrm>
              <a:off x="3783250" y="2042338"/>
              <a:ext cx="0" cy="1386600"/>
            </a:xfrm>
            <a:prstGeom prst="straightConnector1">
              <a:avLst/>
            </a:prstGeom>
            <a:noFill/>
            <a:ln w="28575" cap="flat" cmpd="sng">
              <a:solidFill>
                <a:schemeClr val="dk2"/>
              </a:solidFill>
              <a:prstDash val="solid"/>
              <a:round/>
              <a:headEnd type="none" w="med" len="med"/>
              <a:tailEnd type="none" w="med" len="med"/>
            </a:ln>
          </p:spPr>
        </p:cxnSp>
        <p:cxnSp>
          <p:nvCxnSpPr>
            <p:cNvPr id="1160" name="Google Shape;1160;p80"/>
            <p:cNvCxnSpPr/>
            <p:nvPr/>
          </p:nvCxnSpPr>
          <p:spPr>
            <a:xfrm>
              <a:off x="3783245" y="3428938"/>
              <a:ext cx="1968000" cy="0"/>
            </a:xfrm>
            <a:prstGeom prst="straightConnector1">
              <a:avLst/>
            </a:prstGeom>
            <a:noFill/>
            <a:ln w="28575" cap="flat" cmpd="sng">
              <a:solidFill>
                <a:schemeClr val="dk2"/>
              </a:solidFill>
              <a:prstDash val="solid"/>
              <a:round/>
              <a:headEnd type="none" w="med" len="med"/>
              <a:tailEnd type="none" w="med" len="med"/>
            </a:ln>
          </p:spPr>
        </p:cxnSp>
        <p:sp>
          <p:nvSpPr>
            <p:cNvPr id="1161" name="Google Shape;1161;p80"/>
            <p:cNvSpPr/>
            <p:nvPr/>
          </p:nvSpPr>
          <p:spPr>
            <a:xfrm>
              <a:off x="3945500" y="2089813"/>
              <a:ext cx="209700" cy="1332300"/>
            </a:xfrm>
            <a:prstGeom prst="rect">
              <a:avLst/>
            </a:prstGeom>
            <a:solidFill>
              <a:srgbClr val="1C4587"/>
            </a:solidFill>
            <a:ln>
              <a:noFill/>
            </a:ln>
          </p:spPr>
          <p:txBody>
            <a:bodyPr spcFirstLastPara="1" wrap="square" lIns="121900" tIns="121900" rIns="121900" bIns="121900" anchor="ctr" anchorCtr="0">
              <a:noAutofit/>
            </a:bodyPr>
            <a:lstStyle/>
            <a:p>
              <a:endParaRPr sz="2400"/>
            </a:p>
          </p:txBody>
        </p:sp>
        <p:sp>
          <p:nvSpPr>
            <p:cNvPr id="1162" name="Google Shape;1162;p80"/>
            <p:cNvSpPr/>
            <p:nvPr/>
          </p:nvSpPr>
          <p:spPr>
            <a:xfrm>
              <a:off x="4500325" y="2495613"/>
              <a:ext cx="209700" cy="926400"/>
            </a:xfrm>
            <a:prstGeom prst="rect">
              <a:avLst/>
            </a:prstGeom>
            <a:solidFill>
              <a:srgbClr val="38761D"/>
            </a:solidFill>
            <a:ln>
              <a:noFill/>
            </a:ln>
          </p:spPr>
          <p:txBody>
            <a:bodyPr spcFirstLastPara="1" wrap="square" lIns="121900" tIns="121900" rIns="121900" bIns="121900" anchor="ctr" anchorCtr="0">
              <a:noAutofit/>
            </a:bodyPr>
            <a:lstStyle/>
            <a:p>
              <a:endParaRPr sz="2400"/>
            </a:p>
          </p:txBody>
        </p:sp>
        <p:sp>
          <p:nvSpPr>
            <p:cNvPr id="1163" name="Google Shape;1163;p80"/>
            <p:cNvSpPr/>
            <p:nvPr/>
          </p:nvSpPr>
          <p:spPr>
            <a:xfrm>
              <a:off x="5055150" y="2786438"/>
              <a:ext cx="209700" cy="635700"/>
            </a:xfrm>
            <a:prstGeom prst="rect">
              <a:avLst/>
            </a:prstGeom>
            <a:solidFill>
              <a:srgbClr val="A61C00"/>
            </a:solidFill>
            <a:ln>
              <a:noFill/>
            </a:ln>
          </p:spPr>
          <p:txBody>
            <a:bodyPr spcFirstLastPara="1" wrap="square" lIns="121900" tIns="121900" rIns="121900" bIns="121900" anchor="ctr" anchorCtr="0">
              <a:noAutofit/>
            </a:bodyPr>
            <a:lstStyle/>
            <a:p>
              <a:endParaRPr sz="2400"/>
            </a:p>
          </p:txBody>
        </p:sp>
        <p:sp>
          <p:nvSpPr>
            <p:cNvPr id="1164" name="Google Shape;1164;p80"/>
            <p:cNvSpPr txBox="1"/>
            <p:nvPr/>
          </p:nvSpPr>
          <p:spPr>
            <a:xfrm rot="1407828">
              <a:off x="5068292" y="3415316"/>
              <a:ext cx="808449" cy="460062"/>
            </a:xfrm>
            <a:prstGeom prst="rect">
              <a:avLst/>
            </a:prstGeom>
            <a:noFill/>
            <a:ln>
              <a:noFill/>
            </a:ln>
          </p:spPr>
          <p:txBody>
            <a:bodyPr spcFirstLastPara="1" wrap="square" lIns="121900" tIns="121900" rIns="121900" bIns="121900" anchor="t" anchorCtr="0">
              <a:noAutofit/>
            </a:bodyPr>
            <a:lstStyle/>
            <a:p>
              <a:r>
                <a:rPr lang="en" sz="2400">
                  <a:solidFill>
                    <a:srgbClr val="A61C00"/>
                  </a:solidFill>
                  <a:latin typeface="Helvetica Neue Light"/>
                  <a:ea typeface="Helvetica Neue Light"/>
                  <a:cs typeface="Helvetica Neue Light"/>
                  <a:sym typeface="Helvetica Neue Light"/>
                </a:rPr>
                <a:t>sci-fi</a:t>
              </a:r>
              <a:endParaRPr sz="2400">
                <a:solidFill>
                  <a:srgbClr val="A61C00"/>
                </a:solidFill>
                <a:latin typeface="Helvetica Neue Light"/>
                <a:ea typeface="Helvetica Neue Light"/>
                <a:cs typeface="Helvetica Neue Light"/>
                <a:sym typeface="Helvetica Neue Light"/>
              </a:endParaRPr>
            </a:p>
          </p:txBody>
        </p:sp>
        <p:sp>
          <p:nvSpPr>
            <p:cNvPr id="1165" name="Google Shape;1165;p80"/>
            <p:cNvSpPr txBox="1"/>
            <p:nvPr/>
          </p:nvSpPr>
          <p:spPr>
            <a:xfrm rot="1746766">
              <a:off x="4388544" y="3558525"/>
              <a:ext cx="1291801" cy="459836"/>
            </a:xfrm>
            <a:prstGeom prst="rect">
              <a:avLst/>
            </a:prstGeom>
            <a:noFill/>
            <a:ln>
              <a:noFill/>
            </a:ln>
          </p:spPr>
          <p:txBody>
            <a:bodyPr spcFirstLastPara="1" wrap="square" lIns="121900" tIns="121900" rIns="121900" bIns="121900" anchor="t" anchorCtr="0">
              <a:noAutofit/>
            </a:bodyPr>
            <a:lstStyle/>
            <a:p>
              <a:r>
                <a:rPr lang="en" sz="2400">
                  <a:solidFill>
                    <a:srgbClr val="38761D"/>
                  </a:solidFill>
                  <a:latin typeface="Helvetica Neue Light"/>
                  <a:ea typeface="Helvetica Neue Light"/>
                  <a:cs typeface="Helvetica Neue Light"/>
                  <a:sym typeface="Helvetica Neue Light"/>
                </a:rPr>
                <a:t>adventure</a:t>
              </a:r>
              <a:endParaRPr sz="2400">
                <a:solidFill>
                  <a:srgbClr val="38761D"/>
                </a:solidFill>
                <a:latin typeface="Helvetica Neue Light"/>
                <a:ea typeface="Helvetica Neue Light"/>
                <a:cs typeface="Helvetica Neue Light"/>
                <a:sym typeface="Helvetica Neue Light"/>
              </a:endParaRPr>
            </a:p>
          </p:txBody>
        </p:sp>
        <p:sp>
          <p:nvSpPr>
            <p:cNvPr id="1166" name="Google Shape;1166;p80"/>
            <p:cNvSpPr txBox="1"/>
            <p:nvPr/>
          </p:nvSpPr>
          <p:spPr>
            <a:xfrm rot="1787861">
              <a:off x="3851280" y="3558533"/>
              <a:ext cx="1291909" cy="459847"/>
            </a:xfrm>
            <a:prstGeom prst="rect">
              <a:avLst/>
            </a:prstGeom>
            <a:noFill/>
            <a:ln>
              <a:noFill/>
            </a:ln>
          </p:spPr>
          <p:txBody>
            <a:bodyPr spcFirstLastPara="1" wrap="square" lIns="121900" tIns="121900" rIns="121900" bIns="121900" anchor="t" anchorCtr="0">
              <a:noAutofit/>
            </a:bodyPr>
            <a:lstStyle/>
            <a:p>
              <a:r>
                <a:rPr lang="en" sz="2400">
                  <a:solidFill>
                    <a:srgbClr val="1C4587"/>
                  </a:solidFill>
                  <a:latin typeface="Helvetica Neue Light"/>
                  <a:ea typeface="Helvetica Neue Light"/>
                  <a:cs typeface="Helvetica Neue Light"/>
                  <a:sym typeface="Helvetica Neue Light"/>
                </a:rPr>
                <a:t>action</a:t>
              </a:r>
              <a:endParaRPr sz="2400">
                <a:solidFill>
                  <a:srgbClr val="1C4587"/>
                </a:solidFill>
                <a:latin typeface="Helvetica Neue Light"/>
                <a:ea typeface="Helvetica Neue Light"/>
                <a:cs typeface="Helvetica Neue Light"/>
                <a:sym typeface="Helvetica Neue Light"/>
              </a:endParaRPr>
            </a:p>
          </p:txBody>
        </p:sp>
        <p:sp>
          <p:nvSpPr>
            <p:cNvPr id="1167" name="Google Shape;1167;p80"/>
            <p:cNvSpPr txBox="1"/>
            <p:nvPr/>
          </p:nvSpPr>
          <p:spPr>
            <a:xfrm>
              <a:off x="3408675" y="2492275"/>
              <a:ext cx="489600" cy="527400"/>
            </a:xfrm>
            <a:prstGeom prst="rect">
              <a:avLst/>
            </a:prstGeom>
            <a:noFill/>
            <a:ln>
              <a:noFill/>
            </a:ln>
          </p:spPr>
          <p:txBody>
            <a:bodyPr spcFirstLastPara="1" wrap="square" lIns="121900" tIns="121900" rIns="121900" bIns="121900" anchor="t" anchorCtr="0">
              <a:noAutofit/>
            </a:bodyPr>
            <a:lstStyle/>
            <a:p>
              <a:r>
                <a:rPr lang="en" sz="2400" b="1">
                  <a:latin typeface="Helvetica Neue"/>
                  <a:ea typeface="Helvetica Neue"/>
                  <a:cs typeface="Helvetica Neue"/>
                  <a:sym typeface="Helvetica Neue"/>
                </a:rPr>
                <a:t>%</a:t>
              </a:r>
              <a:endParaRPr sz="2400" b="1">
                <a:latin typeface="Helvetica Neue"/>
                <a:ea typeface="Helvetica Neue"/>
                <a:cs typeface="Helvetica Neue"/>
                <a:sym typeface="Helvetica Neue"/>
              </a:endParaRPr>
            </a:p>
          </p:txBody>
        </p:sp>
        <p:sp>
          <p:nvSpPr>
            <p:cNvPr id="1168" name="Google Shape;1168;p80"/>
            <p:cNvSpPr txBox="1"/>
            <p:nvPr/>
          </p:nvSpPr>
          <p:spPr>
            <a:xfrm>
              <a:off x="3822375" y="1425975"/>
              <a:ext cx="1776000" cy="4125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 of movies with each genre</a:t>
              </a:r>
              <a:endParaRPr sz="2400">
                <a:latin typeface="Helvetica Neue Light"/>
                <a:ea typeface="Helvetica Neue Light"/>
                <a:cs typeface="Helvetica Neue Light"/>
                <a:sym typeface="Helvetica Neue Light"/>
              </a:endParaRPr>
            </a:p>
          </p:txBody>
        </p:sp>
      </p:grpSp>
      <p:sp>
        <p:nvSpPr>
          <p:cNvPr id="1169" name="Google Shape;1169;p8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39</a:t>
            </a:fld>
            <a:endParaRPr/>
          </a:p>
        </p:txBody>
      </p:sp>
    </p:spTree>
    <p:extLst>
      <p:ext uri="{BB962C8B-B14F-4D97-AF65-F5344CB8AC3E}">
        <p14:creationId xmlns:p14="http://schemas.microsoft.com/office/powerpoint/2010/main" val="2661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8"/>
                                        </p:tgtEl>
                                        <p:attrNameLst>
                                          <p:attrName>style.visibility</p:attrName>
                                        </p:attrNameLst>
                                      </p:cBhvr>
                                      <p:to>
                                        <p:strVal val="visible"/>
                                      </p:to>
                                    </p:set>
                                    <p:animEffect transition="in" filter="fade">
                                      <p:cBhvr>
                                        <p:cTn id="7" dur="200"/>
                                        <p:tgtEl>
                                          <p:spTgt spid="11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9"/>
                                        </p:tgtEl>
                                        <p:attrNameLst>
                                          <p:attrName>style.visibility</p:attrName>
                                        </p:attrNameLst>
                                      </p:cBhvr>
                                      <p:to>
                                        <p:strVal val="visible"/>
                                      </p:to>
                                    </p:set>
                                    <p:animEffect transition="in" filter="fade">
                                      <p:cBhvr>
                                        <p:cTn id="12" dur="200"/>
                                        <p:tgtEl>
                                          <p:spTgt spid="1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0"/>
          <p:cNvSpPr txBox="1"/>
          <p:nvPr/>
        </p:nvSpPr>
        <p:spPr>
          <a:xfrm>
            <a:off x="3527467" y="3215267"/>
            <a:ext cx="5137200" cy="6624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 sz="3200">
                <a:solidFill>
                  <a:schemeClr val="dk1"/>
                </a:solidFill>
                <a:latin typeface="Helvetica Neue Light"/>
                <a:ea typeface="Helvetica Neue Light"/>
                <a:cs typeface="Helvetica Neue Light"/>
                <a:sym typeface="Helvetica Neue Light"/>
              </a:rPr>
              <a:t>adaatatiwqdhtasgattwdt</a:t>
            </a:r>
            <a:endParaRPr sz="3200">
              <a:solidFill>
                <a:schemeClr val="dk1"/>
              </a:solidFill>
              <a:latin typeface="Helvetica Neue Light"/>
              <a:ea typeface="Helvetica Neue Light"/>
              <a:cs typeface="Helvetica Neue Light"/>
              <a:sym typeface="Helvetica Neue Light"/>
            </a:endParaRPr>
          </a:p>
        </p:txBody>
      </p:sp>
      <p:sp>
        <p:nvSpPr>
          <p:cNvPr id="213" name="Google Shape;213;p40"/>
          <p:cNvSpPr txBox="1">
            <a:spLocks noGrp="1"/>
          </p:cNvSpPr>
          <p:nvPr>
            <p:ph type="body" idx="1"/>
          </p:nvPr>
        </p:nvSpPr>
        <p:spPr>
          <a:xfrm>
            <a:off x="415600" y="1130233"/>
            <a:ext cx="11360800" cy="7636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a:solidFill>
                  <a:schemeClr val="dk1"/>
                </a:solidFill>
              </a:rPr>
              <a:t>I’ll show you 2 lists of characters and give you 5 seconds to memorize each</a:t>
            </a:r>
            <a:endParaRPr>
              <a:solidFill>
                <a:schemeClr val="dk1"/>
              </a:solidFill>
            </a:endParaRPr>
          </a:p>
        </p:txBody>
      </p:sp>
      <p:sp>
        <p:nvSpPr>
          <p:cNvPr id="214" name="Google Shape;214;p4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Let’s start with a brief experiment</a:t>
            </a:r>
            <a:endParaRPr/>
          </a:p>
        </p:txBody>
      </p:sp>
      <p:sp>
        <p:nvSpPr>
          <p:cNvPr id="215" name="Google Shape;215;p40"/>
          <p:cNvSpPr txBox="1"/>
          <p:nvPr/>
        </p:nvSpPr>
        <p:spPr>
          <a:xfrm>
            <a:off x="4055700" y="3228767"/>
            <a:ext cx="4080800" cy="6624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 sz="3200">
                <a:solidFill>
                  <a:schemeClr val="dk1"/>
                </a:solidFill>
                <a:latin typeface="Helvetica Neue Light"/>
                <a:ea typeface="Helvetica Neue Light"/>
                <a:cs typeface="Helvetica Neue Light"/>
                <a:sym typeface="Helvetica Neue Light"/>
              </a:rPr>
              <a:t>adaatat</a:t>
            </a:r>
            <a:endParaRPr sz="3200"/>
          </a:p>
        </p:txBody>
      </p:sp>
      <p:sp>
        <p:nvSpPr>
          <p:cNvPr id="216" name="Google Shape;216;p4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4</a:t>
            </a:fld>
            <a:endParaRPr/>
          </a:p>
        </p:txBody>
      </p:sp>
    </p:spTree>
    <p:extLst>
      <p:ext uri="{BB962C8B-B14F-4D97-AF65-F5344CB8AC3E}">
        <p14:creationId xmlns:p14="http://schemas.microsoft.com/office/powerpoint/2010/main" val="178472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fade">
                                      <p:cBhvr>
                                        <p:cTn id="7" dur="200"/>
                                        <p:tgtEl>
                                          <p:spTgt spid="215"/>
                                        </p:tgtEl>
                                      </p:cBhvr>
                                    </p:animEffect>
                                  </p:childTnLst>
                                </p:cTn>
                              </p:par>
                            </p:childTnLst>
                          </p:cTn>
                        </p:par>
                        <p:par>
                          <p:cTn id="8" fill="hold">
                            <p:stCondLst>
                              <p:cond delay="200"/>
                            </p:stCondLst>
                            <p:childTnLst>
                              <p:par>
                                <p:cTn id="9" presetID="10" presetClass="exit" presetSubtype="0" fill="hold" nodeType="afterEffect">
                                  <p:stCondLst>
                                    <p:cond delay="0"/>
                                  </p:stCondLst>
                                  <p:childTnLst>
                                    <p:animEffect transition="out" filter="fade">
                                      <p:cBhvr>
                                        <p:cTn id="10" dur="5000"/>
                                        <p:tgtEl>
                                          <p:spTgt spid="215"/>
                                        </p:tgtEl>
                                      </p:cBhvr>
                                    </p:animEffect>
                                    <p:set>
                                      <p:cBhvr>
                                        <p:cTn id="11" dur="1" fill="hold">
                                          <p:stCondLst>
                                            <p:cond delay="5000"/>
                                          </p:stCondLst>
                                        </p:cTn>
                                        <p:tgtEl>
                                          <p:spTgt spid="21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2"/>
                                        </p:tgtEl>
                                        <p:attrNameLst>
                                          <p:attrName>style.visibility</p:attrName>
                                        </p:attrNameLst>
                                      </p:cBhvr>
                                      <p:to>
                                        <p:strVal val="visible"/>
                                      </p:to>
                                    </p:set>
                                    <p:animEffect transition="in" filter="fade">
                                      <p:cBhvr>
                                        <p:cTn id="16" dur="200"/>
                                        <p:tgtEl>
                                          <p:spTgt spid="212"/>
                                        </p:tgtEl>
                                      </p:cBhvr>
                                    </p:animEffect>
                                  </p:childTnLst>
                                </p:cTn>
                              </p:par>
                            </p:childTnLst>
                          </p:cTn>
                        </p:par>
                        <p:par>
                          <p:cTn id="17" fill="hold">
                            <p:stCondLst>
                              <p:cond delay="200"/>
                            </p:stCondLst>
                            <p:childTnLst>
                              <p:par>
                                <p:cTn id="18" presetID="10" presetClass="exit" presetSubtype="0" fill="hold" nodeType="afterEffect">
                                  <p:stCondLst>
                                    <p:cond delay="0"/>
                                  </p:stCondLst>
                                  <p:childTnLst>
                                    <p:animEffect transition="out" filter="fade">
                                      <p:cBhvr>
                                        <p:cTn id="19" dur="5000"/>
                                        <p:tgtEl>
                                          <p:spTgt spid="212"/>
                                        </p:tgtEl>
                                      </p:cBhvr>
                                    </p:animEffect>
                                    <p:set>
                                      <p:cBhvr>
                                        <p:cTn id="20" dur="1" fill="hold">
                                          <p:stCondLst>
                                            <p:cond delay="5000"/>
                                          </p:stCondLst>
                                        </p:cTn>
                                        <p:tgtEl>
                                          <p:spTgt spid="2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pSp>
        <p:nvGrpSpPr>
          <p:cNvPr id="1174" name="Google Shape;1174;p81"/>
          <p:cNvGrpSpPr/>
          <p:nvPr/>
        </p:nvGrpSpPr>
        <p:grpSpPr>
          <a:xfrm>
            <a:off x="3643367" y="1546534"/>
            <a:ext cx="4310267" cy="3307567"/>
            <a:chOff x="2732525" y="1159900"/>
            <a:chExt cx="3232700" cy="2480675"/>
          </a:xfrm>
        </p:grpSpPr>
        <p:sp>
          <p:nvSpPr>
            <p:cNvPr id="1175" name="Google Shape;1175;p81"/>
            <p:cNvSpPr/>
            <p:nvPr/>
          </p:nvSpPr>
          <p:spPr>
            <a:xfrm>
              <a:off x="4003100" y="1159900"/>
              <a:ext cx="529800" cy="264600"/>
            </a:xfrm>
            <a:prstGeom prst="rect">
              <a:avLst/>
            </a:prstGeom>
            <a:solidFill>
              <a:srgbClr val="B6D7A8"/>
            </a:solidFill>
            <a:ln>
              <a:noFill/>
            </a:ln>
          </p:spPr>
          <p:txBody>
            <a:bodyPr spcFirstLastPara="1" wrap="square" lIns="121900" tIns="121900" rIns="121900" bIns="121900" anchor="ctr" anchorCtr="0">
              <a:noAutofit/>
            </a:bodyPr>
            <a:lstStyle/>
            <a:p>
              <a:endParaRPr sz="2400"/>
            </a:p>
          </p:txBody>
        </p:sp>
        <p:sp>
          <p:nvSpPr>
            <p:cNvPr id="1176" name="Google Shape;1176;p81"/>
            <p:cNvSpPr/>
            <p:nvPr/>
          </p:nvSpPr>
          <p:spPr>
            <a:xfrm>
              <a:off x="2732525" y="3375975"/>
              <a:ext cx="1003500" cy="264600"/>
            </a:xfrm>
            <a:prstGeom prst="rect">
              <a:avLst/>
            </a:prstGeom>
            <a:solidFill>
              <a:srgbClr val="B6D7A8"/>
            </a:solidFill>
            <a:ln>
              <a:noFill/>
            </a:ln>
          </p:spPr>
          <p:txBody>
            <a:bodyPr spcFirstLastPara="1" wrap="square" lIns="121900" tIns="121900" rIns="121900" bIns="121900" anchor="ctr" anchorCtr="0">
              <a:noAutofit/>
            </a:bodyPr>
            <a:lstStyle/>
            <a:p>
              <a:endParaRPr sz="2400"/>
            </a:p>
          </p:txBody>
        </p:sp>
        <p:sp>
          <p:nvSpPr>
            <p:cNvPr id="1177" name="Google Shape;1177;p81"/>
            <p:cNvSpPr/>
            <p:nvPr/>
          </p:nvSpPr>
          <p:spPr>
            <a:xfrm>
              <a:off x="4397425" y="1715100"/>
              <a:ext cx="1567800" cy="264600"/>
            </a:xfrm>
            <a:prstGeom prst="rect">
              <a:avLst/>
            </a:prstGeom>
            <a:solidFill>
              <a:srgbClr val="B6D7A8"/>
            </a:solidFill>
            <a:ln>
              <a:noFill/>
            </a:ln>
          </p:spPr>
          <p:txBody>
            <a:bodyPr spcFirstLastPara="1" wrap="square" lIns="121900" tIns="121900" rIns="121900" bIns="121900" anchor="ctr" anchorCtr="0">
              <a:noAutofit/>
            </a:bodyPr>
            <a:lstStyle/>
            <a:p>
              <a:endParaRPr sz="2400"/>
            </a:p>
          </p:txBody>
        </p:sp>
      </p:grpSp>
      <p:grpSp>
        <p:nvGrpSpPr>
          <p:cNvPr id="1178" name="Google Shape;1178;p81"/>
          <p:cNvGrpSpPr/>
          <p:nvPr/>
        </p:nvGrpSpPr>
        <p:grpSpPr>
          <a:xfrm>
            <a:off x="502867" y="1546533"/>
            <a:ext cx="10180600" cy="3307467"/>
            <a:chOff x="377150" y="1159900"/>
            <a:chExt cx="7635450" cy="2480600"/>
          </a:xfrm>
        </p:grpSpPr>
        <p:grpSp>
          <p:nvGrpSpPr>
            <p:cNvPr id="1179" name="Google Shape;1179;p81"/>
            <p:cNvGrpSpPr/>
            <p:nvPr/>
          </p:nvGrpSpPr>
          <p:grpSpPr>
            <a:xfrm>
              <a:off x="377150" y="1159900"/>
              <a:ext cx="7635450" cy="2480600"/>
              <a:chOff x="377150" y="1159900"/>
              <a:chExt cx="7635450" cy="2480600"/>
            </a:xfrm>
          </p:grpSpPr>
          <p:sp>
            <p:nvSpPr>
              <p:cNvPr id="1180" name="Google Shape;1180;p81"/>
              <p:cNvSpPr txBox="1"/>
              <p:nvPr/>
            </p:nvSpPr>
            <p:spPr>
              <a:xfrm>
                <a:off x="6105500" y="2483475"/>
                <a:ext cx="1907100" cy="640500"/>
              </a:xfrm>
              <a:prstGeom prst="rect">
                <a:avLst/>
              </a:prstGeom>
              <a:solidFill>
                <a:srgbClr val="B6D7A8"/>
              </a:solid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unnecessary text to parse </a:t>
                </a:r>
                <a:endParaRPr sz="2400">
                  <a:latin typeface="Helvetica Neue Light"/>
                  <a:ea typeface="Helvetica Neue Light"/>
                  <a:cs typeface="Helvetica Neue Light"/>
                  <a:sym typeface="Helvetica Neue Light"/>
                </a:endParaRPr>
              </a:p>
            </p:txBody>
          </p:sp>
          <p:sp>
            <p:nvSpPr>
              <p:cNvPr id="1181" name="Google Shape;1181;p81"/>
              <p:cNvSpPr/>
              <p:nvPr/>
            </p:nvSpPr>
            <p:spPr>
              <a:xfrm>
                <a:off x="865475" y="2793575"/>
                <a:ext cx="1354800" cy="264600"/>
              </a:xfrm>
              <a:prstGeom prst="rect">
                <a:avLst/>
              </a:prstGeom>
              <a:solidFill>
                <a:srgbClr val="B6D7A8"/>
              </a:solidFill>
              <a:ln>
                <a:noFill/>
              </a:ln>
            </p:spPr>
            <p:txBody>
              <a:bodyPr spcFirstLastPara="1" wrap="square" lIns="121900" tIns="121900" rIns="121900" bIns="121900" anchor="ctr" anchorCtr="0">
                <a:noAutofit/>
              </a:bodyPr>
              <a:lstStyle/>
              <a:p>
                <a:endParaRPr sz="2400"/>
              </a:p>
            </p:txBody>
          </p:sp>
          <p:sp>
            <p:nvSpPr>
              <p:cNvPr id="1182" name="Google Shape;1182;p81"/>
              <p:cNvSpPr/>
              <p:nvPr/>
            </p:nvSpPr>
            <p:spPr>
              <a:xfrm>
                <a:off x="865475" y="2290150"/>
                <a:ext cx="1084200" cy="264600"/>
              </a:xfrm>
              <a:prstGeom prst="rect">
                <a:avLst/>
              </a:prstGeom>
              <a:solidFill>
                <a:srgbClr val="B6D7A8"/>
              </a:solidFill>
              <a:ln>
                <a:noFill/>
              </a:ln>
            </p:spPr>
            <p:txBody>
              <a:bodyPr spcFirstLastPara="1" wrap="square" lIns="121900" tIns="121900" rIns="121900" bIns="121900" anchor="ctr" anchorCtr="0">
                <a:noAutofit/>
              </a:bodyPr>
              <a:lstStyle/>
              <a:p>
                <a:endParaRPr sz="2400"/>
              </a:p>
            </p:txBody>
          </p:sp>
          <p:sp>
            <p:nvSpPr>
              <p:cNvPr id="1183" name="Google Shape;1183;p81"/>
              <p:cNvSpPr/>
              <p:nvPr/>
            </p:nvSpPr>
            <p:spPr>
              <a:xfrm>
                <a:off x="865475" y="1725025"/>
                <a:ext cx="396900" cy="264600"/>
              </a:xfrm>
              <a:prstGeom prst="rect">
                <a:avLst/>
              </a:prstGeom>
              <a:solidFill>
                <a:srgbClr val="B6D7A8"/>
              </a:solidFill>
              <a:ln>
                <a:noFill/>
              </a:ln>
            </p:spPr>
            <p:txBody>
              <a:bodyPr spcFirstLastPara="1" wrap="square" lIns="121900" tIns="121900" rIns="121900" bIns="121900" anchor="ctr" anchorCtr="0">
                <a:noAutofit/>
              </a:bodyPr>
              <a:lstStyle/>
              <a:p>
                <a:endParaRPr sz="2400"/>
              </a:p>
            </p:txBody>
          </p:sp>
          <p:sp>
            <p:nvSpPr>
              <p:cNvPr id="1184" name="Google Shape;1184;p81"/>
              <p:cNvSpPr/>
              <p:nvPr/>
            </p:nvSpPr>
            <p:spPr>
              <a:xfrm>
                <a:off x="3338875" y="1159900"/>
                <a:ext cx="646200" cy="264600"/>
              </a:xfrm>
              <a:prstGeom prst="rect">
                <a:avLst/>
              </a:prstGeom>
              <a:solidFill>
                <a:srgbClr val="B6D7A8"/>
              </a:solidFill>
              <a:ln>
                <a:noFill/>
              </a:ln>
            </p:spPr>
            <p:txBody>
              <a:bodyPr spcFirstLastPara="1" wrap="square" lIns="121900" tIns="121900" rIns="121900" bIns="121900" anchor="ctr" anchorCtr="0">
                <a:noAutofit/>
              </a:bodyPr>
              <a:lstStyle/>
              <a:p>
                <a:endParaRPr sz="2400"/>
              </a:p>
            </p:txBody>
          </p:sp>
          <p:sp>
            <p:nvSpPr>
              <p:cNvPr id="1185" name="Google Shape;1185;p81"/>
              <p:cNvSpPr/>
              <p:nvPr/>
            </p:nvSpPr>
            <p:spPr>
              <a:xfrm>
                <a:off x="377150" y="1159900"/>
                <a:ext cx="2995800" cy="264600"/>
              </a:xfrm>
              <a:prstGeom prst="rect">
                <a:avLst/>
              </a:prstGeom>
              <a:solidFill>
                <a:srgbClr val="B6D7A8"/>
              </a:solidFill>
              <a:ln>
                <a:noFill/>
              </a:ln>
            </p:spPr>
            <p:txBody>
              <a:bodyPr spcFirstLastPara="1" wrap="square" lIns="121900" tIns="121900" rIns="121900" bIns="121900" anchor="ctr" anchorCtr="0">
                <a:noAutofit/>
              </a:bodyPr>
              <a:lstStyle/>
              <a:p>
                <a:endParaRPr sz="2400"/>
              </a:p>
            </p:txBody>
          </p:sp>
          <p:sp>
            <p:nvSpPr>
              <p:cNvPr id="1186" name="Google Shape;1186;p81"/>
              <p:cNvSpPr/>
              <p:nvPr/>
            </p:nvSpPr>
            <p:spPr>
              <a:xfrm>
                <a:off x="3430200" y="2820300"/>
                <a:ext cx="1354800" cy="264600"/>
              </a:xfrm>
              <a:prstGeom prst="rect">
                <a:avLst/>
              </a:prstGeom>
              <a:solidFill>
                <a:srgbClr val="B6D7A8"/>
              </a:solidFill>
              <a:ln>
                <a:noFill/>
              </a:ln>
            </p:spPr>
            <p:txBody>
              <a:bodyPr spcFirstLastPara="1" wrap="square" lIns="121900" tIns="121900" rIns="121900" bIns="121900" anchor="ctr" anchorCtr="0">
                <a:noAutofit/>
              </a:bodyPr>
              <a:lstStyle/>
              <a:p>
                <a:endParaRPr sz="2400"/>
              </a:p>
            </p:txBody>
          </p:sp>
          <p:sp>
            <p:nvSpPr>
              <p:cNvPr id="1187" name="Google Shape;1187;p81"/>
              <p:cNvSpPr/>
              <p:nvPr/>
            </p:nvSpPr>
            <p:spPr>
              <a:xfrm>
                <a:off x="865475" y="3375900"/>
                <a:ext cx="396900" cy="264600"/>
              </a:xfrm>
              <a:prstGeom prst="rect">
                <a:avLst/>
              </a:prstGeom>
              <a:solidFill>
                <a:srgbClr val="B6D7A8"/>
              </a:solidFill>
              <a:ln>
                <a:noFill/>
              </a:ln>
            </p:spPr>
            <p:txBody>
              <a:bodyPr spcFirstLastPara="1" wrap="square" lIns="121900" tIns="121900" rIns="121900" bIns="121900" anchor="ctr" anchorCtr="0">
                <a:noAutofit/>
              </a:bodyPr>
              <a:lstStyle/>
              <a:p>
                <a:endParaRPr sz="2400"/>
              </a:p>
            </p:txBody>
          </p:sp>
        </p:grpSp>
        <p:sp>
          <p:nvSpPr>
            <p:cNvPr id="1188" name="Google Shape;1188;p81"/>
            <p:cNvSpPr/>
            <p:nvPr/>
          </p:nvSpPr>
          <p:spPr>
            <a:xfrm>
              <a:off x="3269500" y="2267900"/>
              <a:ext cx="1014300" cy="264600"/>
            </a:xfrm>
            <a:prstGeom prst="rect">
              <a:avLst/>
            </a:prstGeom>
            <a:solidFill>
              <a:srgbClr val="B6D7A8"/>
            </a:solidFill>
            <a:ln>
              <a:noFill/>
            </a:ln>
          </p:spPr>
          <p:txBody>
            <a:bodyPr spcFirstLastPara="1" wrap="square" lIns="121900" tIns="121900" rIns="121900" bIns="121900" anchor="ctr" anchorCtr="0">
              <a:noAutofit/>
            </a:bodyPr>
            <a:lstStyle/>
            <a:p>
              <a:endParaRPr sz="2400"/>
            </a:p>
          </p:txBody>
        </p:sp>
      </p:grpSp>
      <p:sp>
        <p:nvSpPr>
          <p:cNvPr id="1189" name="Google Shape;1189;p81"/>
          <p:cNvSpPr txBox="1"/>
          <p:nvPr/>
        </p:nvSpPr>
        <p:spPr>
          <a:xfrm>
            <a:off x="455433" y="1409700"/>
            <a:ext cx="8349200" cy="3539200"/>
          </a:xfrm>
          <a:prstGeom prst="rect">
            <a:avLst/>
          </a:prstGeom>
          <a:noFill/>
          <a:ln>
            <a:noFill/>
          </a:ln>
        </p:spPr>
        <p:txBody>
          <a:bodyPr spcFirstLastPara="1" wrap="square" lIns="121900" tIns="121900" rIns="121900" bIns="121900" anchor="t" anchorCtr="0">
            <a:noAutofit/>
          </a:bodyPr>
          <a:lstStyle/>
          <a:p>
            <a:pPr>
              <a:lnSpc>
                <a:spcPct val="200000"/>
              </a:lnSpc>
            </a:pPr>
            <a:r>
              <a:rPr lang="en" sz="2400">
                <a:latin typeface="Helvetica Neue Light"/>
                <a:ea typeface="Helvetica Neue Light"/>
                <a:cs typeface="Helvetica Neue Light"/>
                <a:sym typeface="Helvetica Neue Light"/>
              </a:rPr>
              <a:t>There are a lot of advantages to our novel algorithm</a:t>
            </a:r>
            <a:endParaRPr sz="2400">
              <a:latin typeface="Helvetica Neue Light"/>
              <a:ea typeface="Helvetica Neue Light"/>
              <a:cs typeface="Helvetica Neue Light"/>
              <a:sym typeface="Helvetica Neue Light"/>
            </a:endParaRPr>
          </a:p>
          <a:p>
            <a:pPr marL="609585" indent="-457189">
              <a:lnSpc>
                <a:spcPct val="200000"/>
              </a:lnSpc>
              <a:buSzPts val="1800"/>
              <a:buFont typeface="Helvetica Neue Light"/>
              <a:buChar char="-"/>
            </a:pPr>
            <a:r>
              <a:rPr lang="en" sz="2400">
                <a:latin typeface="Helvetica Neue Light"/>
                <a:ea typeface="Helvetica Neue Light"/>
                <a:cs typeface="Helvetica Neue Light"/>
                <a:sym typeface="Helvetica Neue Light"/>
              </a:rPr>
              <a:t>It is 50 times faster than competing state-of-the-art</a:t>
            </a:r>
            <a:endParaRPr sz="2400">
              <a:latin typeface="Helvetica Neue Light"/>
              <a:ea typeface="Helvetica Neue Light"/>
              <a:cs typeface="Helvetica Neue Light"/>
              <a:sym typeface="Helvetica Neue Light"/>
            </a:endParaRPr>
          </a:p>
          <a:p>
            <a:pPr marL="609585" indent="-457189">
              <a:lnSpc>
                <a:spcPct val="200000"/>
              </a:lnSpc>
              <a:buSzPts val="1800"/>
              <a:buFont typeface="Helvetica Neue Light"/>
              <a:buChar char="-"/>
            </a:pPr>
            <a:r>
              <a:rPr lang="en" sz="2400">
                <a:latin typeface="Helvetica Neue Light"/>
                <a:ea typeface="Helvetica Neue Light"/>
                <a:cs typeface="Helvetica Neue Light"/>
                <a:sym typeface="Helvetica Neue Light"/>
              </a:rPr>
              <a:t>It provides more reliable solutions</a:t>
            </a:r>
            <a:endParaRPr sz="2400">
              <a:latin typeface="Helvetica Neue Light"/>
              <a:ea typeface="Helvetica Neue Light"/>
              <a:cs typeface="Helvetica Neue Light"/>
              <a:sym typeface="Helvetica Neue Light"/>
            </a:endParaRPr>
          </a:p>
          <a:p>
            <a:pPr marL="609585" indent="-457189">
              <a:lnSpc>
                <a:spcPct val="200000"/>
              </a:lnSpc>
              <a:buSzPts val="1800"/>
              <a:buFont typeface="Helvetica Neue Light"/>
              <a:buChar char="-"/>
            </a:pPr>
            <a:r>
              <a:rPr lang="en" sz="2400">
                <a:latin typeface="Helvetica Neue Light"/>
                <a:ea typeface="Helvetica Neue Light"/>
                <a:cs typeface="Helvetica Neue Light"/>
                <a:sym typeface="Helvetica Neue Light"/>
              </a:rPr>
              <a:t>It comes with guarantees on of solution quality</a:t>
            </a:r>
            <a:endParaRPr sz="2400">
              <a:latin typeface="Helvetica Neue Light"/>
              <a:ea typeface="Helvetica Neue Light"/>
              <a:cs typeface="Helvetica Neue Light"/>
              <a:sym typeface="Helvetica Neue Light"/>
            </a:endParaRPr>
          </a:p>
          <a:p>
            <a:pPr marL="609585" indent="-457189">
              <a:lnSpc>
                <a:spcPct val="200000"/>
              </a:lnSpc>
              <a:buSzPts val="1800"/>
              <a:buFont typeface="Helvetica Neue Light"/>
              <a:buChar char="-"/>
            </a:pPr>
            <a:r>
              <a:rPr lang="en" sz="2400">
                <a:latin typeface="Helvetica Neue Light"/>
                <a:ea typeface="Helvetica Neue Light"/>
                <a:cs typeface="Helvetica Neue Light"/>
                <a:sym typeface="Helvetica Neue Light"/>
              </a:rPr>
              <a:t>It is robust to large quantities of noise</a:t>
            </a:r>
            <a:endParaRPr sz="2400">
              <a:latin typeface="Helvetica Neue Light"/>
              <a:ea typeface="Helvetica Neue Light"/>
              <a:cs typeface="Helvetica Neue Light"/>
              <a:sym typeface="Helvetica Neue Light"/>
            </a:endParaRPr>
          </a:p>
        </p:txBody>
      </p:sp>
      <p:sp>
        <p:nvSpPr>
          <p:cNvPr id="1190" name="Google Shape;1190;p81"/>
          <p:cNvSpPr txBox="1"/>
          <p:nvPr/>
        </p:nvSpPr>
        <p:spPr>
          <a:xfrm>
            <a:off x="455433" y="1429000"/>
            <a:ext cx="9730800" cy="4000000"/>
          </a:xfrm>
          <a:prstGeom prst="rect">
            <a:avLst/>
          </a:prstGeom>
          <a:noFill/>
          <a:ln>
            <a:noFill/>
          </a:ln>
        </p:spPr>
        <p:txBody>
          <a:bodyPr spcFirstLastPara="1" wrap="square" lIns="121900" tIns="121900" rIns="121900" bIns="121900" anchor="t" anchorCtr="0">
            <a:noAutofit/>
          </a:bodyPr>
          <a:lstStyle/>
          <a:p>
            <a:pPr>
              <a:lnSpc>
                <a:spcPct val="200000"/>
              </a:lnSpc>
            </a:pPr>
            <a:r>
              <a:rPr lang="en" sz="2400">
                <a:solidFill>
                  <a:schemeClr val="dk1"/>
                </a:solidFill>
                <a:latin typeface="Helvetica Neue Light"/>
                <a:ea typeface="Helvetica Neue Light"/>
                <a:cs typeface="Helvetica Neue Light"/>
                <a:sym typeface="Helvetica Neue Light"/>
              </a:rPr>
              <a:t>[Algorithm Name]</a:t>
            </a:r>
            <a:endParaRPr sz="2400">
              <a:solidFill>
                <a:schemeClr val="dk1"/>
              </a:solidFill>
              <a:latin typeface="Helvetica Neue Light"/>
              <a:ea typeface="Helvetica Neue Light"/>
              <a:cs typeface="Helvetica Neue Light"/>
              <a:sym typeface="Helvetica Neue Light"/>
            </a:endParaRPr>
          </a:p>
          <a:p>
            <a:pPr marL="609585" indent="-457189">
              <a:lnSpc>
                <a:spcPct val="200000"/>
              </a:lnSpc>
              <a:buClr>
                <a:schemeClr val="dk1"/>
              </a:buClr>
              <a:buSzPts val="1800"/>
              <a:buFont typeface="Helvetica Neue Light"/>
              <a:buChar char="-"/>
            </a:pPr>
            <a:r>
              <a:rPr lang="en" sz="2400">
                <a:solidFill>
                  <a:schemeClr val="dk1"/>
                </a:solidFill>
                <a:latin typeface="Helvetica Neue Light"/>
                <a:ea typeface="Helvetica Neue Light"/>
                <a:cs typeface="Helvetica Neue Light"/>
                <a:sym typeface="Helvetica Neue Light"/>
              </a:rPr>
              <a:t>50 times faster than competitors</a:t>
            </a:r>
            <a:endParaRPr sz="2400">
              <a:solidFill>
                <a:schemeClr val="dk1"/>
              </a:solidFill>
              <a:latin typeface="Helvetica Neue Light"/>
              <a:ea typeface="Helvetica Neue Light"/>
              <a:cs typeface="Helvetica Neue Light"/>
              <a:sym typeface="Helvetica Neue Light"/>
            </a:endParaRPr>
          </a:p>
          <a:p>
            <a:pPr marL="609585" indent="-457189">
              <a:lnSpc>
                <a:spcPct val="200000"/>
              </a:lnSpc>
              <a:buClr>
                <a:schemeClr val="dk1"/>
              </a:buClr>
              <a:buSzPts val="1800"/>
              <a:buFont typeface="Helvetica Neue Light"/>
              <a:buChar char="-"/>
            </a:pPr>
            <a:r>
              <a:rPr lang="en" sz="2400">
                <a:solidFill>
                  <a:schemeClr val="dk1"/>
                </a:solidFill>
                <a:latin typeface="Helvetica Neue Light"/>
                <a:ea typeface="Helvetica Neue Light"/>
                <a:cs typeface="Helvetica Neue Light"/>
                <a:sym typeface="Helvetica Neue Light"/>
              </a:rPr>
              <a:t>more reliable</a:t>
            </a:r>
            <a:endParaRPr sz="2400">
              <a:solidFill>
                <a:schemeClr val="dk1"/>
              </a:solidFill>
              <a:latin typeface="Helvetica Neue Light"/>
              <a:ea typeface="Helvetica Neue Light"/>
              <a:cs typeface="Helvetica Neue Light"/>
              <a:sym typeface="Helvetica Neue Light"/>
            </a:endParaRPr>
          </a:p>
          <a:p>
            <a:pPr marL="609585" indent="-457189">
              <a:lnSpc>
                <a:spcPct val="200000"/>
              </a:lnSpc>
              <a:buClr>
                <a:schemeClr val="dk1"/>
              </a:buClr>
              <a:buSzPts val="1800"/>
              <a:buFont typeface="Helvetica Neue Light"/>
              <a:buChar char="-"/>
            </a:pPr>
            <a:r>
              <a:rPr lang="en" sz="2400">
                <a:solidFill>
                  <a:schemeClr val="dk1"/>
                </a:solidFill>
                <a:latin typeface="Helvetica Neue Light"/>
                <a:ea typeface="Helvetica Neue Light"/>
                <a:cs typeface="Helvetica Neue Light"/>
                <a:sym typeface="Helvetica Neue Light"/>
              </a:rPr>
              <a:t>has quality guarantees</a:t>
            </a:r>
            <a:endParaRPr sz="2400">
              <a:solidFill>
                <a:schemeClr val="dk1"/>
              </a:solidFill>
              <a:latin typeface="Helvetica Neue Light"/>
              <a:ea typeface="Helvetica Neue Light"/>
              <a:cs typeface="Helvetica Neue Light"/>
              <a:sym typeface="Helvetica Neue Light"/>
            </a:endParaRPr>
          </a:p>
          <a:p>
            <a:pPr marL="609585" indent="-457189">
              <a:lnSpc>
                <a:spcPct val="200000"/>
              </a:lnSpc>
              <a:buClr>
                <a:schemeClr val="dk1"/>
              </a:buClr>
              <a:buSzPts val="1800"/>
              <a:buFont typeface="Helvetica Neue Light"/>
              <a:buChar char="-"/>
            </a:pPr>
            <a:r>
              <a:rPr lang="en" sz="2400">
                <a:solidFill>
                  <a:schemeClr val="dk1"/>
                </a:solidFill>
                <a:latin typeface="Helvetica Neue Light"/>
                <a:ea typeface="Helvetica Neue Light"/>
                <a:cs typeface="Helvetica Neue Light"/>
                <a:sym typeface="Helvetica Neue Light"/>
              </a:rPr>
              <a:t>robust to high noise</a:t>
            </a:r>
            <a:endParaRPr sz="2400">
              <a:solidFill>
                <a:schemeClr val="dk1"/>
              </a:solidFill>
              <a:latin typeface="Helvetica Neue Light"/>
              <a:ea typeface="Helvetica Neue Light"/>
              <a:cs typeface="Helvetica Neue Light"/>
              <a:sym typeface="Helvetica Neue Light"/>
            </a:endParaRPr>
          </a:p>
        </p:txBody>
      </p:sp>
      <p:sp>
        <p:nvSpPr>
          <p:cNvPr id="1191" name="Google Shape;1191;p81"/>
          <p:cNvSpPr txBox="1">
            <a:spLocks noGrp="1"/>
          </p:cNvSpPr>
          <p:nvPr>
            <p:ph type="title"/>
          </p:nvPr>
        </p:nvSpPr>
        <p:spPr>
          <a:xfrm>
            <a:off x="326067" y="464500"/>
            <a:ext cx="11360800" cy="763600"/>
          </a:xfrm>
          <a:prstGeom prst="rect">
            <a:avLst/>
          </a:prstGeom>
        </p:spPr>
        <p:txBody>
          <a:bodyPr spcFirstLastPara="1" vert="horz" wrap="square" lIns="121900" tIns="121900" rIns="121900" bIns="121900" rtlCol="0" anchor="t" anchorCtr="0">
            <a:noAutofit/>
          </a:bodyPr>
          <a:lstStyle/>
          <a:p>
            <a:r>
              <a:rPr lang="en"/>
              <a:t>A description</a:t>
            </a:r>
            <a:endParaRPr/>
          </a:p>
        </p:txBody>
      </p:sp>
      <p:grpSp>
        <p:nvGrpSpPr>
          <p:cNvPr id="1192" name="Google Shape;1192;p81"/>
          <p:cNvGrpSpPr/>
          <p:nvPr/>
        </p:nvGrpSpPr>
        <p:grpSpPr>
          <a:xfrm>
            <a:off x="1" y="0"/>
            <a:ext cx="12200967" cy="6858067"/>
            <a:chOff x="0" y="0"/>
            <a:chExt cx="9150725" cy="5143550"/>
          </a:xfrm>
        </p:grpSpPr>
        <p:sp>
          <p:nvSpPr>
            <p:cNvPr id="1193" name="Google Shape;1193;p81"/>
            <p:cNvSpPr/>
            <p:nvPr/>
          </p:nvSpPr>
          <p:spPr>
            <a:xfrm>
              <a:off x="6725" y="4848050"/>
              <a:ext cx="9144000" cy="295500"/>
            </a:xfrm>
            <a:prstGeom prst="rect">
              <a:avLst/>
            </a:prstGeom>
            <a:solidFill>
              <a:srgbClr val="434343"/>
            </a:solidFill>
            <a:ln>
              <a:noFill/>
            </a:ln>
          </p:spPr>
          <p:txBody>
            <a:bodyPr spcFirstLastPara="1" wrap="square" lIns="121900" tIns="121900" rIns="121900" bIns="121900" anchor="ctr" anchorCtr="0">
              <a:noAutofit/>
            </a:bodyPr>
            <a:lstStyle/>
            <a:p>
              <a:endParaRPr sz="2400"/>
            </a:p>
          </p:txBody>
        </p:sp>
        <p:sp>
          <p:nvSpPr>
            <p:cNvPr id="1194" name="Google Shape;1194;p81"/>
            <p:cNvSpPr/>
            <p:nvPr/>
          </p:nvSpPr>
          <p:spPr>
            <a:xfrm>
              <a:off x="0" y="0"/>
              <a:ext cx="9144000" cy="295500"/>
            </a:xfrm>
            <a:prstGeom prst="rect">
              <a:avLst/>
            </a:prstGeom>
            <a:solidFill>
              <a:srgbClr val="434343"/>
            </a:solidFill>
            <a:ln>
              <a:noFill/>
            </a:ln>
          </p:spPr>
          <p:txBody>
            <a:bodyPr spcFirstLastPara="1" wrap="square" lIns="121900" tIns="121900" rIns="121900" bIns="121900" anchor="ctr" anchorCtr="0">
              <a:noAutofit/>
            </a:bodyPr>
            <a:lstStyle/>
            <a:p>
              <a:endParaRPr sz="2400"/>
            </a:p>
          </p:txBody>
        </p:sp>
        <p:sp>
          <p:nvSpPr>
            <p:cNvPr id="1195" name="Google Shape;1195;p81"/>
            <p:cNvSpPr txBox="1"/>
            <p:nvPr/>
          </p:nvSpPr>
          <p:spPr>
            <a:xfrm>
              <a:off x="107425" y="4863500"/>
              <a:ext cx="1806300" cy="264600"/>
            </a:xfrm>
            <a:prstGeom prst="rect">
              <a:avLst/>
            </a:prstGeom>
            <a:noFill/>
            <a:ln>
              <a:noFill/>
            </a:ln>
          </p:spPr>
          <p:txBody>
            <a:bodyPr spcFirstLastPara="1" wrap="square" lIns="121900" tIns="121900" rIns="121900" bIns="121900" anchor="ctr" anchorCtr="0">
              <a:noAutofit/>
            </a:bodyPr>
            <a:lstStyle/>
            <a:p>
              <a:r>
                <a:rPr lang="en" sz="2400">
                  <a:solidFill>
                    <a:srgbClr val="FFFFFF"/>
                  </a:solidFill>
                  <a:latin typeface="Helvetica Neue Light"/>
                  <a:ea typeface="Helvetica Neue Light"/>
                  <a:cs typeface="Helvetica Neue Light"/>
                  <a:sym typeface="Helvetica Neue Light"/>
                </a:rPr>
                <a:t>T. Campbell</a:t>
              </a:r>
              <a:endParaRPr sz="2400">
                <a:solidFill>
                  <a:srgbClr val="FFFFFF"/>
                </a:solidFill>
                <a:latin typeface="Helvetica Neue Light"/>
                <a:ea typeface="Helvetica Neue Light"/>
                <a:cs typeface="Helvetica Neue Light"/>
                <a:sym typeface="Helvetica Neue Light"/>
              </a:endParaRPr>
            </a:p>
          </p:txBody>
        </p:sp>
        <p:sp>
          <p:nvSpPr>
            <p:cNvPr id="1196" name="Google Shape;1196;p81"/>
            <p:cNvSpPr txBox="1"/>
            <p:nvPr/>
          </p:nvSpPr>
          <p:spPr>
            <a:xfrm>
              <a:off x="7946700" y="4863500"/>
              <a:ext cx="1197300" cy="264600"/>
            </a:xfrm>
            <a:prstGeom prst="rect">
              <a:avLst/>
            </a:prstGeom>
            <a:noFill/>
            <a:ln>
              <a:noFill/>
            </a:ln>
          </p:spPr>
          <p:txBody>
            <a:bodyPr spcFirstLastPara="1" wrap="square" lIns="121900" tIns="121900" rIns="121900" bIns="121900" anchor="ctr" anchorCtr="0">
              <a:noAutofit/>
            </a:bodyPr>
            <a:lstStyle/>
            <a:p>
              <a:r>
                <a:rPr lang="en" sz="2400">
                  <a:solidFill>
                    <a:srgbClr val="FFFFFF"/>
                  </a:solidFill>
                  <a:latin typeface="Helvetica Neue Light"/>
                  <a:ea typeface="Helvetica Neue Light"/>
                  <a:cs typeface="Helvetica Neue Light"/>
                  <a:sym typeface="Helvetica Neue Light"/>
                </a:rPr>
                <a:t>16/03/2019</a:t>
              </a:r>
              <a:endParaRPr sz="2400">
                <a:solidFill>
                  <a:srgbClr val="FFFFFF"/>
                </a:solidFill>
                <a:latin typeface="Helvetica Neue Light"/>
                <a:ea typeface="Helvetica Neue Light"/>
                <a:cs typeface="Helvetica Neue Light"/>
                <a:sym typeface="Helvetica Neue Light"/>
              </a:endParaRPr>
            </a:p>
          </p:txBody>
        </p:sp>
        <p:sp>
          <p:nvSpPr>
            <p:cNvPr id="1197" name="Google Shape;1197;p81"/>
            <p:cNvSpPr txBox="1"/>
            <p:nvPr/>
          </p:nvSpPr>
          <p:spPr>
            <a:xfrm>
              <a:off x="2833625" y="4863500"/>
              <a:ext cx="3131700" cy="264600"/>
            </a:xfrm>
            <a:prstGeom prst="rect">
              <a:avLst/>
            </a:prstGeom>
            <a:noFill/>
            <a:ln>
              <a:noFill/>
            </a:ln>
          </p:spPr>
          <p:txBody>
            <a:bodyPr spcFirstLastPara="1" wrap="square" lIns="121900" tIns="121900" rIns="121900" bIns="121900" anchor="ctr" anchorCtr="0">
              <a:noAutofit/>
            </a:bodyPr>
            <a:lstStyle/>
            <a:p>
              <a:pPr algn="ctr"/>
              <a:r>
                <a:rPr lang="en" sz="2400" b="1" i="1">
                  <a:solidFill>
                    <a:srgbClr val="FFFFFF"/>
                  </a:solidFill>
                  <a:latin typeface="Helvetica Neue"/>
                  <a:ea typeface="Helvetica Neue"/>
                  <a:cs typeface="Helvetica Neue"/>
                  <a:sym typeface="Helvetica Neue"/>
                </a:rPr>
                <a:t>How to Explain Things</a:t>
              </a:r>
              <a:endParaRPr sz="2400" b="1" i="1">
                <a:solidFill>
                  <a:srgbClr val="FFFFFF"/>
                </a:solidFill>
                <a:latin typeface="Helvetica Neue"/>
                <a:ea typeface="Helvetica Neue"/>
                <a:cs typeface="Helvetica Neue"/>
                <a:sym typeface="Helvetica Neue"/>
              </a:endParaRPr>
            </a:p>
          </p:txBody>
        </p:sp>
        <p:pic>
          <p:nvPicPr>
            <p:cNvPr id="1198" name="Google Shape;1198;p81"/>
            <p:cNvPicPr preferRelativeResize="0"/>
            <p:nvPr/>
          </p:nvPicPr>
          <p:blipFill>
            <a:blip r:embed="rId3">
              <a:alphaModFix/>
            </a:blip>
            <a:stretch>
              <a:fillRect/>
            </a:stretch>
          </p:blipFill>
          <p:spPr>
            <a:xfrm>
              <a:off x="7498900" y="1"/>
              <a:ext cx="1651822" cy="295500"/>
            </a:xfrm>
            <a:prstGeom prst="rect">
              <a:avLst/>
            </a:prstGeom>
            <a:noFill/>
            <a:ln>
              <a:noFill/>
            </a:ln>
          </p:spPr>
        </p:pic>
        <p:pic>
          <p:nvPicPr>
            <p:cNvPr id="1199" name="Google Shape;1199;p81"/>
            <p:cNvPicPr preferRelativeResize="0"/>
            <p:nvPr/>
          </p:nvPicPr>
          <p:blipFill>
            <a:blip r:embed="rId4">
              <a:alphaModFix/>
            </a:blip>
            <a:stretch>
              <a:fillRect/>
            </a:stretch>
          </p:blipFill>
          <p:spPr>
            <a:xfrm>
              <a:off x="8674330" y="370188"/>
              <a:ext cx="396799" cy="529074"/>
            </a:xfrm>
            <a:prstGeom prst="rect">
              <a:avLst/>
            </a:prstGeom>
            <a:noFill/>
            <a:ln>
              <a:noFill/>
            </a:ln>
          </p:spPr>
        </p:pic>
      </p:grpSp>
      <p:sp>
        <p:nvSpPr>
          <p:cNvPr id="1200" name="Google Shape;1200;p8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40</a:t>
            </a:fld>
            <a:endParaRPr/>
          </a:p>
        </p:txBody>
      </p:sp>
    </p:spTree>
    <p:extLst>
      <p:ext uri="{BB962C8B-B14F-4D97-AF65-F5344CB8AC3E}">
        <p14:creationId xmlns:p14="http://schemas.microsoft.com/office/powerpoint/2010/main" val="95581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8"/>
                                        </p:tgtEl>
                                        <p:attrNameLst>
                                          <p:attrName>style.visibility</p:attrName>
                                        </p:attrNameLst>
                                      </p:cBhvr>
                                      <p:to>
                                        <p:strVal val="visible"/>
                                      </p:to>
                                    </p:set>
                                    <p:animEffect transition="in" filter="fade">
                                      <p:cBhvr>
                                        <p:cTn id="7" dur="200"/>
                                        <p:tgtEl>
                                          <p:spTgt spid="1178"/>
                                        </p:tgtEl>
                                      </p:cBhvr>
                                    </p:animEffect>
                                  </p:childTnLst>
                                </p:cTn>
                              </p:par>
                              <p:par>
                                <p:cTn id="8" presetID="10" presetClass="entr" presetSubtype="0" fill="hold" nodeType="withEffect">
                                  <p:stCondLst>
                                    <p:cond delay="0"/>
                                  </p:stCondLst>
                                  <p:childTnLst>
                                    <p:set>
                                      <p:cBhvr>
                                        <p:cTn id="9" dur="1" fill="hold">
                                          <p:stCondLst>
                                            <p:cond delay="0"/>
                                          </p:stCondLst>
                                        </p:cTn>
                                        <p:tgtEl>
                                          <p:spTgt spid="1174"/>
                                        </p:tgtEl>
                                        <p:attrNameLst>
                                          <p:attrName>style.visibility</p:attrName>
                                        </p:attrNameLst>
                                      </p:cBhvr>
                                      <p:to>
                                        <p:strVal val="visible"/>
                                      </p:to>
                                    </p:set>
                                    <p:animEffect transition="in" filter="fade">
                                      <p:cBhvr>
                                        <p:cTn id="10" dur="200"/>
                                        <p:tgtEl>
                                          <p:spTgt spid="11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90"/>
                                        </p:tgtEl>
                                        <p:attrNameLst>
                                          <p:attrName>style.visibility</p:attrName>
                                        </p:attrNameLst>
                                      </p:cBhvr>
                                      <p:to>
                                        <p:strVal val="visible"/>
                                      </p:to>
                                    </p:set>
                                    <p:animEffect transition="in" filter="fade">
                                      <p:cBhvr>
                                        <p:cTn id="15" dur="200"/>
                                        <p:tgtEl>
                                          <p:spTgt spid="1190"/>
                                        </p:tgtEl>
                                      </p:cBhvr>
                                    </p:animEffect>
                                  </p:childTnLst>
                                </p:cTn>
                              </p:par>
                              <p:par>
                                <p:cTn id="16" presetID="10" presetClass="exit" presetSubtype="0" fill="hold" nodeType="withEffect">
                                  <p:stCondLst>
                                    <p:cond delay="0"/>
                                  </p:stCondLst>
                                  <p:childTnLst>
                                    <p:animEffect transition="out" filter="fade">
                                      <p:cBhvr>
                                        <p:cTn id="17" dur="200"/>
                                        <p:tgtEl>
                                          <p:spTgt spid="1189"/>
                                        </p:tgtEl>
                                      </p:cBhvr>
                                    </p:animEffect>
                                    <p:set>
                                      <p:cBhvr>
                                        <p:cTn id="18" dur="1" fill="hold">
                                          <p:stCondLst>
                                            <p:cond delay="200"/>
                                          </p:stCondLst>
                                        </p:cTn>
                                        <p:tgtEl>
                                          <p:spTgt spid="1189"/>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200"/>
                                        <p:tgtEl>
                                          <p:spTgt spid="1178"/>
                                        </p:tgtEl>
                                      </p:cBhvr>
                                    </p:animEffect>
                                    <p:set>
                                      <p:cBhvr>
                                        <p:cTn id="21" dur="1" fill="hold">
                                          <p:stCondLst>
                                            <p:cond delay="200"/>
                                          </p:stCondLst>
                                        </p:cTn>
                                        <p:tgtEl>
                                          <p:spTgt spid="1178"/>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200"/>
                                        <p:tgtEl>
                                          <p:spTgt spid="1174"/>
                                        </p:tgtEl>
                                      </p:cBhvr>
                                    </p:animEffect>
                                    <p:set>
                                      <p:cBhvr>
                                        <p:cTn id="24" dur="1" fill="hold">
                                          <p:stCondLst>
                                            <p:cond delay="200"/>
                                          </p:stCondLst>
                                        </p:cTn>
                                        <p:tgtEl>
                                          <p:spTgt spid="117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200"/>
                                        <p:tgtEl>
                                          <p:spTgt spid="1192"/>
                                        </p:tgtEl>
                                      </p:cBhvr>
                                    </p:animEffect>
                                    <p:set>
                                      <p:cBhvr>
                                        <p:cTn id="29" dur="1" fill="hold">
                                          <p:stCondLst>
                                            <p:cond delay="200"/>
                                          </p:stCondLst>
                                        </p:cTn>
                                        <p:tgtEl>
                                          <p:spTgt spid="11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82"/>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Keep the message consistent</a:t>
            </a:r>
            <a:endParaRPr/>
          </a:p>
        </p:txBody>
      </p:sp>
      <p:sp>
        <p:nvSpPr>
          <p:cNvPr id="1206" name="Google Shape;1206;p82"/>
          <p:cNvSpPr txBox="1">
            <a:spLocks noGrp="1"/>
          </p:cNvSpPr>
          <p:nvPr>
            <p:ph type="body" idx="1"/>
          </p:nvPr>
        </p:nvSpPr>
        <p:spPr>
          <a:xfrm>
            <a:off x="415600" y="1130233"/>
            <a:ext cx="11360800" cy="1052000"/>
          </a:xfrm>
          <a:prstGeom prst="rect">
            <a:avLst/>
          </a:prstGeom>
        </p:spPr>
        <p:txBody>
          <a:bodyPr spcFirstLastPara="1" vert="horz" wrap="square" lIns="121900" tIns="121900" rIns="121900" bIns="121900" rtlCol="0" anchor="t" anchorCtr="0">
            <a:noAutofit/>
          </a:bodyPr>
          <a:lstStyle/>
          <a:p>
            <a:pPr marL="0" indent="0" algn="ctr">
              <a:buNone/>
            </a:pPr>
            <a:r>
              <a:rPr lang="en" b="1">
                <a:latin typeface="Helvetica Neue"/>
                <a:ea typeface="Helvetica Neue"/>
                <a:cs typeface="Helvetica Neue"/>
                <a:sym typeface="Helvetica Neue"/>
              </a:rPr>
              <a:t>Common advice:</a:t>
            </a:r>
            <a:r>
              <a:rPr lang="en"/>
              <a:t> “Don’t say the same thing as your slides”</a:t>
            </a:r>
            <a:br>
              <a:rPr lang="en"/>
            </a:br>
            <a:r>
              <a:rPr lang="en" b="1">
                <a:latin typeface="Helvetica Neue"/>
                <a:ea typeface="Helvetica Neue"/>
                <a:cs typeface="Helvetica Neue"/>
                <a:sym typeface="Helvetica Neue"/>
              </a:rPr>
              <a:t>Translation:</a:t>
            </a:r>
            <a:r>
              <a:rPr lang="en"/>
              <a:t> </a:t>
            </a:r>
            <a:r>
              <a:rPr lang="en">
                <a:solidFill>
                  <a:schemeClr val="dk1"/>
                </a:solidFill>
              </a:rPr>
              <a:t>the </a:t>
            </a:r>
            <a:r>
              <a:rPr lang="en" i="1">
                <a:solidFill>
                  <a:schemeClr val="dk1"/>
                </a:solidFill>
              </a:rPr>
              <a:t>data </a:t>
            </a:r>
            <a:r>
              <a:rPr lang="en">
                <a:solidFill>
                  <a:schemeClr val="dk1"/>
                </a:solidFill>
              </a:rPr>
              <a:t>should not be the same</a:t>
            </a:r>
            <a:endParaRPr>
              <a:solidFill>
                <a:schemeClr val="dk1"/>
              </a:solidFill>
            </a:endParaRPr>
          </a:p>
          <a:p>
            <a:pPr marL="0" indent="0" algn="ctr">
              <a:spcBef>
                <a:spcPts val="2133"/>
              </a:spcBef>
              <a:buNone/>
            </a:pPr>
            <a:endParaRPr/>
          </a:p>
          <a:p>
            <a:pPr marL="0" indent="0" algn="ctr">
              <a:spcBef>
                <a:spcPts val="2133"/>
              </a:spcBef>
              <a:spcAft>
                <a:spcPts val="2133"/>
              </a:spcAft>
              <a:buNone/>
            </a:pPr>
            <a:br>
              <a:rPr lang="en"/>
            </a:br>
            <a:br>
              <a:rPr lang="en"/>
            </a:br>
            <a:endParaRPr/>
          </a:p>
        </p:txBody>
      </p:sp>
      <p:grpSp>
        <p:nvGrpSpPr>
          <p:cNvPr id="1207" name="Google Shape;1207;p82"/>
          <p:cNvGrpSpPr/>
          <p:nvPr/>
        </p:nvGrpSpPr>
        <p:grpSpPr>
          <a:xfrm>
            <a:off x="1234600" y="2515801"/>
            <a:ext cx="9722800" cy="4163100"/>
            <a:chOff x="925950" y="1886850"/>
            <a:chExt cx="7292100" cy="3122325"/>
          </a:xfrm>
        </p:grpSpPr>
        <p:sp>
          <p:nvSpPr>
            <p:cNvPr id="1208" name="Google Shape;1208;p82"/>
            <p:cNvSpPr txBox="1"/>
            <p:nvPr/>
          </p:nvSpPr>
          <p:spPr>
            <a:xfrm>
              <a:off x="925950" y="3446175"/>
              <a:ext cx="7292100" cy="1563000"/>
            </a:xfrm>
            <a:prstGeom prst="rect">
              <a:avLst/>
            </a:prstGeom>
            <a:noFill/>
            <a:ln>
              <a:noFill/>
            </a:ln>
          </p:spPr>
          <p:txBody>
            <a:bodyPr spcFirstLastPara="1" wrap="square" lIns="121900" tIns="121900" rIns="121900" bIns="121900" anchor="t" anchorCtr="0">
              <a:noAutofit/>
            </a:bodyPr>
            <a:lstStyle/>
            <a:p>
              <a:pPr algn="ctr">
                <a:lnSpc>
                  <a:spcPct val="115000"/>
                </a:lnSpc>
              </a:pPr>
              <a:r>
                <a:rPr lang="en" sz="2400">
                  <a:solidFill>
                    <a:schemeClr val="dk1"/>
                  </a:solidFill>
                  <a:latin typeface="Helvetica Neue Light"/>
                  <a:ea typeface="Helvetica Neue Light"/>
                  <a:cs typeface="Helvetica Neue Light"/>
                  <a:sym typeface="Helvetica Neue Light"/>
                </a:rPr>
                <a:t>visual message (slide) and audio message (voice) </a:t>
              </a:r>
              <a:r>
                <a:rPr lang="en" sz="2400" i="1">
                  <a:solidFill>
                    <a:schemeClr val="dk1"/>
                  </a:solidFill>
                  <a:latin typeface="Helvetica Neue Light"/>
                  <a:ea typeface="Helvetica Neue Light"/>
                  <a:cs typeface="Helvetica Neue Light"/>
                  <a:sym typeface="Helvetica Neue Light"/>
                </a:rPr>
                <a:t>should be</a:t>
              </a:r>
              <a:r>
                <a:rPr lang="en" sz="2400">
                  <a:solidFill>
                    <a:schemeClr val="dk1"/>
                  </a:solidFill>
                  <a:latin typeface="Helvetica Neue Light"/>
                  <a:ea typeface="Helvetica Neue Light"/>
                  <a:cs typeface="Helvetica Neue Light"/>
                  <a:sym typeface="Helvetica Neue Light"/>
                </a:rPr>
                <a:t> the same</a:t>
              </a:r>
              <a:endParaRPr sz="2400">
                <a:solidFill>
                  <a:schemeClr val="dk1"/>
                </a:solidFill>
                <a:latin typeface="Helvetica Neue Light"/>
                <a:ea typeface="Helvetica Neue Light"/>
                <a:cs typeface="Helvetica Neue Light"/>
                <a:sym typeface="Helvetica Neue Light"/>
              </a:endParaRPr>
            </a:p>
            <a:p>
              <a:pPr algn="ctr">
                <a:lnSpc>
                  <a:spcPct val="115000"/>
                </a:lnSpc>
                <a:spcBef>
                  <a:spcPts val="2133"/>
                </a:spcBef>
                <a:spcAft>
                  <a:spcPts val="2133"/>
                </a:spcAft>
              </a:pPr>
              <a:r>
                <a:rPr lang="en" sz="2400">
                  <a:solidFill>
                    <a:schemeClr val="dk1"/>
                  </a:solidFill>
                  <a:latin typeface="Helvetica Neue Light"/>
                  <a:ea typeface="Helvetica Neue Light"/>
                  <a:cs typeface="Helvetica Neue Light"/>
                  <a:sym typeface="Helvetica Neue Light"/>
                </a:rPr>
                <a:t>Reduces context switching</a:t>
              </a:r>
              <a:endParaRPr sz="2400">
                <a:solidFill>
                  <a:schemeClr val="dk1"/>
                </a:solidFill>
                <a:latin typeface="Helvetica Neue Light"/>
                <a:ea typeface="Helvetica Neue Light"/>
                <a:cs typeface="Helvetica Neue Light"/>
                <a:sym typeface="Helvetica Neue Light"/>
              </a:endParaRPr>
            </a:p>
          </p:txBody>
        </p:sp>
        <p:grpSp>
          <p:nvGrpSpPr>
            <p:cNvPr id="1209" name="Google Shape;1209;p82"/>
            <p:cNvGrpSpPr/>
            <p:nvPr/>
          </p:nvGrpSpPr>
          <p:grpSpPr>
            <a:xfrm>
              <a:off x="2477725" y="1886850"/>
              <a:ext cx="4525625" cy="1494225"/>
              <a:chOff x="2477725" y="1886850"/>
              <a:chExt cx="4525625" cy="1494225"/>
            </a:xfrm>
          </p:grpSpPr>
          <p:sp>
            <p:nvSpPr>
              <p:cNvPr id="1210" name="Google Shape;1210;p82"/>
              <p:cNvSpPr/>
              <p:nvPr/>
            </p:nvSpPr>
            <p:spPr>
              <a:xfrm>
                <a:off x="2477725" y="2074850"/>
                <a:ext cx="1429200" cy="738600"/>
              </a:xfrm>
              <a:prstGeom prst="rect">
                <a:avLst/>
              </a:prstGeom>
              <a:solidFill>
                <a:srgbClr val="FFFFFF"/>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11" name="Google Shape;1211;p82"/>
              <p:cNvSpPr/>
              <p:nvPr/>
            </p:nvSpPr>
            <p:spPr>
              <a:xfrm>
                <a:off x="2987558" y="2180294"/>
                <a:ext cx="373500" cy="188700"/>
              </a:xfrm>
              <a:prstGeom prst="rect">
                <a:avLst/>
              </a:prstGeom>
              <a:solidFill>
                <a:srgbClr val="38761D"/>
              </a:solidFill>
              <a:ln>
                <a:noFill/>
              </a:ln>
            </p:spPr>
            <p:txBody>
              <a:bodyPr spcFirstLastPara="1" wrap="square" lIns="121900" tIns="121900" rIns="121900" bIns="121900" anchor="ctr" anchorCtr="0">
                <a:noAutofit/>
              </a:bodyPr>
              <a:lstStyle/>
              <a:p>
                <a:endParaRPr sz="2400"/>
              </a:p>
            </p:txBody>
          </p:sp>
          <p:sp>
            <p:nvSpPr>
              <p:cNvPr id="1212" name="Google Shape;1212;p82"/>
              <p:cNvSpPr/>
              <p:nvPr/>
            </p:nvSpPr>
            <p:spPr>
              <a:xfrm>
                <a:off x="2987447" y="2490886"/>
                <a:ext cx="200700" cy="200700"/>
              </a:xfrm>
              <a:prstGeom prst="ellipse">
                <a:avLst/>
              </a:prstGeom>
              <a:solidFill>
                <a:srgbClr val="3C78D8"/>
              </a:solidFill>
              <a:ln>
                <a:noFill/>
              </a:ln>
            </p:spPr>
            <p:txBody>
              <a:bodyPr spcFirstLastPara="1" wrap="square" lIns="121900" tIns="121900" rIns="121900" bIns="121900" anchor="ctr" anchorCtr="0">
                <a:noAutofit/>
              </a:bodyPr>
              <a:lstStyle/>
              <a:p>
                <a:endParaRPr sz="2400"/>
              </a:p>
            </p:txBody>
          </p:sp>
          <p:sp>
            <p:nvSpPr>
              <p:cNvPr id="1213" name="Google Shape;1213;p82"/>
              <p:cNvSpPr/>
              <p:nvPr/>
            </p:nvSpPr>
            <p:spPr>
              <a:xfrm rot="-2700000">
                <a:off x="2622922" y="2335753"/>
                <a:ext cx="250740" cy="216799"/>
              </a:xfrm>
              <a:prstGeom prst="triangle">
                <a:avLst>
                  <a:gd name="adj" fmla="val 50000"/>
                </a:avLst>
              </a:prstGeom>
              <a:solidFill>
                <a:srgbClr val="DD7E6B"/>
              </a:solidFill>
              <a:ln>
                <a:noFill/>
              </a:ln>
            </p:spPr>
            <p:txBody>
              <a:bodyPr spcFirstLastPara="1" wrap="square" lIns="121900" tIns="121900" rIns="121900" bIns="121900" anchor="ctr" anchorCtr="0">
                <a:noAutofit/>
              </a:bodyPr>
              <a:lstStyle/>
              <a:p>
                <a:endParaRPr sz="2400"/>
              </a:p>
            </p:txBody>
          </p:sp>
          <p:sp>
            <p:nvSpPr>
              <p:cNvPr id="1214" name="Google Shape;1214;p82"/>
              <p:cNvSpPr/>
              <p:nvPr/>
            </p:nvSpPr>
            <p:spPr>
              <a:xfrm rot="-1255611">
                <a:off x="3413388" y="2337048"/>
                <a:ext cx="200741" cy="330729"/>
              </a:xfrm>
              <a:prstGeom prst="diamond">
                <a:avLst/>
              </a:prstGeom>
              <a:solidFill>
                <a:srgbClr val="8E7CC3"/>
              </a:solidFill>
              <a:ln>
                <a:noFill/>
              </a:ln>
            </p:spPr>
            <p:txBody>
              <a:bodyPr spcFirstLastPara="1" wrap="square" lIns="121900" tIns="121900" rIns="121900" bIns="121900" anchor="ctr" anchorCtr="0">
                <a:noAutofit/>
              </a:bodyPr>
              <a:lstStyle/>
              <a:p>
                <a:endParaRPr sz="2400"/>
              </a:p>
            </p:txBody>
          </p:sp>
          <p:pic>
            <p:nvPicPr>
              <p:cNvPr id="1215" name="Google Shape;1215;p82" descr="Image result for podium speaker"/>
              <p:cNvPicPr preferRelativeResize="0"/>
              <p:nvPr/>
            </p:nvPicPr>
            <p:blipFill>
              <a:blip r:embed="rId3">
                <a:alphaModFix/>
              </a:blip>
              <a:stretch>
                <a:fillRect/>
              </a:stretch>
            </p:blipFill>
            <p:spPr>
              <a:xfrm>
                <a:off x="4371425" y="2212675"/>
                <a:ext cx="1168400" cy="1168400"/>
              </a:xfrm>
              <a:prstGeom prst="rect">
                <a:avLst/>
              </a:prstGeom>
              <a:noFill/>
              <a:ln>
                <a:noFill/>
              </a:ln>
            </p:spPr>
          </p:pic>
          <p:cxnSp>
            <p:nvCxnSpPr>
              <p:cNvPr id="1216" name="Google Shape;1216;p82"/>
              <p:cNvCxnSpPr>
                <a:stCxn id="1210" idx="2"/>
              </p:cNvCxnSpPr>
              <p:nvPr/>
            </p:nvCxnSpPr>
            <p:spPr>
              <a:xfrm flipH="1">
                <a:off x="2826925" y="2813450"/>
                <a:ext cx="365400" cy="382800"/>
              </a:xfrm>
              <a:prstGeom prst="straightConnector1">
                <a:avLst/>
              </a:prstGeom>
              <a:noFill/>
              <a:ln w="28575" cap="flat" cmpd="sng">
                <a:solidFill>
                  <a:schemeClr val="dk2"/>
                </a:solidFill>
                <a:prstDash val="solid"/>
                <a:round/>
                <a:headEnd type="none" w="med" len="med"/>
                <a:tailEnd type="none" w="med" len="med"/>
              </a:ln>
            </p:spPr>
          </p:cxnSp>
          <p:cxnSp>
            <p:nvCxnSpPr>
              <p:cNvPr id="1217" name="Google Shape;1217;p82"/>
              <p:cNvCxnSpPr>
                <a:stCxn id="1210" idx="2"/>
              </p:cNvCxnSpPr>
              <p:nvPr/>
            </p:nvCxnSpPr>
            <p:spPr>
              <a:xfrm>
                <a:off x="3192325" y="2813450"/>
                <a:ext cx="306000" cy="369300"/>
              </a:xfrm>
              <a:prstGeom prst="straightConnector1">
                <a:avLst/>
              </a:prstGeom>
              <a:noFill/>
              <a:ln w="28575" cap="flat" cmpd="sng">
                <a:solidFill>
                  <a:schemeClr val="dk2"/>
                </a:solidFill>
                <a:prstDash val="solid"/>
                <a:round/>
                <a:headEnd type="none" w="med" len="med"/>
                <a:tailEnd type="none" w="med" len="med"/>
              </a:ln>
            </p:spPr>
          </p:cxnSp>
          <p:sp>
            <p:nvSpPr>
              <p:cNvPr id="1218" name="Google Shape;1218;p82"/>
              <p:cNvSpPr/>
              <p:nvPr/>
            </p:nvSpPr>
            <p:spPr>
              <a:xfrm>
                <a:off x="5485950" y="1886850"/>
                <a:ext cx="1517400" cy="684900"/>
              </a:xfrm>
              <a:prstGeom prst="wedgeEllipseCallout">
                <a:avLst>
                  <a:gd name="adj1" fmla="val -67552"/>
                  <a:gd name="adj2" fmla="val 31373"/>
                </a:avLst>
              </a:prstGeom>
              <a:solidFill>
                <a:srgbClr val="FFFFFF"/>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19" name="Google Shape;1219;p82"/>
              <p:cNvSpPr/>
              <p:nvPr/>
            </p:nvSpPr>
            <p:spPr>
              <a:xfrm>
                <a:off x="5923822" y="2119436"/>
                <a:ext cx="200700" cy="200700"/>
              </a:xfrm>
              <a:prstGeom prst="ellipse">
                <a:avLst/>
              </a:prstGeom>
              <a:solidFill>
                <a:srgbClr val="3C78D8"/>
              </a:solidFill>
              <a:ln>
                <a:noFill/>
              </a:ln>
            </p:spPr>
            <p:txBody>
              <a:bodyPr spcFirstLastPara="1" wrap="square" lIns="121900" tIns="121900" rIns="121900" bIns="121900" anchor="ctr" anchorCtr="0">
                <a:noAutofit/>
              </a:bodyPr>
              <a:lstStyle/>
              <a:p>
                <a:endParaRPr sz="2400"/>
              </a:p>
            </p:txBody>
          </p:sp>
          <p:sp>
            <p:nvSpPr>
              <p:cNvPr id="1220" name="Google Shape;1220;p82"/>
              <p:cNvSpPr/>
              <p:nvPr/>
            </p:nvSpPr>
            <p:spPr>
              <a:xfrm>
                <a:off x="6177933" y="2134944"/>
                <a:ext cx="373500" cy="188700"/>
              </a:xfrm>
              <a:prstGeom prst="rect">
                <a:avLst/>
              </a:prstGeom>
              <a:solidFill>
                <a:srgbClr val="38761D"/>
              </a:solidFill>
              <a:ln>
                <a:noFill/>
              </a:ln>
            </p:spPr>
            <p:txBody>
              <a:bodyPr spcFirstLastPara="1" wrap="square" lIns="121900" tIns="121900" rIns="121900" bIns="121900" anchor="ctr" anchorCtr="0">
                <a:noAutofit/>
              </a:bodyPr>
              <a:lstStyle/>
              <a:p>
                <a:endParaRPr sz="2400"/>
              </a:p>
            </p:txBody>
          </p:sp>
          <p:sp>
            <p:nvSpPr>
              <p:cNvPr id="1221" name="Google Shape;1221;p82"/>
              <p:cNvSpPr/>
              <p:nvPr/>
            </p:nvSpPr>
            <p:spPr>
              <a:xfrm rot="-2700000">
                <a:off x="5606447" y="2095853"/>
                <a:ext cx="250740" cy="216799"/>
              </a:xfrm>
              <a:prstGeom prst="triangle">
                <a:avLst>
                  <a:gd name="adj" fmla="val 50000"/>
                </a:avLst>
              </a:prstGeom>
              <a:solidFill>
                <a:srgbClr val="DD7E6B"/>
              </a:solidFill>
              <a:ln>
                <a:noFill/>
              </a:ln>
            </p:spPr>
            <p:txBody>
              <a:bodyPr spcFirstLastPara="1" wrap="square" lIns="121900" tIns="121900" rIns="121900" bIns="121900" anchor="ctr" anchorCtr="0">
                <a:noAutofit/>
              </a:bodyPr>
              <a:lstStyle/>
              <a:p>
                <a:endParaRPr sz="2400"/>
              </a:p>
            </p:txBody>
          </p:sp>
          <p:sp>
            <p:nvSpPr>
              <p:cNvPr id="1222" name="Google Shape;1222;p82"/>
              <p:cNvSpPr/>
              <p:nvPr/>
            </p:nvSpPr>
            <p:spPr>
              <a:xfrm rot="-1255611">
                <a:off x="6639363" y="2063948"/>
                <a:ext cx="200741" cy="330729"/>
              </a:xfrm>
              <a:prstGeom prst="diamond">
                <a:avLst/>
              </a:prstGeom>
              <a:solidFill>
                <a:srgbClr val="8E7CC3"/>
              </a:solidFill>
              <a:ln>
                <a:noFill/>
              </a:ln>
            </p:spPr>
            <p:txBody>
              <a:bodyPr spcFirstLastPara="1" wrap="square" lIns="121900" tIns="121900" rIns="121900" bIns="121900" anchor="ctr" anchorCtr="0">
                <a:noAutofit/>
              </a:bodyPr>
              <a:lstStyle/>
              <a:p>
                <a:endParaRPr sz="2400"/>
              </a:p>
            </p:txBody>
          </p:sp>
        </p:grpSp>
      </p:grpSp>
      <p:sp>
        <p:nvSpPr>
          <p:cNvPr id="1223" name="Google Shape;1223;p8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41</a:t>
            </a:fld>
            <a:endParaRPr/>
          </a:p>
        </p:txBody>
      </p:sp>
    </p:spTree>
    <p:extLst>
      <p:ext uri="{BB962C8B-B14F-4D97-AF65-F5344CB8AC3E}">
        <p14:creationId xmlns:p14="http://schemas.microsoft.com/office/powerpoint/2010/main" val="414203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7"/>
                                        </p:tgtEl>
                                        <p:attrNameLst>
                                          <p:attrName>style.visibility</p:attrName>
                                        </p:attrNameLst>
                                      </p:cBhvr>
                                      <p:to>
                                        <p:strVal val="visible"/>
                                      </p:to>
                                    </p:set>
                                    <p:animEffect transition="in" filter="fade">
                                      <p:cBhvr>
                                        <p:cTn id="7" dur="200"/>
                                        <p:tgtEl>
                                          <p:spTgt spid="1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83"/>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Summary</a:t>
            </a:r>
            <a:endParaRPr/>
          </a:p>
        </p:txBody>
      </p:sp>
      <p:grpSp>
        <p:nvGrpSpPr>
          <p:cNvPr id="1229" name="Google Shape;1229;p83"/>
          <p:cNvGrpSpPr/>
          <p:nvPr/>
        </p:nvGrpSpPr>
        <p:grpSpPr>
          <a:xfrm>
            <a:off x="922967" y="1669833"/>
            <a:ext cx="5223200" cy="2979200"/>
            <a:chOff x="719650" y="1480075"/>
            <a:chExt cx="3917400" cy="2234400"/>
          </a:xfrm>
        </p:grpSpPr>
        <p:sp>
          <p:nvSpPr>
            <p:cNvPr id="1230" name="Google Shape;1230;p83"/>
            <p:cNvSpPr/>
            <p:nvPr/>
          </p:nvSpPr>
          <p:spPr>
            <a:xfrm>
              <a:off x="806950" y="1480075"/>
              <a:ext cx="3742800" cy="2234400"/>
            </a:xfrm>
            <a:prstGeom prst="roundRect">
              <a:avLst>
                <a:gd name="adj" fmla="val 16667"/>
              </a:avLst>
            </a:prstGeom>
            <a:solidFill>
              <a:srgbClr val="C9DAF8"/>
            </a:solidFill>
            <a:ln w="28575" cap="flat" cmpd="sng">
              <a:solidFill>
                <a:srgbClr val="1C458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31" name="Google Shape;1231;p83"/>
            <p:cNvSpPr txBox="1"/>
            <p:nvPr/>
          </p:nvSpPr>
          <p:spPr>
            <a:xfrm>
              <a:off x="719650" y="1748975"/>
              <a:ext cx="3917400" cy="1780500"/>
            </a:xfrm>
            <a:prstGeom prst="rect">
              <a:avLst/>
            </a:prstGeom>
            <a:noFill/>
            <a:ln>
              <a:noFill/>
            </a:ln>
          </p:spPr>
          <p:txBody>
            <a:bodyPr spcFirstLastPara="1" wrap="square" lIns="121900" tIns="121900" rIns="121900" bIns="121900" anchor="t" anchorCtr="0">
              <a:noAutofit/>
            </a:bodyPr>
            <a:lstStyle/>
            <a:p>
              <a:pPr algn="ctr"/>
              <a:r>
                <a:rPr lang="en" sz="3200" b="1" u="sng">
                  <a:latin typeface="Helvetica Neue"/>
                  <a:ea typeface="Helvetica Neue"/>
                  <a:cs typeface="Helvetica Neue"/>
                  <a:sym typeface="Helvetica Neue"/>
                </a:rPr>
                <a:t>Rule 1</a:t>
              </a:r>
              <a:endParaRPr sz="3200" b="1" u="sng">
                <a:latin typeface="Helvetica Neue"/>
                <a:ea typeface="Helvetica Neue"/>
                <a:cs typeface="Helvetica Neue"/>
                <a:sym typeface="Helvetica Neue"/>
              </a:endParaRPr>
            </a:p>
            <a:p>
              <a:pPr algn="ctr"/>
              <a:endParaRPr sz="3200">
                <a:latin typeface="Helvetica Neue Light"/>
                <a:ea typeface="Helvetica Neue Light"/>
                <a:cs typeface="Helvetica Neue Light"/>
                <a:sym typeface="Helvetica Neue Light"/>
              </a:endParaRPr>
            </a:p>
            <a:p>
              <a:pPr algn="ctr"/>
              <a:r>
                <a:rPr lang="en" sz="3200">
                  <a:latin typeface="Helvetica Neue Light"/>
                  <a:ea typeface="Helvetica Neue Light"/>
                  <a:cs typeface="Helvetica Neue Light"/>
                  <a:sym typeface="Helvetica Neue Light"/>
                </a:rPr>
                <a:t>Minimize cognitive load.</a:t>
              </a:r>
              <a:endParaRPr sz="3200">
                <a:latin typeface="Helvetica Neue Light"/>
                <a:ea typeface="Helvetica Neue Light"/>
                <a:cs typeface="Helvetica Neue Light"/>
                <a:sym typeface="Helvetica Neue Light"/>
              </a:endParaRPr>
            </a:p>
          </p:txBody>
        </p:sp>
      </p:grpSp>
      <p:cxnSp>
        <p:nvCxnSpPr>
          <p:cNvPr id="1232" name="Google Shape;1232;p83"/>
          <p:cNvCxnSpPr>
            <a:stCxn id="1231" idx="3"/>
          </p:cNvCxnSpPr>
          <p:nvPr/>
        </p:nvCxnSpPr>
        <p:spPr>
          <a:xfrm rot="10800000" flipH="1">
            <a:off x="6146167" y="2094967"/>
            <a:ext cx="1004400" cy="1120400"/>
          </a:xfrm>
          <a:prstGeom prst="straightConnector1">
            <a:avLst/>
          </a:prstGeom>
          <a:noFill/>
          <a:ln w="28575" cap="flat" cmpd="sng">
            <a:solidFill>
              <a:schemeClr val="dk2"/>
            </a:solidFill>
            <a:prstDash val="solid"/>
            <a:round/>
            <a:headEnd type="none" w="med" len="med"/>
            <a:tailEnd type="triangle" w="med" len="med"/>
          </a:ln>
        </p:spPr>
      </p:cxnSp>
      <p:cxnSp>
        <p:nvCxnSpPr>
          <p:cNvPr id="1233" name="Google Shape;1233;p83"/>
          <p:cNvCxnSpPr>
            <a:stCxn id="1231" idx="3"/>
          </p:cNvCxnSpPr>
          <p:nvPr/>
        </p:nvCxnSpPr>
        <p:spPr>
          <a:xfrm>
            <a:off x="6146167" y="3215367"/>
            <a:ext cx="941200" cy="0"/>
          </a:xfrm>
          <a:prstGeom prst="straightConnector1">
            <a:avLst/>
          </a:prstGeom>
          <a:noFill/>
          <a:ln w="28575" cap="flat" cmpd="sng">
            <a:solidFill>
              <a:schemeClr val="dk2"/>
            </a:solidFill>
            <a:prstDash val="solid"/>
            <a:round/>
            <a:headEnd type="none" w="med" len="med"/>
            <a:tailEnd type="triangle" w="med" len="med"/>
          </a:ln>
        </p:spPr>
      </p:cxnSp>
      <p:sp>
        <p:nvSpPr>
          <p:cNvPr id="1234" name="Google Shape;1234;p83"/>
          <p:cNvSpPr txBox="1"/>
          <p:nvPr/>
        </p:nvSpPr>
        <p:spPr>
          <a:xfrm>
            <a:off x="6849100" y="1568100"/>
            <a:ext cx="3751200" cy="1276400"/>
          </a:xfrm>
          <a:prstGeom prst="rect">
            <a:avLst/>
          </a:prstGeom>
          <a:noFill/>
          <a:ln>
            <a:noFill/>
          </a:ln>
        </p:spPr>
        <p:txBody>
          <a:bodyPr spcFirstLastPara="1" wrap="square" lIns="121900" tIns="121900" rIns="121900" bIns="121900" anchor="t" anchorCtr="0">
            <a:noAutofit/>
          </a:bodyPr>
          <a:lstStyle/>
          <a:p>
            <a:pPr algn="ctr"/>
            <a:r>
              <a:rPr lang="en" sz="3200" b="1">
                <a:solidFill>
                  <a:schemeClr val="dk1"/>
                </a:solidFill>
                <a:latin typeface="Helvetica Neue"/>
                <a:ea typeface="Helvetica Neue"/>
                <a:cs typeface="Helvetica Neue"/>
                <a:sym typeface="Helvetica Neue"/>
              </a:rPr>
              <a:t>Simplify</a:t>
            </a:r>
            <a:r>
              <a:rPr lang="en" sz="3200">
                <a:solidFill>
                  <a:schemeClr val="dk1"/>
                </a:solidFill>
                <a:latin typeface="Helvetica Neue Light"/>
                <a:ea typeface="Helvetica Neue Light"/>
                <a:cs typeface="Helvetica Neue Light"/>
                <a:sym typeface="Helvetica Neue Light"/>
              </a:rPr>
              <a:t> data</a:t>
            </a:r>
            <a:endParaRPr sz="3200">
              <a:solidFill>
                <a:schemeClr val="dk1"/>
              </a:solidFill>
              <a:latin typeface="Helvetica Neue Light"/>
              <a:ea typeface="Helvetica Neue Light"/>
              <a:cs typeface="Helvetica Neue Light"/>
              <a:sym typeface="Helvetica Neue Light"/>
            </a:endParaRPr>
          </a:p>
        </p:txBody>
      </p:sp>
      <p:sp>
        <p:nvSpPr>
          <p:cNvPr id="1235" name="Google Shape;1235;p83"/>
          <p:cNvSpPr txBox="1"/>
          <p:nvPr/>
        </p:nvSpPr>
        <p:spPr>
          <a:xfrm>
            <a:off x="6393667" y="2790800"/>
            <a:ext cx="4790000" cy="1276400"/>
          </a:xfrm>
          <a:prstGeom prst="rect">
            <a:avLst/>
          </a:prstGeom>
          <a:noFill/>
          <a:ln>
            <a:noFill/>
          </a:ln>
        </p:spPr>
        <p:txBody>
          <a:bodyPr spcFirstLastPara="1" wrap="square" lIns="121900" tIns="121900" rIns="121900" bIns="121900" anchor="t" anchorCtr="0">
            <a:noAutofit/>
          </a:bodyPr>
          <a:lstStyle/>
          <a:p>
            <a:pPr algn="ctr"/>
            <a:r>
              <a:rPr lang="en" sz="3200" b="1">
                <a:solidFill>
                  <a:schemeClr val="dk1"/>
                </a:solidFill>
                <a:latin typeface="Helvetica Neue"/>
                <a:ea typeface="Helvetica Neue"/>
                <a:cs typeface="Helvetica Neue"/>
                <a:sym typeface="Helvetica Neue"/>
              </a:rPr>
              <a:t>Remove</a:t>
            </a:r>
            <a:r>
              <a:rPr lang="en" sz="3200">
                <a:solidFill>
                  <a:schemeClr val="dk1"/>
                </a:solidFill>
                <a:latin typeface="Helvetica Neue Light"/>
                <a:ea typeface="Helvetica Neue Light"/>
                <a:cs typeface="Helvetica Neue Light"/>
                <a:sym typeface="Helvetica Neue Light"/>
              </a:rPr>
              <a:t> noise</a:t>
            </a:r>
            <a:endParaRPr sz="3200">
              <a:solidFill>
                <a:schemeClr val="dk1"/>
              </a:solidFill>
              <a:latin typeface="Helvetica Neue Light"/>
              <a:ea typeface="Helvetica Neue Light"/>
              <a:cs typeface="Helvetica Neue Light"/>
              <a:sym typeface="Helvetica Neue Light"/>
            </a:endParaRPr>
          </a:p>
        </p:txBody>
      </p:sp>
      <p:cxnSp>
        <p:nvCxnSpPr>
          <p:cNvPr id="1236" name="Google Shape;1236;p83"/>
          <p:cNvCxnSpPr/>
          <p:nvPr/>
        </p:nvCxnSpPr>
        <p:spPr>
          <a:xfrm>
            <a:off x="6177767" y="3215367"/>
            <a:ext cx="928800" cy="1130000"/>
          </a:xfrm>
          <a:prstGeom prst="straightConnector1">
            <a:avLst/>
          </a:prstGeom>
          <a:noFill/>
          <a:ln w="28575" cap="flat" cmpd="sng">
            <a:solidFill>
              <a:schemeClr val="dk2"/>
            </a:solidFill>
            <a:prstDash val="solid"/>
            <a:round/>
            <a:headEnd type="none" w="med" len="med"/>
            <a:tailEnd type="triangle" w="med" len="med"/>
          </a:ln>
        </p:spPr>
      </p:cxnSp>
      <p:sp>
        <p:nvSpPr>
          <p:cNvPr id="1237" name="Google Shape;1237;p83"/>
          <p:cNvSpPr txBox="1"/>
          <p:nvPr/>
        </p:nvSpPr>
        <p:spPr>
          <a:xfrm>
            <a:off x="7043333" y="4000800"/>
            <a:ext cx="4790000" cy="1276400"/>
          </a:xfrm>
          <a:prstGeom prst="rect">
            <a:avLst/>
          </a:prstGeom>
          <a:noFill/>
          <a:ln>
            <a:noFill/>
          </a:ln>
        </p:spPr>
        <p:txBody>
          <a:bodyPr spcFirstLastPara="1" wrap="square" lIns="121900" tIns="121900" rIns="121900" bIns="121900" anchor="t" anchorCtr="0">
            <a:noAutofit/>
          </a:bodyPr>
          <a:lstStyle/>
          <a:p>
            <a:pPr algn="ctr"/>
            <a:r>
              <a:rPr lang="en" sz="3200" b="1">
                <a:solidFill>
                  <a:schemeClr val="dk1"/>
                </a:solidFill>
                <a:latin typeface="Helvetica Neue"/>
                <a:ea typeface="Helvetica Neue"/>
                <a:cs typeface="Helvetica Neue"/>
                <a:sym typeface="Helvetica Neue"/>
              </a:rPr>
              <a:t>Preserve</a:t>
            </a:r>
            <a:r>
              <a:rPr lang="en" sz="3200">
                <a:solidFill>
                  <a:schemeClr val="dk1"/>
                </a:solidFill>
                <a:latin typeface="Helvetica Neue Light"/>
                <a:ea typeface="Helvetica Neue Light"/>
                <a:cs typeface="Helvetica Neue Light"/>
                <a:sym typeface="Helvetica Neue Light"/>
              </a:rPr>
              <a:t> the message</a:t>
            </a:r>
            <a:endParaRPr sz="3200">
              <a:solidFill>
                <a:schemeClr val="dk1"/>
              </a:solidFill>
              <a:latin typeface="Helvetica Neue Light"/>
              <a:ea typeface="Helvetica Neue Light"/>
              <a:cs typeface="Helvetica Neue Light"/>
              <a:sym typeface="Helvetica Neue Light"/>
            </a:endParaRPr>
          </a:p>
        </p:txBody>
      </p:sp>
      <p:sp>
        <p:nvSpPr>
          <p:cNvPr id="1238" name="Google Shape;1238;p8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42</a:t>
            </a:fld>
            <a:endParaRPr/>
          </a:p>
        </p:txBody>
      </p:sp>
    </p:spTree>
    <p:extLst>
      <p:ext uri="{BB962C8B-B14F-4D97-AF65-F5344CB8AC3E}">
        <p14:creationId xmlns:p14="http://schemas.microsoft.com/office/powerpoint/2010/main" val="19847033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84"/>
          <p:cNvSpPr txBox="1">
            <a:spLocks noGrp="1"/>
          </p:cNvSpPr>
          <p:nvPr>
            <p:ph type="title"/>
          </p:nvPr>
        </p:nvSpPr>
        <p:spPr>
          <a:xfrm>
            <a:off x="415600" y="2593067"/>
            <a:ext cx="11360800" cy="1672000"/>
          </a:xfrm>
          <a:prstGeom prst="rect">
            <a:avLst/>
          </a:prstGeom>
        </p:spPr>
        <p:txBody>
          <a:bodyPr spcFirstLastPara="1" vert="horz" wrap="square" lIns="121900" tIns="121900" rIns="121900" bIns="121900" rtlCol="0" anchor="ctr" anchorCtr="0">
            <a:noAutofit/>
          </a:bodyPr>
          <a:lstStyle/>
          <a:p>
            <a:r>
              <a:rPr lang="en"/>
              <a:t>3. Making it Shine </a:t>
            </a:r>
            <a:br>
              <a:rPr lang="en"/>
            </a:br>
            <a:r>
              <a:rPr lang="en" sz="2667"/>
              <a:t>important considerations and less important opinions</a:t>
            </a:r>
            <a:endParaRPr sz="2667"/>
          </a:p>
        </p:txBody>
      </p:sp>
      <p:sp>
        <p:nvSpPr>
          <p:cNvPr id="1244" name="Google Shape;1244;p8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43</a:t>
            </a:fld>
            <a:endParaRPr/>
          </a:p>
        </p:txBody>
      </p:sp>
    </p:spTree>
    <p:extLst>
      <p:ext uri="{BB962C8B-B14F-4D97-AF65-F5344CB8AC3E}">
        <p14:creationId xmlns:p14="http://schemas.microsoft.com/office/powerpoint/2010/main" val="3472452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85"/>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Colour Palettes</a:t>
            </a:r>
            <a:endParaRPr/>
          </a:p>
        </p:txBody>
      </p:sp>
      <p:sp>
        <p:nvSpPr>
          <p:cNvPr id="1250" name="Google Shape;1250;p85"/>
          <p:cNvSpPr txBox="1">
            <a:spLocks noGrp="1"/>
          </p:cNvSpPr>
          <p:nvPr>
            <p:ph type="body" idx="1"/>
          </p:nvPr>
        </p:nvSpPr>
        <p:spPr>
          <a:xfrm>
            <a:off x="415600" y="1042167"/>
            <a:ext cx="11360800" cy="823600"/>
          </a:xfrm>
          <a:prstGeom prst="rect">
            <a:avLst/>
          </a:prstGeom>
        </p:spPr>
        <p:txBody>
          <a:bodyPr spcFirstLastPara="1" vert="horz" wrap="square" lIns="121900" tIns="121900" rIns="121900" bIns="121900" rtlCol="0" anchor="t" anchorCtr="0">
            <a:noAutofit/>
          </a:bodyPr>
          <a:lstStyle/>
          <a:p>
            <a:pPr marL="0" indent="0" algn="ctr">
              <a:spcAft>
                <a:spcPts val="2133"/>
              </a:spcAft>
              <a:buNone/>
            </a:pPr>
            <a:r>
              <a:rPr lang="en"/>
              <a:t>Text / background: high contrast, low saturation colour schemes</a:t>
            </a:r>
            <a:endParaRPr/>
          </a:p>
        </p:txBody>
      </p:sp>
      <p:grpSp>
        <p:nvGrpSpPr>
          <p:cNvPr id="1251" name="Google Shape;1251;p85"/>
          <p:cNvGrpSpPr/>
          <p:nvPr/>
        </p:nvGrpSpPr>
        <p:grpSpPr>
          <a:xfrm>
            <a:off x="1025200" y="1847700"/>
            <a:ext cx="2904800" cy="1496733"/>
            <a:chOff x="768900" y="1385775"/>
            <a:chExt cx="2178600" cy="1122550"/>
          </a:xfrm>
        </p:grpSpPr>
        <p:sp>
          <p:nvSpPr>
            <p:cNvPr id="1252" name="Google Shape;1252;p85"/>
            <p:cNvSpPr/>
            <p:nvPr/>
          </p:nvSpPr>
          <p:spPr>
            <a:xfrm>
              <a:off x="768900" y="1935625"/>
              <a:ext cx="2178600" cy="572700"/>
            </a:xfrm>
            <a:prstGeom prst="roundRect">
              <a:avLst>
                <a:gd name="adj" fmla="val 16667"/>
              </a:avLst>
            </a:prstGeom>
            <a:solidFill>
              <a:srgbClr val="B6D7A8"/>
            </a:solidFill>
            <a:ln>
              <a:noFill/>
            </a:ln>
          </p:spPr>
          <p:txBody>
            <a:bodyPr spcFirstLastPara="1" wrap="square" lIns="121900" tIns="121900" rIns="121900" bIns="121900" anchor="ctr" anchorCtr="0">
              <a:noAutofit/>
            </a:bodyPr>
            <a:lstStyle/>
            <a:p>
              <a:pPr algn="ctr"/>
              <a:r>
                <a:rPr lang="en" sz="2400">
                  <a:solidFill>
                    <a:srgbClr val="D9EAD3"/>
                  </a:solidFill>
                </a:rPr>
                <a:t>Here is some text</a:t>
              </a:r>
              <a:endParaRPr sz="2400">
                <a:solidFill>
                  <a:srgbClr val="D9EAD3"/>
                </a:solidFill>
              </a:endParaRPr>
            </a:p>
          </p:txBody>
        </p:sp>
        <p:sp>
          <p:nvSpPr>
            <p:cNvPr id="1253" name="Google Shape;1253;p85"/>
            <p:cNvSpPr txBox="1"/>
            <p:nvPr/>
          </p:nvSpPr>
          <p:spPr>
            <a:xfrm>
              <a:off x="929000" y="1385775"/>
              <a:ext cx="1914000" cy="487200"/>
            </a:xfrm>
            <a:prstGeom prst="rect">
              <a:avLst/>
            </a:prstGeom>
            <a:noFill/>
            <a:ln>
              <a:noFill/>
            </a:ln>
          </p:spPr>
          <p:txBody>
            <a:bodyPr spcFirstLastPara="1" wrap="square" lIns="121900" tIns="121900" rIns="121900" bIns="121900" anchor="t" anchorCtr="0">
              <a:noAutofit/>
            </a:bodyPr>
            <a:lstStyle/>
            <a:p>
              <a:pPr algn="ctr"/>
              <a:r>
                <a:rPr lang="en" sz="2400" b="1">
                  <a:latin typeface="Helvetica Neue"/>
                  <a:ea typeface="Helvetica Neue"/>
                  <a:cs typeface="Helvetica Neue"/>
                  <a:sym typeface="Helvetica Neue"/>
                </a:rPr>
                <a:t>Illegible</a:t>
              </a:r>
              <a:br>
                <a:rPr lang="en" sz="2400">
                  <a:latin typeface="Helvetica Neue Light"/>
                  <a:ea typeface="Helvetica Neue Light"/>
                  <a:cs typeface="Helvetica Neue Light"/>
                  <a:sym typeface="Helvetica Neue Light"/>
                </a:rPr>
              </a:br>
              <a:r>
                <a:rPr lang="en" sz="2400">
                  <a:latin typeface="Helvetica Neue Light"/>
                  <a:ea typeface="Helvetica Neue Light"/>
                  <a:cs typeface="Helvetica Neue Light"/>
                  <a:sym typeface="Helvetica Neue Light"/>
                </a:rPr>
                <a:t>not enough contrast</a:t>
              </a:r>
              <a:endParaRPr sz="2400">
                <a:latin typeface="Helvetica Neue Light"/>
                <a:ea typeface="Helvetica Neue Light"/>
                <a:cs typeface="Helvetica Neue Light"/>
                <a:sym typeface="Helvetica Neue Light"/>
              </a:endParaRPr>
            </a:p>
          </p:txBody>
        </p:sp>
      </p:grpSp>
      <p:grpSp>
        <p:nvGrpSpPr>
          <p:cNvPr id="1254" name="Google Shape;1254;p85"/>
          <p:cNvGrpSpPr/>
          <p:nvPr/>
        </p:nvGrpSpPr>
        <p:grpSpPr>
          <a:xfrm>
            <a:off x="4469167" y="1847700"/>
            <a:ext cx="2904800" cy="1496733"/>
            <a:chOff x="3351875" y="1385775"/>
            <a:chExt cx="2178600" cy="1122550"/>
          </a:xfrm>
        </p:grpSpPr>
        <p:sp>
          <p:nvSpPr>
            <p:cNvPr id="1255" name="Google Shape;1255;p85"/>
            <p:cNvSpPr/>
            <p:nvPr/>
          </p:nvSpPr>
          <p:spPr>
            <a:xfrm>
              <a:off x="3351875" y="1935625"/>
              <a:ext cx="2178600" cy="572700"/>
            </a:xfrm>
            <a:prstGeom prst="roundRect">
              <a:avLst>
                <a:gd name="adj" fmla="val 16667"/>
              </a:avLst>
            </a:prstGeom>
            <a:solidFill>
              <a:srgbClr val="0000FF"/>
            </a:solidFill>
            <a:ln>
              <a:noFill/>
            </a:ln>
          </p:spPr>
          <p:txBody>
            <a:bodyPr spcFirstLastPara="1" wrap="square" lIns="121900" tIns="121900" rIns="121900" bIns="121900" anchor="ctr" anchorCtr="0">
              <a:noAutofit/>
            </a:bodyPr>
            <a:lstStyle/>
            <a:p>
              <a:pPr algn="ctr"/>
              <a:r>
                <a:rPr lang="en" sz="2400">
                  <a:solidFill>
                    <a:srgbClr val="FF00FF"/>
                  </a:solidFill>
                </a:rPr>
                <a:t>Here is some text</a:t>
              </a:r>
              <a:endParaRPr sz="2400">
                <a:solidFill>
                  <a:srgbClr val="FF00FF"/>
                </a:solidFill>
              </a:endParaRPr>
            </a:p>
          </p:txBody>
        </p:sp>
        <p:sp>
          <p:nvSpPr>
            <p:cNvPr id="1256" name="Google Shape;1256;p85"/>
            <p:cNvSpPr txBox="1"/>
            <p:nvPr/>
          </p:nvSpPr>
          <p:spPr>
            <a:xfrm>
              <a:off x="3421475" y="1385775"/>
              <a:ext cx="1914000" cy="487200"/>
            </a:xfrm>
            <a:prstGeom prst="rect">
              <a:avLst/>
            </a:prstGeom>
            <a:noFill/>
            <a:ln>
              <a:noFill/>
            </a:ln>
          </p:spPr>
          <p:txBody>
            <a:bodyPr spcFirstLastPara="1" wrap="square" lIns="121900" tIns="121900" rIns="121900" bIns="121900" anchor="t" anchorCtr="0">
              <a:noAutofit/>
            </a:bodyPr>
            <a:lstStyle/>
            <a:p>
              <a:pPr algn="ctr"/>
              <a:r>
                <a:rPr lang="en" sz="2400" b="1">
                  <a:latin typeface="Helvetica Neue"/>
                  <a:ea typeface="Helvetica Neue"/>
                  <a:cs typeface="Helvetica Neue"/>
                  <a:sym typeface="Helvetica Neue"/>
                </a:rPr>
                <a:t>Tiring</a:t>
              </a:r>
              <a:endParaRPr sz="2400" b="1">
                <a:latin typeface="Helvetica Neue"/>
                <a:ea typeface="Helvetica Neue"/>
                <a:cs typeface="Helvetica Neue"/>
                <a:sym typeface="Helvetica Neue"/>
              </a:endParaRPr>
            </a:p>
            <a:p>
              <a:pPr algn="ctr"/>
              <a:r>
                <a:rPr lang="en" sz="2400">
                  <a:latin typeface="Helvetica Neue Light"/>
                  <a:ea typeface="Helvetica Neue Light"/>
                  <a:cs typeface="Helvetica Neue Light"/>
                  <a:sym typeface="Helvetica Neue Light"/>
                </a:rPr>
                <a:t>too much saturation</a:t>
              </a:r>
              <a:endParaRPr sz="2400">
                <a:latin typeface="Helvetica Neue Light"/>
                <a:ea typeface="Helvetica Neue Light"/>
                <a:cs typeface="Helvetica Neue Light"/>
                <a:sym typeface="Helvetica Neue Light"/>
              </a:endParaRPr>
            </a:p>
          </p:txBody>
        </p:sp>
      </p:grpSp>
      <p:grpSp>
        <p:nvGrpSpPr>
          <p:cNvPr id="1257" name="Google Shape;1257;p85"/>
          <p:cNvGrpSpPr/>
          <p:nvPr/>
        </p:nvGrpSpPr>
        <p:grpSpPr>
          <a:xfrm>
            <a:off x="7978000" y="1847700"/>
            <a:ext cx="2904800" cy="1496733"/>
            <a:chOff x="5983500" y="1385775"/>
            <a:chExt cx="2178600" cy="1122550"/>
          </a:xfrm>
        </p:grpSpPr>
        <p:sp>
          <p:nvSpPr>
            <p:cNvPr id="1258" name="Google Shape;1258;p85"/>
            <p:cNvSpPr/>
            <p:nvPr/>
          </p:nvSpPr>
          <p:spPr>
            <a:xfrm>
              <a:off x="5983500" y="1935625"/>
              <a:ext cx="2178600" cy="572700"/>
            </a:xfrm>
            <a:prstGeom prst="roundRect">
              <a:avLst>
                <a:gd name="adj" fmla="val 16667"/>
              </a:avLst>
            </a:prstGeom>
            <a:solidFill>
              <a:srgbClr val="1C4587"/>
            </a:solidFill>
            <a:ln>
              <a:noFill/>
            </a:ln>
          </p:spPr>
          <p:txBody>
            <a:bodyPr spcFirstLastPara="1" wrap="square" lIns="121900" tIns="121900" rIns="121900" bIns="121900" anchor="ctr" anchorCtr="0">
              <a:noAutofit/>
            </a:bodyPr>
            <a:lstStyle/>
            <a:p>
              <a:pPr algn="ctr"/>
              <a:r>
                <a:rPr lang="en" sz="2400">
                  <a:solidFill>
                    <a:srgbClr val="FFF2CC"/>
                  </a:solidFill>
                </a:rPr>
                <a:t>Here is some text</a:t>
              </a:r>
              <a:endParaRPr sz="2400">
                <a:solidFill>
                  <a:srgbClr val="FFF2CC"/>
                </a:solidFill>
              </a:endParaRPr>
            </a:p>
          </p:txBody>
        </p:sp>
        <p:sp>
          <p:nvSpPr>
            <p:cNvPr id="1259" name="Google Shape;1259;p85"/>
            <p:cNvSpPr txBox="1"/>
            <p:nvPr/>
          </p:nvSpPr>
          <p:spPr>
            <a:xfrm>
              <a:off x="6053100" y="1385775"/>
              <a:ext cx="1914000" cy="487200"/>
            </a:xfrm>
            <a:prstGeom prst="rect">
              <a:avLst/>
            </a:prstGeom>
            <a:noFill/>
            <a:ln>
              <a:noFill/>
            </a:ln>
          </p:spPr>
          <p:txBody>
            <a:bodyPr spcFirstLastPara="1" wrap="square" lIns="121900" tIns="121900" rIns="121900" bIns="121900" anchor="t" anchorCtr="0">
              <a:noAutofit/>
            </a:bodyPr>
            <a:lstStyle/>
            <a:p>
              <a:pPr algn="ctr"/>
              <a:r>
                <a:rPr lang="en" sz="2400" b="1">
                  <a:latin typeface="Helvetica Neue"/>
                  <a:ea typeface="Helvetica Neue"/>
                  <a:cs typeface="Helvetica Neue"/>
                  <a:sym typeface="Helvetica Neue"/>
                </a:rPr>
                <a:t>Comfortably Readable</a:t>
              </a:r>
              <a:endParaRPr sz="2400" b="1">
                <a:latin typeface="Helvetica Neue"/>
                <a:ea typeface="Helvetica Neue"/>
                <a:cs typeface="Helvetica Neue"/>
                <a:sym typeface="Helvetica Neue"/>
              </a:endParaRPr>
            </a:p>
            <a:p>
              <a:pPr algn="ctr"/>
              <a:endParaRPr sz="2400">
                <a:latin typeface="Helvetica Neue Light"/>
                <a:ea typeface="Helvetica Neue Light"/>
                <a:cs typeface="Helvetica Neue Light"/>
                <a:sym typeface="Helvetica Neue Light"/>
              </a:endParaRPr>
            </a:p>
          </p:txBody>
        </p:sp>
      </p:grpSp>
      <p:sp>
        <p:nvSpPr>
          <p:cNvPr id="1260" name="Google Shape;1260;p85"/>
          <p:cNvSpPr txBox="1"/>
          <p:nvPr/>
        </p:nvSpPr>
        <p:spPr>
          <a:xfrm>
            <a:off x="891000" y="3636400"/>
            <a:ext cx="10410000" cy="29764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br>
              <a:rPr lang="en" sz="2400" b="1">
                <a:solidFill>
                  <a:schemeClr val="dk1"/>
                </a:solidFill>
                <a:latin typeface="Helvetica Neue"/>
                <a:ea typeface="Helvetica Neue"/>
                <a:cs typeface="Helvetica Neue"/>
                <a:sym typeface="Helvetica Neue"/>
              </a:rPr>
            </a:br>
            <a:r>
              <a:rPr lang="en" sz="2400">
                <a:solidFill>
                  <a:schemeClr val="dk1"/>
                </a:solidFill>
                <a:latin typeface="Helvetica Neue Light"/>
                <a:ea typeface="Helvetica Neue Light"/>
                <a:cs typeface="Helvetica Neue Light"/>
                <a:sym typeface="Helvetica Neue Light"/>
              </a:rPr>
              <a:t>Black text on a white background maximizes readability </a:t>
            </a:r>
            <a:br>
              <a:rPr lang="en" sz="2400">
                <a:solidFill>
                  <a:schemeClr val="dk1"/>
                </a:solidFill>
                <a:latin typeface="Helvetica Neue Light"/>
                <a:ea typeface="Helvetica Neue Light"/>
                <a:cs typeface="Helvetica Neue Light"/>
                <a:sym typeface="Helvetica Neue Light"/>
              </a:rPr>
            </a:br>
            <a:r>
              <a:rPr lang="en" sz="2400">
                <a:solidFill>
                  <a:schemeClr val="dk1"/>
                </a:solidFill>
                <a:latin typeface="Helvetica Neue Light"/>
                <a:ea typeface="Helvetica Neue Light"/>
                <a:cs typeface="Helvetica Neue Light"/>
                <a:sym typeface="Helvetica Neue Light"/>
              </a:rPr>
              <a:t>(maximizes contrast, minimizes saturation)</a:t>
            </a:r>
            <a:br>
              <a:rPr lang="en" sz="2400">
                <a:solidFill>
                  <a:schemeClr val="dk1"/>
                </a:solidFill>
                <a:latin typeface="Helvetica Neue Light"/>
                <a:ea typeface="Helvetica Neue Light"/>
                <a:cs typeface="Helvetica Neue Light"/>
                <a:sym typeface="Helvetica Neue Light"/>
              </a:rPr>
            </a:br>
            <a:br>
              <a:rPr lang="en" sz="2400" b="1">
                <a:solidFill>
                  <a:schemeClr val="dk1"/>
                </a:solidFill>
                <a:latin typeface="Helvetica Neue"/>
                <a:ea typeface="Helvetica Neue"/>
                <a:cs typeface="Helvetica Neue"/>
                <a:sym typeface="Helvetica Neue"/>
              </a:rPr>
            </a:br>
            <a:r>
              <a:rPr lang="en" sz="2400" b="1">
                <a:solidFill>
                  <a:schemeClr val="dk1"/>
                </a:solidFill>
                <a:latin typeface="Helvetica Neue"/>
                <a:ea typeface="Helvetica Neue"/>
                <a:cs typeface="Helvetica Neue"/>
                <a:sym typeface="Helvetica Neue"/>
              </a:rPr>
              <a:t>Opinion: </a:t>
            </a:r>
            <a:r>
              <a:rPr lang="en" sz="2400">
                <a:solidFill>
                  <a:schemeClr val="dk1"/>
                </a:solidFill>
                <a:latin typeface="Helvetica Neue Light"/>
                <a:ea typeface="Helvetica Neue Light"/>
                <a:cs typeface="Helvetica Neue Light"/>
                <a:sym typeface="Helvetica Neue Light"/>
              </a:rPr>
              <a:t>It also is the least distracting (minimize noise!)</a:t>
            </a:r>
            <a:endParaRPr sz="2400">
              <a:solidFill>
                <a:schemeClr val="dk1"/>
              </a:solidFill>
              <a:latin typeface="Helvetica Neue Light"/>
              <a:ea typeface="Helvetica Neue Light"/>
              <a:cs typeface="Helvetica Neue Light"/>
              <a:sym typeface="Helvetica Neue Light"/>
            </a:endParaRPr>
          </a:p>
        </p:txBody>
      </p:sp>
      <p:sp>
        <p:nvSpPr>
          <p:cNvPr id="1261" name="Google Shape;1261;p8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44</a:t>
            </a:fld>
            <a:endParaRPr/>
          </a:p>
        </p:txBody>
      </p:sp>
    </p:spTree>
    <p:extLst>
      <p:ext uri="{BB962C8B-B14F-4D97-AF65-F5344CB8AC3E}">
        <p14:creationId xmlns:p14="http://schemas.microsoft.com/office/powerpoint/2010/main" val="228856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1"/>
                                        </p:tgtEl>
                                        <p:attrNameLst>
                                          <p:attrName>style.visibility</p:attrName>
                                        </p:attrNameLst>
                                      </p:cBhvr>
                                      <p:to>
                                        <p:strVal val="visible"/>
                                      </p:to>
                                    </p:set>
                                    <p:animEffect transition="in" filter="fade">
                                      <p:cBhvr>
                                        <p:cTn id="7" dur="200"/>
                                        <p:tgtEl>
                                          <p:spTgt spid="12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54"/>
                                        </p:tgtEl>
                                        <p:attrNameLst>
                                          <p:attrName>style.visibility</p:attrName>
                                        </p:attrNameLst>
                                      </p:cBhvr>
                                      <p:to>
                                        <p:strVal val="visible"/>
                                      </p:to>
                                    </p:set>
                                    <p:animEffect transition="in" filter="fade">
                                      <p:cBhvr>
                                        <p:cTn id="12" dur="200"/>
                                        <p:tgtEl>
                                          <p:spTgt spid="12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57"/>
                                        </p:tgtEl>
                                        <p:attrNameLst>
                                          <p:attrName>style.visibility</p:attrName>
                                        </p:attrNameLst>
                                      </p:cBhvr>
                                      <p:to>
                                        <p:strVal val="visible"/>
                                      </p:to>
                                    </p:set>
                                    <p:animEffect transition="in" filter="fade">
                                      <p:cBhvr>
                                        <p:cTn id="17" dur="200"/>
                                        <p:tgtEl>
                                          <p:spTgt spid="12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60"/>
                                        </p:tgtEl>
                                        <p:attrNameLst>
                                          <p:attrName>style.visibility</p:attrName>
                                        </p:attrNameLst>
                                      </p:cBhvr>
                                      <p:to>
                                        <p:strVal val="visible"/>
                                      </p:to>
                                    </p:set>
                                    <p:animEffect transition="in" filter="fade">
                                      <p:cBhvr>
                                        <p:cTn id="22" dur="200"/>
                                        <p:tgtEl>
                                          <p:spTgt spid="1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86"/>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Colour Palettes</a:t>
            </a:r>
            <a:endParaRPr/>
          </a:p>
        </p:txBody>
      </p:sp>
      <p:sp>
        <p:nvSpPr>
          <p:cNvPr id="1267" name="Google Shape;1267;p86"/>
          <p:cNvSpPr txBox="1"/>
          <p:nvPr/>
        </p:nvSpPr>
        <p:spPr>
          <a:xfrm>
            <a:off x="1029000" y="950567"/>
            <a:ext cx="10134000" cy="7636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 sz="2400">
                <a:solidFill>
                  <a:schemeClr val="dk1"/>
                </a:solidFill>
                <a:latin typeface="Helvetica Neue Light"/>
                <a:ea typeface="Helvetica Neue Light"/>
                <a:cs typeface="Helvetica Neue Light"/>
                <a:sym typeface="Helvetica Neue Light"/>
              </a:rPr>
              <a:t>Plots: high contrast colours, taking into account colourblindness</a:t>
            </a:r>
            <a:endParaRPr sz="2400">
              <a:solidFill>
                <a:schemeClr val="dk1"/>
              </a:solidFill>
              <a:latin typeface="Helvetica Neue Light"/>
              <a:ea typeface="Helvetica Neue Light"/>
              <a:cs typeface="Helvetica Neue Light"/>
              <a:sym typeface="Helvetica Neue Light"/>
            </a:endParaRPr>
          </a:p>
        </p:txBody>
      </p:sp>
      <p:grpSp>
        <p:nvGrpSpPr>
          <p:cNvPr id="1268" name="Google Shape;1268;p86"/>
          <p:cNvGrpSpPr/>
          <p:nvPr/>
        </p:nvGrpSpPr>
        <p:grpSpPr>
          <a:xfrm>
            <a:off x="-937299" y="1698601"/>
            <a:ext cx="11422900" cy="5291967"/>
            <a:chOff x="-702975" y="1273950"/>
            <a:chExt cx="8567175" cy="3968975"/>
          </a:xfrm>
        </p:grpSpPr>
        <p:pic>
          <p:nvPicPr>
            <p:cNvPr id="1269" name="Google Shape;1269;p86"/>
            <p:cNvPicPr preferRelativeResize="0"/>
            <p:nvPr/>
          </p:nvPicPr>
          <p:blipFill>
            <a:blip r:embed="rId3">
              <a:alphaModFix/>
            </a:blip>
            <a:stretch>
              <a:fillRect/>
            </a:stretch>
          </p:blipFill>
          <p:spPr>
            <a:xfrm>
              <a:off x="1298602" y="2017975"/>
              <a:ext cx="2380425" cy="2380425"/>
            </a:xfrm>
            <a:prstGeom prst="rect">
              <a:avLst/>
            </a:prstGeom>
            <a:noFill/>
            <a:ln>
              <a:noFill/>
            </a:ln>
          </p:spPr>
        </p:pic>
        <p:pic>
          <p:nvPicPr>
            <p:cNvPr id="1270" name="Google Shape;1270;p86"/>
            <p:cNvPicPr preferRelativeResize="0"/>
            <p:nvPr/>
          </p:nvPicPr>
          <p:blipFill>
            <a:blip r:embed="rId4">
              <a:alphaModFix/>
            </a:blip>
            <a:stretch>
              <a:fillRect/>
            </a:stretch>
          </p:blipFill>
          <p:spPr>
            <a:xfrm>
              <a:off x="4957475" y="2048875"/>
              <a:ext cx="2350741" cy="2356000"/>
            </a:xfrm>
            <a:prstGeom prst="rect">
              <a:avLst/>
            </a:prstGeom>
            <a:noFill/>
            <a:ln>
              <a:noFill/>
            </a:ln>
          </p:spPr>
        </p:pic>
        <p:sp>
          <p:nvSpPr>
            <p:cNvPr id="1271" name="Google Shape;1271;p86"/>
            <p:cNvSpPr txBox="1"/>
            <p:nvPr/>
          </p:nvSpPr>
          <p:spPr>
            <a:xfrm>
              <a:off x="1788725" y="1629775"/>
              <a:ext cx="1990500" cy="4191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normal vision</a:t>
              </a:r>
              <a:endParaRPr sz="2400">
                <a:latin typeface="Helvetica Neue Light"/>
                <a:ea typeface="Helvetica Neue Light"/>
                <a:cs typeface="Helvetica Neue Light"/>
                <a:sym typeface="Helvetica Neue Light"/>
              </a:endParaRPr>
            </a:p>
          </p:txBody>
        </p:sp>
        <p:sp>
          <p:nvSpPr>
            <p:cNvPr id="1272" name="Google Shape;1272;p86"/>
            <p:cNvSpPr txBox="1"/>
            <p:nvPr/>
          </p:nvSpPr>
          <p:spPr>
            <a:xfrm>
              <a:off x="5664800" y="1676975"/>
              <a:ext cx="1224900" cy="4500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red blind</a:t>
              </a:r>
              <a:endParaRPr sz="2400">
                <a:latin typeface="Helvetica Neue Light"/>
                <a:ea typeface="Helvetica Neue Light"/>
                <a:cs typeface="Helvetica Neue Light"/>
                <a:sym typeface="Helvetica Neue Light"/>
              </a:endParaRPr>
            </a:p>
          </p:txBody>
        </p:sp>
        <p:sp>
          <p:nvSpPr>
            <p:cNvPr id="1273" name="Google Shape;1273;p86"/>
            <p:cNvSpPr txBox="1"/>
            <p:nvPr/>
          </p:nvSpPr>
          <p:spPr>
            <a:xfrm>
              <a:off x="-702975" y="4670225"/>
              <a:ext cx="6138900" cy="5727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 sz="2400" u="sng">
                  <a:solidFill>
                    <a:schemeClr val="accent5"/>
                  </a:solidFill>
                  <a:latin typeface="Helvetica Neue Light"/>
                  <a:ea typeface="Helvetica Neue Light"/>
                  <a:cs typeface="Helvetica Neue Light"/>
                  <a:sym typeface="Helvetica Neue Light"/>
                  <a:hlinkClick r:id="rId5"/>
                </a:rPr>
                <a:t>https://www.canvasflip.com/color-blind.php</a:t>
              </a:r>
              <a:r>
                <a:rPr lang="en" sz="2400">
                  <a:solidFill>
                    <a:schemeClr val="dk1"/>
                  </a:solidFill>
                  <a:latin typeface="Helvetica Neue Light"/>
                  <a:ea typeface="Helvetica Neue Light"/>
                  <a:cs typeface="Helvetica Neue Light"/>
                  <a:sym typeface="Helvetica Neue Light"/>
                </a:rPr>
                <a:t> </a:t>
              </a:r>
              <a:endParaRPr sz="2400"/>
            </a:p>
          </p:txBody>
        </p:sp>
        <p:sp>
          <p:nvSpPr>
            <p:cNvPr id="1274" name="Google Shape;1274;p86"/>
            <p:cNvSpPr txBox="1"/>
            <p:nvPr/>
          </p:nvSpPr>
          <p:spPr>
            <a:xfrm>
              <a:off x="1126800" y="1273950"/>
              <a:ext cx="6737400" cy="6342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 sz="2400">
                  <a:solidFill>
                    <a:schemeClr val="dk1"/>
                  </a:solidFill>
                  <a:latin typeface="Helvetica Neue Light"/>
                  <a:ea typeface="Helvetica Neue Light"/>
                  <a:cs typeface="Helvetica Neue Light"/>
                  <a:sym typeface="Helvetica Neue Light"/>
                </a:rPr>
                <a:t>Example from my own work:</a:t>
              </a:r>
              <a:endParaRPr sz="2400">
                <a:solidFill>
                  <a:schemeClr val="dk1"/>
                </a:solidFill>
                <a:latin typeface="Helvetica Neue Light"/>
                <a:ea typeface="Helvetica Neue Light"/>
                <a:cs typeface="Helvetica Neue Light"/>
                <a:sym typeface="Helvetica Neue Light"/>
              </a:endParaRPr>
            </a:p>
          </p:txBody>
        </p:sp>
      </p:grpSp>
      <p:sp>
        <p:nvSpPr>
          <p:cNvPr id="1275" name="Google Shape;1275;p8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45</a:t>
            </a:fld>
            <a:endParaRPr/>
          </a:p>
        </p:txBody>
      </p:sp>
    </p:spTree>
    <p:extLst>
      <p:ext uri="{BB962C8B-B14F-4D97-AF65-F5344CB8AC3E}">
        <p14:creationId xmlns:p14="http://schemas.microsoft.com/office/powerpoint/2010/main" val="99477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8"/>
                                        </p:tgtEl>
                                        <p:attrNameLst>
                                          <p:attrName>style.visibility</p:attrName>
                                        </p:attrNameLst>
                                      </p:cBhvr>
                                      <p:to>
                                        <p:strVal val="visible"/>
                                      </p:to>
                                    </p:set>
                                    <p:animEffect transition="in" filter="fade">
                                      <p:cBhvr>
                                        <p:cTn id="7" dur="200"/>
                                        <p:tgtEl>
                                          <p:spTgt spid="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87"/>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Fonts &amp; Sizes</a:t>
            </a:r>
            <a:endParaRPr/>
          </a:p>
        </p:txBody>
      </p:sp>
      <p:sp>
        <p:nvSpPr>
          <p:cNvPr id="1281" name="Google Shape;1281;p87"/>
          <p:cNvSpPr txBox="1">
            <a:spLocks noGrp="1"/>
          </p:cNvSpPr>
          <p:nvPr>
            <p:ph type="body" idx="1"/>
          </p:nvPr>
        </p:nvSpPr>
        <p:spPr>
          <a:xfrm>
            <a:off x="415600" y="1130233"/>
            <a:ext cx="11360800" cy="681200"/>
          </a:xfrm>
          <a:prstGeom prst="rect">
            <a:avLst/>
          </a:prstGeom>
        </p:spPr>
        <p:txBody>
          <a:bodyPr spcFirstLastPara="1" vert="horz" wrap="square" lIns="121900" tIns="121900" rIns="121900" bIns="121900" rtlCol="0" anchor="t" anchorCtr="0">
            <a:noAutofit/>
          </a:bodyPr>
          <a:lstStyle/>
          <a:p>
            <a:pPr marL="0" indent="0">
              <a:lnSpc>
                <a:spcPct val="150000"/>
              </a:lnSpc>
              <a:buNone/>
            </a:pPr>
            <a:r>
              <a:rPr lang="en"/>
              <a:t>Talks and posters: </a:t>
            </a:r>
            <a:r>
              <a:rPr lang="en">
                <a:solidFill>
                  <a:schemeClr val="dk1"/>
                </a:solidFill>
              </a:rPr>
              <a:t>a neutral, light typeface, sans serif font is most readable</a:t>
            </a:r>
            <a:endParaRPr/>
          </a:p>
          <a:p>
            <a:pPr marL="0" indent="0" algn="ctr">
              <a:lnSpc>
                <a:spcPct val="150000"/>
              </a:lnSpc>
              <a:buNone/>
            </a:pPr>
            <a:endParaRPr>
              <a:latin typeface="Caveat"/>
              <a:ea typeface="Caveat"/>
              <a:cs typeface="Caveat"/>
              <a:sym typeface="Caveat"/>
            </a:endParaRPr>
          </a:p>
          <a:p>
            <a:pPr marL="0" indent="0" algn="ctr">
              <a:lnSpc>
                <a:spcPct val="150000"/>
              </a:lnSpc>
              <a:buNone/>
            </a:pPr>
            <a:endParaRPr>
              <a:latin typeface="Caveat"/>
              <a:ea typeface="Caveat"/>
              <a:cs typeface="Caveat"/>
              <a:sym typeface="Caveat"/>
            </a:endParaRPr>
          </a:p>
          <a:p>
            <a:pPr marL="0" indent="0">
              <a:lnSpc>
                <a:spcPct val="150000"/>
              </a:lnSpc>
              <a:buNone/>
            </a:pPr>
            <a:br>
              <a:rPr lang="en"/>
            </a:br>
            <a:endParaRPr/>
          </a:p>
          <a:p>
            <a:pPr marL="0" indent="0">
              <a:spcAft>
                <a:spcPts val="2133"/>
              </a:spcAft>
              <a:buNone/>
            </a:pPr>
            <a:endParaRPr/>
          </a:p>
        </p:txBody>
      </p:sp>
      <p:sp>
        <p:nvSpPr>
          <p:cNvPr id="1282" name="Google Shape;1282;p87"/>
          <p:cNvSpPr txBox="1"/>
          <p:nvPr/>
        </p:nvSpPr>
        <p:spPr>
          <a:xfrm>
            <a:off x="2201200" y="1811233"/>
            <a:ext cx="7789600" cy="2112800"/>
          </a:xfrm>
          <a:prstGeom prst="rect">
            <a:avLst/>
          </a:prstGeom>
          <a:noFill/>
          <a:ln>
            <a:noFill/>
          </a:ln>
        </p:spPr>
        <p:txBody>
          <a:bodyPr spcFirstLastPara="1" wrap="square" lIns="121900" tIns="121900" rIns="121900" bIns="121900" anchor="t" anchorCtr="0">
            <a:noAutofit/>
          </a:bodyPr>
          <a:lstStyle/>
          <a:p>
            <a:pPr algn="ctr">
              <a:lnSpc>
                <a:spcPct val="150000"/>
              </a:lnSpc>
            </a:pPr>
            <a:endParaRPr sz="2400">
              <a:solidFill>
                <a:schemeClr val="dk1"/>
              </a:solidFill>
              <a:latin typeface="Caveat"/>
              <a:ea typeface="Caveat"/>
              <a:cs typeface="Caveat"/>
              <a:sym typeface="Caveat"/>
            </a:endParaRPr>
          </a:p>
          <a:p>
            <a:pPr algn="ctr">
              <a:lnSpc>
                <a:spcPct val="150000"/>
              </a:lnSpc>
            </a:pPr>
            <a:r>
              <a:rPr lang="en" sz="2400">
                <a:solidFill>
                  <a:schemeClr val="dk1"/>
                </a:solidFill>
                <a:latin typeface="Caveat"/>
                <a:ea typeface="Caveat"/>
                <a:cs typeface="Caveat"/>
                <a:sym typeface="Caveat"/>
              </a:rPr>
              <a:t>Oh</a:t>
            </a:r>
            <a:r>
              <a:rPr lang="en" sz="2400">
                <a:solidFill>
                  <a:schemeClr val="dk1"/>
                </a:solidFill>
                <a:latin typeface="Helvetica Neue Light"/>
                <a:ea typeface="Helvetica Neue Light"/>
                <a:cs typeface="Helvetica Neue Light"/>
                <a:sym typeface="Helvetica Neue Light"/>
              </a:rPr>
              <a:t> </a:t>
            </a:r>
            <a:r>
              <a:rPr lang="en" sz="2400">
                <a:solidFill>
                  <a:schemeClr val="dk1"/>
                </a:solidFill>
                <a:latin typeface="Lobster"/>
                <a:ea typeface="Lobster"/>
                <a:cs typeface="Lobster"/>
                <a:sym typeface="Lobster"/>
              </a:rPr>
              <a:t>boy</a:t>
            </a:r>
            <a:r>
              <a:rPr lang="en" sz="2400">
                <a:solidFill>
                  <a:schemeClr val="dk1"/>
                </a:solidFill>
                <a:latin typeface="Helvetica Neue Light"/>
                <a:ea typeface="Helvetica Neue Light"/>
                <a:cs typeface="Helvetica Neue Light"/>
                <a:sym typeface="Helvetica Neue Light"/>
              </a:rPr>
              <a:t> </a:t>
            </a:r>
            <a:r>
              <a:rPr lang="en" sz="2400">
                <a:solidFill>
                  <a:schemeClr val="dk1"/>
                </a:solidFill>
                <a:latin typeface="Comfortaa"/>
                <a:ea typeface="Comfortaa"/>
                <a:cs typeface="Comfortaa"/>
                <a:sym typeface="Comfortaa"/>
              </a:rPr>
              <a:t>all</a:t>
            </a:r>
            <a:r>
              <a:rPr lang="en" sz="2400">
                <a:solidFill>
                  <a:schemeClr val="dk1"/>
                </a:solidFill>
                <a:latin typeface="Helvetica Neue Light"/>
                <a:ea typeface="Helvetica Neue Light"/>
                <a:cs typeface="Helvetica Neue Light"/>
                <a:sym typeface="Helvetica Neue Light"/>
              </a:rPr>
              <a:t> </a:t>
            </a:r>
            <a:r>
              <a:rPr lang="en" sz="2400">
                <a:solidFill>
                  <a:schemeClr val="dk1"/>
                </a:solidFill>
                <a:latin typeface="Syncopate"/>
                <a:ea typeface="Syncopate"/>
                <a:cs typeface="Syncopate"/>
                <a:sym typeface="Syncopate"/>
              </a:rPr>
              <a:t>of</a:t>
            </a:r>
            <a:r>
              <a:rPr lang="en" sz="2400">
                <a:solidFill>
                  <a:schemeClr val="dk1"/>
                </a:solidFill>
                <a:latin typeface="Helvetica Neue Light"/>
                <a:ea typeface="Helvetica Neue Light"/>
                <a:cs typeface="Helvetica Neue Light"/>
                <a:sym typeface="Helvetica Neue Light"/>
              </a:rPr>
              <a:t> </a:t>
            </a:r>
            <a:r>
              <a:rPr lang="en" sz="2400">
                <a:solidFill>
                  <a:schemeClr val="dk1"/>
                </a:solidFill>
                <a:latin typeface="Amatic SC"/>
                <a:ea typeface="Amatic SC"/>
                <a:cs typeface="Amatic SC"/>
                <a:sym typeface="Amatic SC"/>
              </a:rPr>
              <a:t>these</a:t>
            </a:r>
            <a:r>
              <a:rPr lang="en" sz="2400">
                <a:solidFill>
                  <a:schemeClr val="dk1"/>
                </a:solidFill>
                <a:latin typeface="Helvetica Neue Light"/>
                <a:ea typeface="Helvetica Neue Light"/>
                <a:cs typeface="Helvetica Neue Light"/>
                <a:sym typeface="Helvetica Neue Light"/>
              </a:rPr>
              <a:t> </a:t>
            </a:r>
            <a:r>
              <a:rPr lang="en" sz="2400">
                <a:solidFill>
                  <a:schemeClr val="dk1"/>
                </a:solidFill>
                <a:latin typeface="Droid Serif"/>
                <a:ea typeface="Droid Serif"/>
                <a:cs typeface="Droid Serif"/>
                <a:sym typeface="Droid Serif"/>
              </a:rPr>
              <a:t>are</a:t>
            </a:r>
            <a:r>
              <a:rPr lang="en" sz="2400">
                <a:solidFill>
                  <a:schemeClr val="dk1"/>
                </a:solidFill>
                <a:latin typeface="Helvetica Neue Light"/>
                <a:ea typeface="Helvetica Neue Light"/>
                <a:cs typeface="Helvetica Neue Light"/>
                <a:sym typeface="Helvetica Neue Light"/>
              </a:rPr>
              <a:t> </a:t>
            </a:r>
            <a:r>
              <a:rPr lang="en" sz="2400">
                <a:solidFill>
                  <a:schemeClr val="dk1"/>
                </a:solidFill>
                <a:latin typeface="Pacifico"/>
                <a:ea typeface="Pacifico"/>
                <a:cs typeface="Pacifico"/>
                <a:sym typeface="Pacifico"/>
              </a:rPr>
              <a:t>pretty</a:t>
            </a:r>
            <a:r>
              <a:rPr lang="en" sz="2400">
                <a:solidFill>
                  <a:schemeClr val="dk1"/>
                </a:solidFill>
                <a:latin typeface="Helvetica Neue Light"/>
                <a:ea typeface="Helvetica Neue Light"/>
                <a:cs typeface="Helvetica Neue Light"/>
                <a:sym typeface="Helvetica Neue Light"/>
              </a:rPr>
              <a:t> </a:t>
            </a:r>
            <a:r>
              <a:rPr lang="en" sz="2400">
                <a:solidFill>
                  <a:schemeClr val="dk1"/>
                </a:solidFill>
                <a:latin typeface="Oswald"/>
                <a:ea typeface="Oswald"/>
                <a:cs typeface="Oswald"/>
                <a:sym typeface="Oswald"/>
              </a:rPr>
              <a:t>horrible </a:t>
            </a:r>
            <a:br>
              <a:rPr lang="en" sz="2400">
                <a:solidFill>
                  <a:schemeClr val="dk1"/>
                </a:solidFill>
                <a:latin typeface="Oswald"/>
                <a:ea typeface="Oswald"/>
                <a:cs typeface="Oswald"/>
                <a:sym typeface="Oswald"/>
              </a:rPr>
            </a:br>
            <a:r>
              <a:rPr lang="en" sz="2400">
                <a:solidFill>
                  <a:schemeClr val="dk1"/>
                </a:solidFill>
                <a:latin typeface="Oswald"/>
                <a:ea typeface="Oswald"/>
                <a:cs typeface="Oswald"/>
                <a:sym typeface="Oswald"/>
              </a:rPr>
              <a:t>(ow, </a:t>
            </a:r>
            <a:r>
              <a:rPr lang="en" sz="2400">
                <a:solidFill>
                  <a:schemeClr val="dk1"/>
                </a:solidFill>
                <a:latin typeface="Playfair Display"/>
                <a:ea typeface="Playfair Display"/>
                <a:cs typeface="Playfair Display"/>
                <a:sym typeface="Playfair Display"/>
              </a:rPr>
              <a:t>right</a:t>
            </a:r>
            <a:r>
              <a:rPr lang="en" sz="2400">
                <a:solidFill>
                  <a:schemeClr val="dk1"/>
                </a:solidFill>
                <a:latin typeface="Oswald"/>
                <a:ea typeface="Oswald"/>
                <a:cs typeface="Oswald"/>
                <a:sym typeface="Oswald"/>
              </a:rPr>
              <a:t> </a:t>
            </a:r>
            <a:r>
              <a:rPr lang="en" sz="2400">
                <a:solidFill>
                  <a:schemeClr val="dk1"/>
                </a:solidFill>
                <a:latin typeface="Merriweather Black"/>
                <a:ea typeface="Merriweather Black"/>
                <a:cs typeface="Merriweather Black"/>
                <a:sym typeface="Merriweather Black"/>
              </a:rPr>
              <a:t>in</a:t>
            </a:r>
            <a:r>
              <a:rPr lang="en" sz="2400">
                <a:solidFill>
                  <a:schemeClr val="dk1"/>
                </a:solidFill>
                <a:latin typeface="Oswald"/>
                <a:ea typeface="Oswald"/>
                <a:cs typeface="Oswald"/>
                <a:sym typeface="Oswald"/>
              </a:rPr>
              <a:t> </a:t>
            </a:r>
            <a:r>
              <a:rPr lang="en" sz="2400" b="1">
                <a:solidFill>
                  <a:schemeClr val="dk1"/>
                </a:solidFill>
                <a:latin typeface="Quicksand"/>
                <a:ea typeface="Quicksand"/>
                <a:cs typeface="Quicksand"/>
                <a:sym typeface="Quicksand"/>
              </a:rPr>
              <a:t>my</a:t>
            </a:r>
            <a:r>
              <a:rPr lang="en" sz="2400">
                <a:solidFill>
                  <a:schemeClr val="dk1"/>
                </a:solidFill>
                <a:latin typeface="Oswald"/>
                <a:ea typeface="Oswald"/>
                <a:cs typeface="Oswald"/>
                <a:sym typeface="Oswald"/>
              </a:rPr>
              <a:t> </a:t>
            </a:r>
            <a:r>
              <a:rPr lang="en" sz="2400">
                <a:solidFill>
                  <a:schemeClr val="dk1"/>
                </a:solidFill>
                <a:latin typeface="Consolas"/>
                <a:ea typeface="Consolas"/>
                <a:cs typeface="Consolas"/>
                <a:sym typeface="Consolas"/>
              </a:rPr>
              <a:t>signal</a:t>
            </a:r>
            <a:r>
              <a:rPr lang="en" sz="2400">
                <a:solidFill>
                  <a:schemeClr val="dk1"/>
                </a:solidFill>
                <a:latin typeface="Oswald"/>
                <a:ea typeface="Oswald"/>
                <a:cs typeface="Oswald"/>
                <a:sym typeface="Oswald"/>
              </a:rPr>
              <a:t>-</a:t>
            </a:r>
            <a:r>
              <a:rPr lang="en" sz="2400">
                <a:solidFill>
                  <a:schemeClr val="dk1"/>
                </a:solidFill>
                <a:latin typeface="Impact"/>
                <a:ea typeface="Impact"/>
                <a:cs typeface="Impact"/>
                <a:sym typeface="Impact"/>
              </a:rPr>
              <a:t>noise</a:t>
            </a:r>
            <a:r>
              <a:rPr lang="en" sz="2400">
                <a:solidFill>
                  <a:schemeClr val="dk1"/>
                </a:solidFill>
                <a:latin typeface="Oswald"/>
                <a:ea typeface="Oswald"/>
                <a:cs typeface="Oswald"/>
                <a:sym typeface="Oswald"/>
              </a:rPr>
              <a:t> </a:t>
            </a:r>
            <a:r>
              <a:rPr lang="en" sz="2400">
                <a:solidFill>
                  <a:schemeClr val="dk1"/>
                </a:solidFill>
                <a:latin typeface="Comfortaa"/>
                <a:ea typeface="Comfortaa"/>
                <a:cs typeface="Comfortaa"/>
                <a:sym typeface="Comfortaa"/>
              </a:rPr>
              <a:t>ratio!</a:t>
            </a:r>
            <a:r>
              <a:rPr lang="en" sz="2400">
                <a:solidFill>
                  <a:schemeClr val="dk1"/>
                </a:solidFill>
                <a:latin typeface="Oswald"/>
                <a:ea typeface="Oswald"/>
                <a:cs typeface="Oswald"/>
                <a:sym typeface="Oswald"/>
              </a:rPr>
              <a:t>)</a:t>
            </a:r>
            <a:endParaRPr sz="2400"/>
          </a:p>
        </p:txBody>
      </p:sp>
      <p:sp>
        <p:nvSpPr>
          <p:cNvPr id="1283" name="Google Shape;1283;p87"/>
          <p:cNvSpPr txBox="1"/>
          <p:nvPr/>
        </p:nvSpPr>
        <p:spPr>
          <a:xfrm>
            <a:off x="616733" y="3713667"/>
            <a:ext cx="7856000" cy="4000000"/>
          </a:xfrm>
          <a:prstGeom prst="rect">
            <a:avLst/>
          </a:prstGeom>
          <a:noFill/>
          <a:ln>
            <a:noFill/>
          </a:ln>
        </p:spPr>
        <p:txBody>
          <a:bodyPr spcFirstLastPara="1" wrap="square" lIns="121900" tIns="121900" rIns="121900" bIns="121900" anchor="t" anchorCtr="0">
            <a:noAutofit/>
          </a:bodyPr>
          <a:lstStyle/>
          <a:p>
            <a:pPr>
              <a:lnSpc>
                <a:spcPct val="150000"/>
              </a:lnSpc>
            </a:pPr>
            <a:r>
              <a:rPr lang="en" sz="2400" b="1">
                <a:solidFill>
                  <a:schemeClr val="dk1"/>
                </a:solidFill>
                <a:latin typeface="Helvetica Neue"/>
                <a:ea typeface="Helvetica Neue"/>
                <a:cs typeface="Helvetica Neue"/>
                <a:sym typeface="Helvetica Neue"/>
              </a:rPr>
              <a:t>My Typical Choices:</a:t>
            </a:r>
            <a:r>
              <a:rPr lang="en" sz="2400">
                <a:solidFill>
                  <a:schemeClr val="dk1"/>
                </a:solidFill>
                <a:latin typeface="Helvetica Neue Light"/>
                <a:ea typeface="Helvetica Neue Light"/>
                <a:cs typeface="Helvetica Neue Light"/>
                <a:sym typeface="Helvetica Neue Light"/>
              </a:rPr>
              <a:t> </a:t>
            </a:r>
            <a:endParaRPr sz="2400">
              <a:solidFill>
                <a:schemeClr val="dk1"/>
              </a:solidFill>
              <a:latin typeface="Helvetica Neue Light"/>
              <a:ea typeface="Helvetica Neue Light"/>
              <a:cs typeface="Helvetica Neue Light"/>
              <a:sym typeface="Helvetica Neue Light"/>
            </a:endParaRPr>
          </a:p>
          <a:p>
            <a:pPr marL="609585" indent="-457189">
              <a:lnSpc>
                <a:spcPct val="150000"/>
              </a:lnSpc>
              <a:buClr>
                <a:schemeClr val="dk1"/>
              </a:buClr>
              <a:buSzPts val="1800"/>
              <a:buFont typeface="Helvetica Neue Light"/>
              <a:buChar char="-"/>
            </a:pPr>
            <a:r>
              <a:rPr lang="en" sz="2400">
                <a:solidFill>
                  <a:schemeClr val="dk1"/>
                </a:solidFill>
                <a:latin typeface="Helvetica Neue Light"/>
                <a:ea typeface="Helvetica Neue Light"/>
                <a:cs typeface="Helvetica Neue Light"/>
                <a:sym typeface="Helvetica Neue Light"/>
              </a:rPr>
              <a:t>Helvetica Neue Light</a:t>
            </a:r>
            <a:endParaRPr sz="2400">
              <a:solidFill>
                <a:schemeClr val="dk1"/>
              </a:solidFill>
              <a:latin typeface="Helvetica Neue Light"/>
              <a:ea typeface="Helvetica Neue Light"/>
              <a:cs typeface="Helvetica Neue Light"/>
              <a:sym typeface="Helvetica Neue Light"/>
            </a:endParaRPr>
          </a:p>
          <a:p>
            <a:pPr marL="609585" indent="-457189">
              <a:lnSpc>
                <a:spcPct val="150000"/>
              </a:lnSpc>
              <a:buClr>
                <a:schemeClr val="dk1"/>
              </a:buClr>
              <a:buSzPts val="1800"/>
              <a:buFont typeface="Helvetica Neue Light"/>
              <a:buChar char="-"/>
            </a:pPr>
            <a:r>
              <a:rPr lang="en" sz="2400">
                <a:solidFill>
                  <a:schemeClr val="dk1"/>
                </a:solidFill>
                <a:latin typeface="Helvetica Neue Light"/>
                <a:ea typeface="Helvetica Neue Light"/>
                <a:cs typeface="Helvetica Neue Light"/>
                <a:sym typeface="Helvetica Neue Light"/>
              </a:rPr>
              <a:t>Font size should make 1 slide title + 10 lines 1.5-spaced</a:t>
            </a:r>
            <a:endParaRPr sz="2400">
              <a:solidFill>
                <a:schemeClr val="dk1"/>
              </a:solidFill>
              <a:latin typeface="Helvetica Neue Light"/>
              <a:ea typeface="Helvetica Neue Light"/>
              <a:cs typeface="Helvetica Neue Light"/>
              <a:sym typeface="Helvetica Neue Light"/>
            </a:endParaRPr>
          </a:p>
          <a:p>
            <a:pPr marL="1219170" lvl="1" indent="-423323">
              <a:lnSpc>
                <a:spcPct val="150000"/>
              </a:lnSpc>
              <a:buClr>
                <a:schemeClr val="dk1"/>
              </a:buClr>
              <a:buSzPts val="1400"/>
              <a:buFont typeface="Helvetica Neue Light"/>
              <a:buChar char="-"/>
            </a:pPr>
            <a:r>
              <a:rPr lang="en" sz="2400">
                <a:solidFill>
                  <a:schemeClr val="dk1"/>
                </a:solidFill>
                <a:latin typeface="Helvetica Neue Light"/>
                <a:ea typeface="Helvetica Neue Light"/>
                <a:cs typeface="Helvetica Neue Light"/>
                <a:sym typeface="Helvetica Neue Light"/>
              </a:rPr>
              <a:t>these slides have 28pt title, 18pt main text, 14pt annotations </a:t>
            </a:r>
            <a:endParaRPr sz="2400">
              <a:solidFill>
                <a:schemeClr val="dk1"/>
              </a:solidFill>
              <a:latin typeface="Helvetica Neue Light"/>
              <a:ea typeface="Helvetica Neue Light"/>
              <a:cs typeface="Helvetica Neue Light"/>
              <a:sym typeface="Helvetica Neue Light"/>
            </a:endParaRPr>
          </a:p>
        </p:txBody>
      </p:sp>
      <p:sp>
        <p:nvSpPr>
          <p:cNvPr id="1284" name="Google Shape;1284;p8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46</a:t>
            </a:fld>
            <a:endParaRPr/>
          </a:p>
        </p:txBody>
      </p:sp>
    </p:spTree>
    <p:extLst>
      <p:ext uri="{BB962C8B-B14F-4D97-AF65-F5344CB8AC3E}">
        <p14:creationId xmlns:p14="http://schemas.microsoft.com/office/powerpoint/2010/main" val="112205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2"/>
                                        </p:tgtEl>
                                        <p:attrNameLst>
                                          <p:attrName>style.visibility</p:attrName>
                                        </p:attrNameLst>
                                      </p:cBhvr>
                                      <p:to>
                                        <p:strVal val="visible"/>
                                      </p:to>
                                    </p:set>
                                    <p:animEffect transition="in" filter="fade">
                                      <p:cBhvr>
                                        <p:cTn id="7" dur="200"/>
                                        <p:tgtEl>
                                          <p:spTgt spid="12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3"/>
                                        </p:tgtEl>
                                        <p:attrNameLst>
                                          <p:attrName>style.visibility</p:attrName>
                                        </p:attrNameLst>
                                      </p:cBhvr>
                                      <p:to>
                                        <p:strVal val="visible"/>
                                      </p:to>
                                    </p:set>
                                    <p:animEffect transition="in" filter="fade">
                                      <p:cBhvr>
                                        <p:cTn id="12" dur="200"/>
                                        <p:tgtEl>
                                          <p:spTgt spid="1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88"/>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Tools</a:t>
            </a:r>
            <a:endParaRPr/>
          </a:p>
        </p:txBody>
      </p:sp>
      <p:sp>
        <p:nvSpPr>
          <p:cNvPr id="1290" name="Google Shape;1290;p88"/>
          <p:cNvSpPr txBox="1">
            <a:spLocks noGrp="1"/>
          </p:cNvSpPr>
          <p:nvPr>
            <p:ph type="body" idx="1"/>
          </p:nvPr>
        </p:nvSpPr>
        <p:spPr>
          <a:xfrm>
            <a:off x="415600" y="950567"/>
            <a:ext cx="11360800" cy="2171600"/>
          </a:xfrm>
          <a:prstGeom prst="rect">
            <a:avLst/>
          </a:prstGeom>
        </p:spPr>
        <p:txBody>
          <a:bodyPr spcFirstLastPara="1" vert="horz" wrap="square" lIns="121900" tIns="121900" rIns="121900" bIns="121900" rtlCol="0" anchor="t" anchorCtr="0">
            <a:noAutofit/>
          </a:bodyPr>
          <a:lstStyle/>
          <a:p>
            <a:pPr marL="0" indent="0">
              <a:buNone/>
            </a:pPr>
            <a:r>
              <a:rPr lang="en" b="1">
                <a:latin typeface="Helvetica Neue"/>
                <a:ea typeface="Helvetica Neue"/>
                <a:cs typeface="Helvetica Neue"/>
                <a:sym typeface="Helvetica Neue"/>
              </a:rPr>
              <a:t>Opinion: </a:t>
            </a:r>
            <a:r>
              <a:rPr lang="en"/>
              <a:t>avoid Beamer</a:t>
            </a:r>
            <a:endParaRPr/>
          </a:p>
          <a:p>
            <a:pPr>
              <a:spcBef>
                <a:spcPts val="2133"/>
              </a:spcBef>
              <a:buChar char="-"/>
            </a:pPr>
            <a:r>
              <a:rPr lang="en"/>
              <a:t>encourages copy + paste of LaTeX math, text, etc from your paper</a:t>
            </a:r>
            <a:endParaRPr/>
          </a:p>
          <a:p>
            <a:pPr>
              <a:buChar char="-"/>
            </a:pPr>
            <a:r>
              <a:rPr lang="en"/>
              <a:t>most themes are high noise</a:t>
            </a:r>
            <a:endParaRPr/>
          </a:p>
          <a:p>
            <a:pPr>
              <a:buChar char="-"/>
            </a:pPr>
            <a:r>
              <a:rPr lang="en"/>
              <a:t>float placement is a pain</a:t>
            </a:r>
            <a:endParaRPr/>
          </a:p>
          <a:p>
            <a:pPr marL="0" indent="0">
              <a:spcBef>
                <a:spcPts val="2133"/>
              </a:spcBef>
              <a:spcAft>
                <a:spcPts val="2133"/>
              </a:spcAft>
              <a:buNone/>
            </a:pPr>
            <a:endParaRPr/>
          </a:p>
        </p:txBody>
      </p:sp>
      <p:sp>
        <p:nvSpPr>
          <p:cNvPr id="1291" name="Google Shape;1291;p88"/>
          <p:cNvSpPr txBox="1"/>
          <p:nvPr/>
        </p:nvSpPr>
        <p:spPr>
          <a:xfrm>
            <a:off x="358000" y="3035500"/>
            <a:ext cx="8652800" cy="10532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pPr>
            <a:r>
              <a:rPr lang="en" sz="2400" b="1">
                <a:solidFill>
                  <a:schemeClr val="dk1"/>
                </a:solidFill>
                <a:latin typeface="Helvetica Neue"/>
                <a:ea typeface="Helvetica Neue"/>
                <a:cs typeface="Helvetica Neue"/>
                <a:sym typeface="Helvetica Neue"/>
              </a:rPr>
              <a:t>I’ve heard:</a:t>
            </a:r>
            <a:r>
              <a:rPr lang="en" sz="2400">
                <a:solidFill>
                  <a:schemeClr val="dk1"/>
                </a:solidFill>
                <a:latin typeface="Helvetica Neue Light"/>
                <a:ea typeface="Helvetica Neue Light"/>
                <a:cs typeface="Helvetica Neue Light"/>
                <a:sym typeface="Helvetica Neue Light"/>
              </a:rPr>
              <a:t> PowerPoint and Keynote both pretty good now</a:t>
            </a:r>
            <a:endParaRPr sz="2400">
              <a:solidFill>
                <a:schemeClr val="dk1"/>
              </a:solidFill>
              <a:latin typeface="Helvetica Neue Light"/>
              <a:ea typeface="Helvetica Neue Light"/>
              <a:cs typeface="Helvetica Neue Light"/>
              <a:sym typeface="Helvetica Neue Light"/>
            </a:endParaRPr>
          </a:p>
        </p:txBody>
      </p:sp>
      <p:grpSp>
        <p:nvGrpSpPr>
          <p:cNvPr id="1292" name="Google Shape;1292;p88"/>
          <p:cNvGrpSpPr/>
          <p:nvPr/>
        </p:nvGrpSpPr>
        <p:grpSpPr>
          <a:xfrm>
            <a:off x="415600" y="3600700"/>
            <a:ext cx="10467200" cy="2452400"/>
            <a:chOff x="311700" y="2700525"/>
            <a:chExt cx="7850400" cy="1839300"/>
          </a:xfrm>
        </p:grpSpPr>
        <p:grpSp>
          <p:nvGrpSpPr>
            <p:cNvPr id="1293" name="Google Shape;1293;p88"/>
            <p:cNvGrpSpPr/>
            <p:nvPr/>
          </p:nvGrpSpPr>
          <p:grpSpPr>
            <a:xfrm>
              <a:off x="311700" y="2858875"/>
              <a:ext cx="7850400" cy="1680950"/>
              <a:chOff x="311700" y="2858875"/>
              <a:chExt cx="7850400" cy="1680950"/>
            </a:xfrm>
          </p:grpSpPr>
          <p:sp>
            <p:nvSpPr>
              <p:cNvPr id="1294" name="Google Shape;1294;p88"/>
              <p:cNvSpPr txBox="1"/>
              <p:nvPr/>
            </p:nvSpPr>
            <p:spPr>
              <a:xfrm>
                <a:off x="311700" y="2905125"/>
                <a:ext cx="7850400" cy="1634700"/>
              </a:xfrm>
              <a:prstGeom prst="rect">
                <a:avLst/>
              </a:prstGeom>
              <a:noFill/>
              <a:ln>
                <a:noFill/>
              </a:ln>
            </p:spPr>
            <p:txBody>
              <a:bodyPr spcFirstLastPara="1" wrap="square" lIns="121900" tIns="121900" rIns="121900" bIns="121900" anchor="t" anchorCtr="0">
                <a:noAutofit/>
              </a:bodyPr>
              <a:lstStyle/>
              <a:p>
                <a:pPr>
                  <a:lnSpc>
                    <a:spcPct val="115000"/>
                  </a:lnSpc>
                </a:pPr>
                <a:r>
                  <a:rPr lang="en" sz="2400" b="1">
                    <a:solidFill>
                      <a:schemeClr val="dk1"/>
                    </a:solidFill>
                    <a:latin typeface="Helvetica Neue"/>
                    <a:ea typeface="Helvetica Neue"/>
                    <a:cs typeface="Helvetica Neue"/>
                    <a:sym typeface="Helvetica Neue"/>
                  </a:rPr>
                  <a:t>I use: </a:t>
                </a:r>
                <a:r>
                  <a:rPr lang="en" sz="2400">
                    <a:solidFill>
                      <a:schemeClr val="dk1"/>
                    </a:solidFill>
                    <a:latin typeface="Helvetica Neue Light"/>
                    <a:ea typeface="Helvetica Neue Light"/>
                    <a:cs typeface="Helvetica Neue Light"/>
                    <a:sym typeface="Helvetica Neue Light"/>
                  </a:rPr>
                  <a:t>                    with                        for math</a:t>
                </a:r>
                <a:br>
                  <a:rPr lang="en" sz="2400">
                    <a:solidFill>
                      <a:schemeClr val="dk1"/>
                    </a:solidFill>
                    <a:latin typeface="Helvetica Neue Light"/>
                    <a:ea typeface="Helvetica Neue Light"/>
                    <a:cs typeface="Helvetica Neue Light"/>
                    <a:sym typeface="Helvetica Neue Light"/>
                  </a:rPr>
                </a:br>
                <a:endParaRPr sz="2400">
                  <a:solidFill>
                    <a:schemeClr val="dk1"/>
                  </a:solidFill>
                  <a:latin typeface="Helvetica Neue Light"/>
                  <a:ea typeface="Helvetica Neue Light"/>
                  <a:cs typeface="Helvetica Neue Light"/>
                  <a:sym typeface="Helvetica Neue Light"/>
                </a:endParaRPr>
              </a:p>
              <a:p>
                <a:pPr marL="609585" indent="-457189">
                  <a:lnSpc>
                    <a:spcPct val="115000"/>
                  </a:lnSpc>
                  <a:spcBef>
                    <a:spcPts val="2133"/>
                  </a:spcBef>
                  <a:buClr>
                    <a:schemeClr val="dk1"/>
                  </a:buClr>
                  <a:buSzPts val="1800"/>
                  <a:buFont typeface="Helvetica Neue Light"/>
                  <a:buChar char="-"/>
                </a:pPr>
                <a:r>
                  <a:rPr lang="en" sz="2400">
                    <a:solidFill>
                      <a:schemeClr val="dk1"/>
                    </a:solidFill>
                    <a:latin typeface="Helvetica Neue Light"/>
                    <a:ea typeface="Helvetica Neue Light"/>
                    <a:cs typeface="Helvetica Neue Light"/>
                    <a:sym typeface="Helvetica Neue Light"/>
                  </a:rPr>
                  <a:t>risk: Google / Code Cogs stop supporting them</a:t>
                </a:r>
                <a:endParaRPr sz="2400">
                  <a:solidFill>
                    <a:schemeClr val="dk1"/>
                  </a:solidFill>
                  <a:latin typeface="Helvetica Neue Light"/>
                  <a:ea typeface="Helvetica Neue Light"/>
                  <a:cs typeface="Helvetica Neue Light"/>
                  <a:sym typeface="Helvetica Neue Light"/>
                </a:endParaRPr>
              </a:p>
              <a:p>
                <a:pPr marL="609585" indent="-457189">
                  <a:lnSpc>
                    <a:spcPct val="115000"/>
                  </a:lnSpc>
                  <a:buClr>
                    <a:schemeClr val="dk1"/>
                  </a:buClr>
                  <a:buSzPts val="1800"/>
                  <a:buFont typeface="Helvetica Neue Light"/>
                  <a:buChar char="-"/>
                </a:pPr>
                <a:r>
                  <a:rPr lang="en" sz="2400">
                    <a:solidFill>
                      <a:schemeClr val="dk1"/>
                    </a:solidFill>
                    <a:latin typeface="Helvetica Neue Light"/>
                    <a:ea typeface="Helvetica Neue Light"/>
                    <a:cs typeface="Helvetica Neue Light"/>
                    <a:sym typeface="Helvetica Neue Light"/>
                  </a:rPr>
                  <a:t>downside: exporting to PDF / PowerPoint with animations not fantastic</a:t>
                </a:r>
                <a:endParaRPr sz="2400"/>
              </a:p>
            </p:txBody>
          </p:sp>
          <p:pic>
            <p:nvPicPr>
              <p:cNvPr id="1295" name="Google Shape;1295;p88"/>
              <p:cNvPicPr preferRelativeResize="0"/>
              <p:nvPr/>
            </p:nvPicPr>
            <p:blipFill>
              <a:blip r:embed="rId3">
                <a:alphaModFix/>
              </a:blip>
              <a:stretch>
                <a:fillRect/>
              </a:stretch>
            </p:blipFill>
            <p:spPr>
              <a:xfrm>
                <a:off x="5335425" y="2858875"/>
                <a:ext cx="1194978" cy="572700"/>
              </a:xfrm>
              <a:prstGeom prst="rect">
                <a:avLst/>
              </a:prstGeom>
              <a:noFill/>
              <a:ln>
                <a:noFill/>
              </a:ln>
            </p:spPr>
          </p:pic>
        </p:grpSp>
        <p:pic>
          <p:nvPicPr>
            <p:cNvPr id="1296" name="Google Shape;1296;p88"/>
            <p:cNvPicPr preferRelativeResize="0"/>
            <p:nvPr/>
          </p:nvPicPr>
          <p:blipFill>
            <a:blip r:embed="rId4">
              <a:alphaModFix/>
            </a:blip>
            <a:stretch>
              <a:fillRect/>
            </a:stretch>
          </p:blipFill>
          <p:spPr>
            <a:xfrm>
              <a:off x="1255224" y="2768282"/>
              <a:ext cx="865900" cy="853618"/>
            </a:xfrm>
            <a:prstGeom prst="rect">
              <a:avLst/>
            </a:prstGeom>
            <a:noFill/>
            <a:ln>
              <a:noFill/>
            </a:ln>
          </p:spPr>
        </p:pic>
        <p:pic>
          <p:nvPicPr>
            <p:cNvPr id="1297" name="Google Shape;1297;p88" descr="Image result for codecogs"/>
            <p:cNvPicPr preferRelativeResize="0"/>
            <p:nvPr/>
          </p:nvPicPr>
          <p:blipFill>
            <a:blip r:embed="rId5">
              <a:alphaModFix/>
            </a:blip>
            <a:stretch>
              <a:fillRect/>
            </a:stretch>
          </p:blipFill>
          <p:spPr>
            <a:xfrm>
              <a:off x="2976050" y="2700525"/>
              <a:ext cx="989100" cy="989100"/>
            </a:xfrm>
            <a:prstGeom prst="rect">
              <a:avLst/>
            </a:prstGeom>
            <a:noFill/>
            <a:ln>
              <a:noFill/>
            </a:ln>
          </p:spPr>
        </p:pic>
      </p:grpSp>
      <p:sp>
        <p:nvSpPr>
          <p:cNvPr id="1298" name="Google Shape;1298;p8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47</a:t>
            </a:fld>
            <a:endParaRPr/>
          </a:p>
        </p:txBody>
      </p:sp>
    </p:spTree>
    <p:extLst>
      <p:ext uri="{BB962C8B-B14F-4D97-AF65-F5344CB8AC3E}">
        <p14:creationId xmlns:p14="http://schemas.microsoft.com/office/powerpoint/2010/main" val="356375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0"/>
                                        </p:tgtEl>
                                        <p:attrNameLst>
                                          <p:attrName>style.visibility</p:attrName>
                                        </p:attrNameLst>
                                      </p:cBhvr>
                                      <p:to>
                                        <p:strVal val="visible"/>
                                      </p:to>
                                    </p:set>
                                    <p:animEffect transition="in" filter="fade">
                                      <p:cBhvr>
                                        <p:cTn id="7" dur="200"/>
                                        <p:tgtEl>
                                          <p:spTgt spid="12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1"/>
                                        </p:tgtEl>
                                        <p:attrNameLst>
                                          <p:attrName>style.visibility</p:attrName>
                                        </p:attrNameLst>
                                      </p:cBhvr>
                                      <p:to>
                                        <p:strVal val="visible"/>
                                      </p:to>
                                    </p:set>
                                    <p:animEffect transition="in" filter="fade">
                                      <p:cBhvr>
                                        <p:cTn id="12" dur="200"/>
                                        <p:tgtEl>
                                          <p:spTgt spid="12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92"/>
                                        </p:tgtEl>
                                        <p:attrNameLst>
                                          <p:attrName>style.visibility</p:attrName>
                                        </p:attrNameLst>
                                      </p:cBhvr>
                                      <p:to>
                                        <p:strVal val="visible"/>
                                      </p:to>
                                    </p:set>
                                    <p:animEffect transition="in" filter="fade">
                                      <p:cBhvr>
                                        <p:cTn id="17" dur="200"/>
                                        <p:tgtEl>
                                          <p:spTgt spid="1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pic>
        <p:nvPicPr>
          <p:cNvPr id="1303" name="Google Shape;1303;p89"/>
          <p:cNvPicPr preferRelativeResize="0"/>
          <p:nvPr/>
        </p:nvPicPr>
        <p:blipFill rotWithShape="1">
          <a:blip r:embed="rId3">
            <a:alphaModFix/>
          </a:blip>
          <a:srcRect l="21293" t="56148" r="28117" b="4575"/>
          <a:stretch/>
        </p:blipFill>
        <p:spPr>
          <a:xfrm>
            <a:off x="5897533" y="2719729"/>
            <a:ext cx="2248667" cy="3938233"/>
          </a:xfrm>
          <a:prstGeom prst="rect">
            <a:avLst/>
          </a:prstGeom>
          <a:noFill/>
          <a:ln>
            <a:noFill/>
          </a:ln>
        </p:spPr>
      </p:pic>
      <p:sp>
        <p:nvSpPr>
          <p:cNvPr id="1304" name="Google Shape;1304;p89"/>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Animations</a:t>
            </a:r>
            <a:endParaRPr/>
          </a:p>
        </p:txBody>
      </p:sp>
      <p:grpSp>
        <p:nvGrpSpPr>
          <p:cNvPr id="1305" name="Google Shape;1305;p89"/>
          <p:cNvGrpSpPr/>
          <p:nvPr/>
        </p:nvGrpSpPr>
        <p:grpSpPr>
          <a:xfrm>
            <a:off x="2330067" y="758157"/>
            <a:ext cx="5816133" cy="2033628"/>
            <a:chOff x="2390950" y="497467"/>
            <a:chExt cx="4362100" cy="1525221"/>
          </a:xfrm>
        </p:grpSpPr>
        <p:pic>
          <p:nvPicPr>
            <p:cNvPr id="1306" name="Google Shape;1306;p89"/>
            <p:cNvPicPr preferRelativeResize="0"/>
            <p:nvPr/>
          </p:nvPicPr>
          <p:blipFill rotWithShape="1">
            <a:blip r:embed="rId3">
              <a:alphaModFix/>
            </a:blip>
            <a:srcRect l="21293" t="36854" r="28117" b="43582"/>
            <a:stretch/>
          </p:blipFill>
          <p:spPr>
            <a:xfrm>
              <a:off x="5066550" y="497467"/>
              <a:ext cx="1686500" cy="1471176"/>
            </a:xfrm>
            <a:prstGeom prst="rect">
              <a:avLst/>
            </a:prstGeom>
            <a:noFill/>
            <a:ln>
              <a:noFill/>
            </a:ln>
          </p:spPr>
        </p:pic>
        <p:grpSp>
          <p:nvGrpSpPr>
            <p:cNvPr id="1307" name="Google Shape;1307;p89"/>
            <p:cNvGrpSpPr/>
            <p:nvPr/>
          </p:nvGrpSpPr>
          <p:grpSpPr>
            <a:xfrm>
              <a:off x="2390950" y="799963"/>
              <a:ext cx="3039175" cy="1222725"/>
              <a:chOff x="2825025" y="591950"/>
              <a:chExt cx="3039175" cy="1222725"/>
            </a:xfrm>
          </p:grpSpPr>
          <p:sp>
            <p:nvSpPr>
              <p:cNvPr id="1308" name="Google Shape;1308;p89"/>
              <p:cNvSpPr txBox="1"/>
              <p:nvPr/>
            </p:nvSpPr>
            <p:spPr>
              <a:xfrm>
                <a:off x="4945600" y="591950"/>
                <a:ext cx="918600" cy="1044000"/>
              </a:xfrm>
              <a:prstGeom prst="rect">
                <a:avLst/>
              </a:prstGeom>
              <a:noFill/>
              <a:ln>
                <a:noFill/>
              </a:ln>
            </p:spPr>
            <p:txBody>
              <a:bodyPr spcFirstLastPara="1" wrap="square" lIns="121900" tIns="121900" rIns="121900" bIns="121900" anchor="t" anchorCtr="0">
                <a:noAutofit/>
              </a:bodyPr>
              <a:lstStyle/>
              <a:p>
                <a:r>
                  <a:rPr lang="en" sz="9600">
                    <a:latin typeface="Helvetica Neue Light"/>
                    <a:ea typeface="Helvetica Neue Light"/>
                    <a:cs typeface="Helvetica Neue Light"/>
                    <a:sym typeface="Helvetica Neue Light"/>
                  </a:rPr>
                  <a:t>{</a:t>
                </a:r>
                <a:endParaRPr sz="9600">
                  <a:latin typeface="Helvetica Neue Light"/>
                  <a:ea typeface="Helvetica Neue Light"/>
                  <a:cs typeface="Helvetica Neue Light"/>
                  <a:sym typeface="Helvetica Neue Light"/>
                </a:endParaRPr>
              </a:p>
            </p:txBody>
          </p:sp>
          <p:sp>
            <p:nvSpPr>
              <p:cNvPr id="1309" name="Google Shape;1309;p89"/>
              <p:cNvSpPr txBox="1"/>
              <p:nvPr/>
            </p:nvSpPr>
            <p:spPr>
              <a:xfrm>
                <a:off x="2825025" y="889475"/>
                <a:ext cx="2213100" cy="9252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These are OK when used carefully</a:t>
                </a:r>
                <a:endParaRPr sz="2400">
                  <a:latin typeface="Helvetica Neue Light"/>
                  <a:ea typeface="Helvetica Neue Light"/>
                  <a:cs typeface="Helvetica Neue Light"/>
                  <a:sym typeface="Helvetica Neue Light"/>
                </a:endParaRPr>
              </a:p>
            </p:txBody>
          </p:sp>
        </p:grpSp>
      </p:grpSp>
      <p:grpSp>
        <p:nvGrpSpPr>
          <p:cNvPr id="1310" name="Google Shape;1310;p89"/>
          <p:cNvGrpSpPr/>
          <p:nvPr/>
        </p:nvGrpSpPr>
        <p:grpSpPr>
          <a:xfrm>
            <a:off x="2936967" y="2719717"/>
            <a:ext cx="4909533" cy="3563600"/>
            <a:chOff x="3280200" y="1760625"/>
            <a:chExt cx="3682150" cy="2672700"/>
          </a:xfrm>
        </p:grpSpPr>
        <p:cxnSp>
          <p:nvCxnSpPr>
            <p:cNvPr id="1311" name="Google Shape;1311;p89"/>
            <p:cNvCxnSpPr/>
            <p:nvPr/>
          </p:nvCxnSpPr>
          <p:spPr>
            <a:xfrm>
              <a:off x="5657050" y="1766325"/>
              <a:ext cx="1295100" cy="2667000"/>
            </a:xfrm>
            <a:prstGeom prst="straightConnector1">
              <a:avLst/>
            </a:prstGeom>
            <a:noFill/>
            <a:ln w="38100" cap="flat" cmpd="sng">
              <a:solidFill>
                <a:schemeClr val="dk2"/>
              </a:solidFill>
              <a:prstDash val="solid"/>
              <a:round/>
              <a:headEnd type="none" w="med" len="med"/>
              <a:tailEnd type="none" w="med" len="med"/>
            </a:ln>
          </p:spPr>
        </p:cxnSp>
        <p:cxnSp>
          <p:nvCxnSpPr>
            <p:cNvPr id="1312" name="Google Shape;1312;p89"/>
            <p:cNvCxnSpPr/>
            <p:nvPr/>
          </p:nvCxnSpPr>
          <p:spPr>
            <a:xfrm flipH="1">
              <a:off x="5657050" y="1760625"/>
              <a:ext cx="1305300" cy="2644200"/>
            </a:xfrm>
            <a:prstGeom prst="straightConnector1">
              <a:avLst/>
            </a:prstGeom>
            <a:noFill/>
            <a:ln w="38100" cap="flat" cmpd="sng">
              <a:solidFill>
                <a:schemeClr val="dk2"/>
              </a:solidFill>
              <a:prstDash val="solid"/>
              <a:round/>
              <a:headEnd type="none" w="med" len="med"/>
              <a:tailEnd type="none" w="med" len="med"/>
            </a:ln>
          </p:spPr>
        </p:cxnSp>
        <p:sp>
          <p:nvSpPr>
            <p:cNvPr id="1313" name="Google Shape;1313;p89"/>
            <p:cNvSpPr txBox="1"/>
            <p:nvPr/>
          </p:nvSpPr>
          <p:spPr>
            <a:xfrm>
              <a:off x="3280200" y="2645050"/>
              <a:ext cx="1864500" cy="8184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These typically just add noise</a:t>
              </a:r>
              <a:endParaRPr sz="2400">
                <a:latin typeface="Helvetica Neue Light"/>
                <a:ea typeface="Helvetica Neue Light"/>
                <a:cs typeface="Helvetica Neue Light"/>
                <a:sym typeface="Helvetica Neue Light"/>
              </a:endParaRPr>
            </a:p>
          </p:txBody>
        </p:sp>
      </p:grpSp>
      <p:sp>
        <p:nvSpPr>
          <p:cNvPr id="1314" name="Google Shape;1314;p8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48</a:t>
            </a:fld>
            <a:endParaRPr/>
          </a:p>
        </p:txBody>
      </p:sp>
    </p:spTree>
    <p:extLst>
      <p:ext uri="{BB962C8B-B14F-4D97-AF65-F5344CB8AC3E}">
        <p14:creationId xmlns:p14="http://schemas.microsoft.com/office/powerpoint/2010/main" val="91418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5"/>
                                        </p:tgtEl>
                                        <p:attrNameLst>
                                          <p:attrName>style.visibility</p:attrName>
                                        </p:attrNameLst>
                                      </p:cBhvr>
                                      <p:to>
                                        <p:strVal val="visible"/>
                                      </p:to>
                                    </p:set>
                                    <p:animEffect transition="in" filter="fade">
                                      <p:cBhvr>
                                        <p:cTn id="7" dur="200"/>
                                        <p:tgtEl>
                                          <p:spTgt spid="130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303"/>
                                        </p:tgtEl>
                                        <p:attrNameLst>
                                          <p:attrName>style.visibility</p:attrName>
                                        </p:attrNameLst>
                                      </p:cBhvr>
                                      <p:to>
                                        <p:strVal val="visible"/>
                                      </p:to>
                                    </p:set>
                                    <p:anim calcmode="lin" valueType="num">
                                      <p:cBhvr additive="base">
                                        <p:cTn id="12" dur="1300"/>
                                        <p:tgtEl>
                                          <p:spTgt spid="1303"/>
                                        </p:tgtEl>
                                        <p:attrNameLst>
                                          <p:attrName>ppt_x</p:attrName>
                                        </p:attrNameLst>
                                      </p:cBhvr>
                                      <p:tavLst>
                                        <p:tav tm="0">
                                          <p:val>
                                            <p:strVal val="#ppt_x+1"/>
                                          </p:val>
                                        </p:tav>
                                        <p:tav tm="100000">
                                          <p:val>
                                            <p:strVal val="#ppt_x"/>
                                          </p:val>
                                        </p:tav>
                                      </p:tavLst>
                                    </p:anim>
                                  </p:childTnLst>
                                </p:cTn>
                              </p:par>
                            </p:childTnLst>
                          </p:cTn>
                        </p:par>
                        <p:par>
                          <p:cTn id="13" fill="hold">
                            <p:stCondLst>
                              <p:cond delay="1300"/>
                            </p:stCondLst>
                            <p:childTnLst>
                              <p:par>
                                <p:cTn id="14" presetID="8" presetClass="emph" presetSubtype="0" fill="hold" nodeType="afterEffect">
                                  <p:stCondLst>
                                    <p:cond delay="0"/>
                                  </p:stCondLst>
                                  <p:childTnLst>
                                    <p:animRot by="-21600000">
                                      <p:cBhvr>
                                        <p:cTn id="15" dur="600" fill="hold"/>
                                        <p:tgtEl>
                                          <p:spTgt spid="1303"/>
                                        </p:tgtEl>
                                        <p:attrNameLst>
                                          <p:attrName>r</p:attrName>
                                        </p:attrNameLst>
                                      </p:cBhvr>
                                    </p:animRot>
                                  </p:childTnLst>
                                </p:cTn>
                              </p:par>
                            </p:childTnLst>
                          </p:cTn>
                        </p:par>
                        <p:par>
                          <p:cTn id="16" fill="hold">
                            <p:stCondLst>
                              <p:cond delay="1900"/>
                            </p:stCondLst>
                            <p:childTnLst>
                              <p:par>
                                <p:cTn id="17" presetID="10" presetClass="entr" presetSubtype="0" fill="hold" nodeType="afterEffect">
                                  <p:stCondLst>
                                    <p:cond delay="0"/>
                                  </p:stCondLst>
                                  <p:childTnLst>
                                    <p:set>
                                      <p:cBhvr>
                                        <p:cTn id="18" dur="1" fill="hold">
                                          <p:stCondLst>
                                            <p:cond delay="0"/>
                                          </p:stCondLst>
                                        </p:cTn>
                                        <p:tgtEl>
                                          <p:spTgt spid="1310"/>
                                        </p:tgtEl>
                                        <p:attrNameLst>
                                          <p:attrName>style.visibility</p:attrName>
                                        </p:attrNameLst>
                                      </p:cBhvr>
                                      <p:to>
                                        <p:strVal val="visible"/>
                                      </p:to>
                                    </p:set>
                                    <p:animEffect transition="in" filter="fade">
                                      <p:cBhvr>
                                        <p:cTn id="19" dur="600"/>
                                        <p:tgtEl>
                                          <p:spTgt spid="1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90"/>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Talk Length</a:t>
            </a:r>
            <a:endParaRPr/>
          </a:p>
        </p:txBody>
      </p:sp>
      <p:sp>
        <p:nvSpPr>
          <p:cNvPr id="1320" name="Google Shape;1320;p90"/>
          <p:cNvSpPr txBox="1">
            <a:spLocks noGrp="1"/>
          </p:cNvSpPr>
          <p:nvPr>
            <p:ph type="body" idx="1"/>
          </p:nvPr>
        </p:nvSpPr>
        <p:spPr>
          <a:xfrm>
            <a:off x="415600" y="4994933"/>
            <a:ext cx="11360800" cy="1572400"/>
          </a:xfrm>
          <a:prstGeom prst="rect">
            <a:avLst/>
          </a:prstGeom>
        </p:spPr>
        <p:txBody>
          <a:bodyPr spcFirstLastPara="1" vert="horz" wrap="square" lIns="121900" tIns="121900" rIns="121900" bIns="121900" rtlCol="0" anchor="t" anchorCtr="0">
            <a:noAutofit/>
          </a:bodyPr>
          <a:lstStyle/>
          <a:p>
            <a:pPr marL="0" indent="0">
              <a:buNone/>
            </a:pPr>
            <a:r>
              <a:rPr lang="en" b="1">
                <a:latin typeface="Helvetica Neue"/>
                <a:ea typeface="Helvetica Neue"/>
                <a:cs typeface="Helvetica Neue"/>
                <a:sym typeface="Helvetica Neue"/>
              </a:rPr>
              <a:t>My rules of thumb:  </a:t>
            </a:r>
            <a:endParaRPr b="1">
              <a:latin typeface="Helvetica Neue"/>
              <a:ea typeface="Helvetica Neue"/>
              <a:cs typeface="Helvetica Neue"/>
              <a:sym typeface="Helvetica Neue"/>
            </a:endParaRPr>
          </a:p>
          <a:p>
            <a:pPr>
              <a:buChar char="-"/>
            </a:pPr>
            <a:r>
              <a:rPr lang="en"/>
              <a:t>start with # slides = ¾ * minutes</a:t>
            </a:r>
            <a:endParaRPr/>
          </a:p>
          <a:p>
            <a:pPr>
              <a:buChar char="-"/>
            </a:pPr>
            <a:r>
              <a:rPr lang="en"/>
              <a:t>practice the opening ~5-7 mins </a:t>
            </a:r>
            <a:r>
              <a:rPr lang="en" b="1">
                <a:latin typeface="Helvetica Neue"/>
                <a:ea typeface="Helvetica Neue"/>
                <a:cs typeface="Helvetica Neue"/>
                <a:sym typeface="Helvetica Neue"/>
              </a:rPr>
              <a:t>a lot</a:t>
            </a:r>
            <a:r>
              <a:rPr lang="en"/>
              <a:t>; practice the rest until comfortable</a:t>
            </a:r>
            <a:endParaRPr/>
          </a:p>
          <a:p>
            <a:pPr marL="0" indent="0">
              <a:buNone/>
            </a:pPr>
            <a:endParaRPr/>
          </a:p>
        </p:txBody>
      </p:sp>
      <p:grpSp>
        <p:nvGrpSpPr>
          <p:cNvPr id="1321" name="Google Shape;1321;p90"/>
          <p:cNvGrpSpPr/>
          <p:nvPr/>
        </p:nvGrpSpPr>
        <p:grpSpPr>
          <a:xfrm>
            <a:off x="1025201" y="1342167"/>
            <a:ext cx="5786751" cy="4058867"/>
            <a:chOff x="768900" y="1159025"/>
            <a:chExt cx="4340063" cy="3044150"/>
          </a:xfrm>
        </p:grpSpPr>
        <p:cxnSp>
          <p:nvCxnSpPr>
            <p:cNvPr id="1322" name="Google Shape;1322;p90"/>
            <p:cNvCxnSpPr/>
            <p:nvPr/>
          </p:nvCxnSpPr>
          <p:spPr>
            <a:xfrm>
              <a:off x="2184788" y="1457975"/>
              <a:ext cx="0" cy="2206500"/>
            </a:xfrm>
            <a:prstGeom prst="straightConnector1">
              <a:avLst/>
            </a:prstGeom>
            <a:noFill/>
            <a:ln w="28575" cap="flat" cmpd="sng">
              <a:solidFill>
                <a:schemeClr val="dk2"/>
              </a:solidFill>
              <a:prstDash val="solid"/>
              <a:round/>
              <a:headEnd type="triangle" w="med" len="med"/>
              <a:tailEnd type="none" w="med" len="med"/>
            </a:ln>
          </p:spPr>
        </p:cxnSp>
        <p:cxnSp>
          <p:nvCxnSpPr>
            <p:cNvPr id="1323" name="Google Shape;1323;p90"/>
            <p:cNvCxnSpPr/>
            <p:nvPr/>
          </p:nvCxnSpPr>
          <p:spPr>
            <a:xfrm>
              <a:off x="2191763" y="3671275"/>
              <a:ext cx="2917200" cy="0"/>
            </a:xfrm>
            <a:prstGeom prst="straightConnector1">
              <a:avLst/>
            </a:prstGeom>
            <a:noFill/>
            <a:ln w="28575" cap="flat" cmpd="sng">
              <a:solidFill>
                <a:schemeClr val="dk2"/>
              </a:solidFill>
              <a:prstDash val="solid"/>
              <a:round/>
              <a:headEnd type="none" w="med" len="med"/>
              <a:tailEnd type="triangle" w="med" len="med"/>
            </a:ln>
          </p:spPr>
        </p:cxnSp>
        <p:sp>
          <p:nvSpPr>
            <p:cNvPr id="1324" name="Google Shape;1324;p90"/>
            <p:cNvSpPr txBox="1"/>
            <p:nvPr/>
          </p:nvSpPr>
          <p:spPr>
            <a:xfrm>
              <a:off x="768900" y="2312138"/>
              <a:ext cx="1600800" cy="10650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Audience </a:t>
              </a:r>
              <a:br>
                <a:rPr lang="en" sz="2400">
                  <a:latin typeface="Helvetica Neue Light"/>
                  <a:ea typeface="Helvetica Neue Light"/>
                  <a:cs typeface="Helvetica Neue Light"/>
                  <a:sym typeface="Helvetica Neue Light"/>
                </a:rPr>
              </a:br>
              <a:r>
                <a:rPr lang="en" sz="2400">
                  <a:latin typeface="Helvetica Neue Light"/>
                  <a:ea typeface="Helvetica Neue Light"/>
                  <a:cs typeface="Helvetica Neue Light"/>
                  <a:sym typeface="Helvetica Neue Light"/>
                </a:rPr>
                <a:t>patience</a:t>
              </a:r>
              <a:endParaRPr sz="2400">
                <a:latin typeface="Helvetica Neue Light"/>
                <a:ea typeface="Helvetica Neue Light"/>
                <a:cs typeface="Helvetica Neue Light"/>
                <a:sym typeface="Helvetica Neue Light"/>
              </a:endParaRPr>
            </a:p>
          </p:txBody>
        </p:sp>
        <p:sp>
          <p:nvSpPr>
            <p:cNvPr id="1325" name="Google Shape;1325;p90"/>
            <p:cNvSpPr txBox="1"/>
            <p:nvPr/>
          </p:nvSpPr>
          <p:spPr>
            <a:xfrm>
              <a:off x="2440975" y="3671275"/>
              <a:ext cx="1924800" cy="5319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Time </a:t>
              </a:r>
              <a:endParaRPr sz="2400">
                <a:latin typeface="Helvetica Neue Light"/>
                <a:ea typeface="Helvetica Neue Light"/>
                <a:cs typeface="Helvetica Neue Light"/>
                <a:sym typeface="Helvetica Neue Light"/>
              </a:endParaRPr>
            </a:p>
          </p:txBody>
        </p:sp>
        <p:sp>
          <p:nvSpPr>
            <p:cNvPr id="1326" name="Google Shape;1326;p90"/>
            <p:cNvSpPr txBox="1"/>
            <p:nvPr/>
          </p:nvSpPr>
          <p:spPr>
            <a:xfrm>
              <a:off x="2981900" y="1159025"/>
              <a:ext cx="1259400" cy="3630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Time Limit</a:t>
              </a:r>
              <a:endParaRPr sz="2400">
                <a:latin typeface="Helvetica Neue Light"/>
                <a:ea typeface="Helvetica Neue Light"/>
                <a:cs typeface="Helvetica Neue Light"/>
                <a:sym typeface="Helvetica Neue Light"/>
              </a:endParaRPr>
            </a:p>
          </p:txBody>
        </p:sp>
        <p:sp>
          <p:nvSpPr>
            <p:cNvPr id="1327" name="Google Shape;1327;p90"/>
            <p:cNvSpPr/>
            <p:nvPr/>
          </p:nvSpPr>
          <p:spPr>
            <a:xfrm>
              <a:off x="2195525" y="2025725"/>
              <a:ext cx="2647125" cy="1586850"/>
            </a:xfrm>
            <a:custGeom>
              <a:avLst/>
              <a:gdLst/>
              <a:ahLst/>
              <a:cxnLst/>
              <a:rect l="l" t="t" r="r" b="b"/>
              <a:pathLst>
                <a:path w="105885" h="63474" extrusionOk="0">
                  <a:moveTo>
                    <a:pt x="0" y="0"/>
                  </a:moveTo>
                  <a:lnTo>
                    <a:pt x="58920" y="15939"/>
                  </a:lnTo>
                  <a:lnTo>
                    <a:pt x="58920" y="63474"/>
                  </a:lnTo>
                  <a:lnTo>
                    <a:pt x="105885" y="63474"/>
                  </a:lnTo>
                </a:path>
              </a:pathLst>
            </a:custGeom>
            <a:noFill/>
            <a:ln w="28575" cap="flat" cmpd="sng">
              <a:solidFill>
                <a:srgbClr val="1155CC"/>
              </a:solidFill>
              <a:prstDash val="solid"/>
              <a:round/>
              <a:headEnd type="none" w="med" len="med"/>
              <a:tailEnd type="none" w="med" len="med"/>
            </a:ln>
          </p:spPr>
        </p:sp>
        <p:cxnSp>
          <p:nvCxnSpPr>
            <p:cNvPr id="1328" name="Google Shape;1328;p90"/>
            <p:cNvCxnSpPr/>
            <p:nvPr/>
          </p:nvCxnSpPr>
          <p:spPr>
            <a:xfrm rot="10800000">
              <a:off x="3611600" y="1450975"/>
              <a:ext cx="0" cy="2220300"/>
            </a:xfrm>
            <a:prstGeom prst="straightConnector1">
              <a:avLst/>
            </a:prstGeom>
            <a:noFill/>
            <a:ln w="28575" cap="flat" cmpd="sng">
              <a:solidFill>
                <a:srgbClr val="000000"/>
              </a:solidFill>
              <a:prstDash val="lgDash"/>
              <a:round/>
              <a:headEnd type="none" w="med" len="med"/>
              <a:tailEnd type="none" w="med" len="med"/>
            </a:ln>
          </p:spPr>
        </p:cxnSp>
      </p:grpSp>
      <p:sp>
        <p:nvSpPr>
          <p:cNvPr id="1329" name="Google Shape;1329;p90"/>
          <p:cNvSpPr txBox="1"/>
          <p:nvPr/>
        </p:nvSpPr>
        <p:spPr>
          <a:xfrm>
            <a:off x="768533" y="866167"/>
            <a:ext cx="10275600" cy="763600"/>
          </a:xfrm>
          <a:prstGeom prst="rect">
            <a:avLst/>
          </a:prstGeom>
          <a:noFill/>
          <a:ln>
            <a:noFill/>
          </a:ln>
        </p:spPr>
        <p:txBody>
          <a:bodyPr spcFirstLastPara="1" wrap="square" lIns="121900" tIns="121900" rIns="121900" bIns="121900" anchor="t" anchorCtr="0">
            <a:noAutofit/>
          </a:bodyPr>
          <a:lstStyle/>
          <a:p>
            <a:r>
              <a:rPr lang="en" sz="2400">
                <a:latin typeface="Helvetica Neue Light"/>
                <a:ea typeface="Helvetica Neue Light"/>
                <a:cs typeface="Helvetica Neue Light"/>
                <a:sym typeface="Helvetica Neue Light"/>
              </a:rPr>
              <a:t>Include the right amount of material and practice to get timing right</a:t>
            </a:r>
            <a:endParaRPr sz="2400">
              <a:latin typeface="Helvetica Neue Light"/>
              <a:ea typeface="Helvetica Neue Light"/>
              <a:cs typeface="Helvetica Neue Light"/>
              <a:sym typeface="Helvetica Neue Light"/>
            </a:endParaRPr>
          </a:p>
        </p:txBody>
      </p:sp>
      <p:grpSp>
        <p:nvGrpSpPr>
          <p:cNvPr id="1330" name="Google Shape;1330;p90"/>
          <p:cNvGrpSpPr/>
          <p:nvPr/>
        </p:nvGrpSpPr>
        <p:grpSpPr>
          <a:xfrm>
            <a:off x="5629034" y="1690533"/>
            <a:ext cx="6360084" cy="3660267"/>
            <a:chOff x="4221775" y="1420300"/>
            <a:chExt cx="4770063" cy="2745200"/>
          </a:xfrm>
        </p:grpSpPr>
        <p:cxnSp>
          <p:nvCxnSpPr>
            <p:cNvPr id="1331" name="Google Shape;1331;p90"/>
            <p:cNvCxnSpPr/>
            <p:nvPr/>
          </p:nvCxnSpPr>
          <p:spPr>
            <a:xfrm>
              <a:off x="6067663" y="1420300"/>
              <a:ext cx="0" cy="2206500"/>
            </a:xfrm>
            <a:prstGeom prst="straightConnector1">
              <a:avLst/>
            </a:prstGeom>
            <a:noFill/>
            <a:ln w="28575" cap="flat" cmpd="sng">
              <a:solidFill>
                <a:schemeClr val="dk2"/>
              </a:solidFill>
              <a:prstDash val="solid"/>
              <a:round/>
              <a:headEnd type="triangle" w="med" len="med"/>
              <a:tailEnd type="none" w="med" len="med"/>
            </a:ln>
          </p:spPr>
        </p:cxnSp>
        <p:cxnSp>
          <p:nvCxnSpPr>
            <p:cNvPr id="1332" name="Google Shape;1332;p90"/>
            <p:cNvCxnSpPr/>
            <p:nvPr/>
          </p:nvCxnSpPr>
          <p:spPr>
            <a:xfrm>
              <a:off x="6074638" y="3633600"/>
              <a:ext cx="2917200" cy="0"/>
            </a:xfrm>
            <a:prstGeom prst="straightConnector1">
              <a:avLst/>
            </a:prstGeom>
            <a:noFill/>
            <a:ln w="28575" cap="flat" cmpd="sng">
              <a:solidFill>
                <a:schemeClr val="dk2"/>
              </a:solidFill>
              <a:prstDash val="solid"/>
              <a:round/>
              <a:headEnd type="none" w="med" len="med"/>
              <a:tailEnd type="triangle" w="med" len="med"/>
            </a:ln>
          </p:spPr>
        </p:cxnSp>
        <p:sp>
          <p:nvSpPr>
            <p:cNvPr id="1333" name="Google Shape;1333;p90"/>
            <p:cNvSpPr txBox="1"/>
            <p:nvPr/>
          </p:nvSpPr>
          <p:spPr>
            <a:xfrm>
              <a:off x="4221775" y="2274475"/>
              <a:ext cx="2030700" cy="10650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Audience </a:t>
              </a:r>
              <a:br>
                <a:rPr lang="en" sz="2400">
                  <a:latin typeface="Helvetica Neue Light"/>
                  <a:ea typeface="Helvetica Neue Light"/>
                  <a:cs typeface="Helvetica Neue Light"/>
                  <a:sym typeface="Helvetica Neue Light"/>
                </a:rPr>
              </a:br>
              <a:r>
                <a:rPr lang="en" sz="2400">
                  <a:latin typeface="Helvetica Neue Light"/>
                  <a:ea typeface="Helvetica Neue Light"/>
                  <a:cs typeface="Helvetica Neue Light"/>
                  <a:sym typeface="Helvetica Neue Light"/>
                </a:rPr>
                <a:t>comprehension</a:t>
              </a:r>
              <a:endParaRPr sz="2400">
                <a:latin typeface="Helvetica Neue Light"/>
                <a:ea typeface="Helvetica Neue Light"/>
                <a:cs typeface="Helvetica Neue Light"/>
                <a:sym typeface="Helvetica Neue Light"/>
              </a:endParaRPr>
            </a:p>
          </p:txBody>
        </p:sp>
        <p:sp>
          <p:nvSpPr>
            <p:cNvPr id="1334" name="Google Shape;1334;p90"/>
            <p:cNvSpPr txBox="1"/>
            <p:nvPr/>
          </p:nvSpPr>
          <p:spPr>
            <a:xfrm>
              <a:off x="6323850" y="3633600"/>
              <a:ext cx="1924800" cy="5319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 Skipped Slides </a:t>
              </a:r>
              <a:endParaRPr sz="2400">
                <a:latin typeface="Helvetica Neue Light"/>
                <a:ea typeface="Helvetica Neue Light"/>
                <a:cs typeface="Helvetica Neue Light"/>
                <a:sym typeface="Helvetica Neue Light"/>
              </a:endParaRPr>
            </a:p>
          </p:txBody>
        </p:sp>
        <p:sp>
          <p:nvSpPr>
            <p:cNvPr id="1335" name="Google Shape;1335;p90"/>
            <p:cNvSpPr/>
            <p:nvPr/>
          </p:nvSpPr>
          <p:spPr>
            <a:xfrm rot="10800000" flipH="1">
              <a:off x="6067675" y="2432250"/>
              <a:ext cx="2782350" cy="1138550"/>
            </a:xfrm>
            <a:custGeom>
              <a:avLst/>
              <a:gdLst/>
              <a:ahLst/>
              <a:cxnLst/>
              <a:rect l="l" t="t" r="r" b="b"/>
              <a:pathLst>
                <a:path w="111294" h="45542" extrusionOk="0">
                  <a:moveTo>
                    <a:pt x="0" y="45542"/>
                  </a:moveTo>
                  <a:lnTo>
                    <a:pt x="49243" y="0"/>
                  </a:lnTo>
                  <a:lnTo>
                    <a:pt x="111294" y="0"/>
                  </a:lnTo>
                </a:path>
              </a:pathLst>
            </a:custGeom>
            <a:noFill/>
            <a:ln w="28575" cap="flat" cmpd="sng">
              <a:solidFill>
                <a:srgbClr val="1155CC"/>
              </a:solidFill>
              <a:prstDash val="solid"/>
              <a:round/>
              <a:headEnd type="none" w="med" len="med"/>
              <a:tailEnd type="none" w="med" len="med"/>
            </a:ln>
          </p:spPr>
        </p:sp>
      </p:grpSp>
      <p:sp>
        <p:nvSpPr>
          <p:cNvPr id="1336" name="Google Shape;1336;p9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49</a:t>
            </a:fld>
            <a:endParaRPr/>
          </a:p>
        </p:txBody>
      </p:sp>
    </p:spTree>
    <p:extLst>
      <p:ext uri="{BB962C8B-B14F-4D97-AF65-F5344CB8AC3E}">
        <p14:creationId xmlns:p14="http://schemas.microsoft.com/office/powerpoint/2010/main" val="93936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1"/>
                                        </p:tgtEl>
                                        <p:attrNameLst>
                                          <p:attrName>style.visibility</p:attrName>
                                        </p:attrNameLst>
                                      </p:cBhvr>
                                      <p:to>
                                        <p:strVal val="visible"/>
                                      </p:to>
                                    </p:set>
                                    <p:animEffect transition="in" filter="fade">
                                      <p:cBhvr>
                                        <p:cTn id="7" dur="300"/>
                                        <p:tgtEl>
                                          <p:spTgt spid="13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30"/>
                                        </p:tgtEl>
                                        <p:attrNameLst>
                                          <p:attrName>style.visibility</p:attrName>
                                        </p:attrNameLst>
                                      </p:cBhvr>
                                      <p:to>
                                        <p:strVal val="visible"/>
                                      </p:to>
                                    </p:set>
                                    <p:animEffect transition="in" filter="fade">
                                      <p:cBhvr>
                                        <p:cTn id="12" dur="300"/>
                                        <p:tgtEl>
                                          <p:spTgt spid="13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20"/>
                                        </p:tgtEl>
                                        <p:attrNameLst>
                                          <p:attrName>style.visibility</p:attrName>
                                        </p:attrNameLst>
                                      </p:cBhvr>
                                      <p:to>
                                        <p:strVal val="visible"/>
                                      </p:to>
                                    </p:set>
                                    <p:animEffect transition="in" filter="fade">
                                      <p:cBhvr>
                                        <p:cTn id="17" dur="200"/>
                                        <p:tgtEl>
                                          <p:spTgt spid="1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1"/>
          <p:cNvSpPr txBox="1">
            <a:spLocks noGrp="1"/>
          </p:cNvSpPr>
          <p:nvPr>
            <p:ph type="body" idx="1"/>
          </p:nvPr>
        </p:nvSpPr>
        <p:spPr>
          <a:xfrm>
            <a:off x="3017167" y="1040900"/>
            <a:ext cx="6157600" cy="696000"/>
          </a:xfrm>
          <a:prstGeom prst="rect">
            <a:avLst/>
          </a:prstGeom>
        </p:spPr>
        <p:txBody>
          <a:bodyPr spcFirstLastPara="1" vert="horz" wrap="square" lIns="121900" tIns="121900" rIns="121900" bIns="121900" rtlCol="0" anchor="t" anchorCtr="0">
            <a:noAutofit/>
          </a:bodyPr>
          <a:lstStyle/>
          <a:p>
            <a:pPr marL="0" indent="0" algn="ctr">
              <a:buClr>
                <a:schemeClr val="dk1"/>
              </a:buClr>
              <a:buSzPts val="1100"/>
              <a:buNone/>
            </a:pPr>
            <a:r>
              <a:rPr lang="en">
                <a:solidFill>
                  <a:schemeClr val="dk1"/>
                </a:solidFill>
              </a:rPr>
              <a:t>roughly two kinds of storage in our brains* </a:t>
            </a:r>
            <a:endParaRPr>
              <a:solidFill>
                <a:schemeClr val="dk1"/>
              </a:solidFill>
            </a:endParaRPr>
          </a:p>
          <a:p>
            <a:pPr marL="0" indent="0">
              <a:spcBef>
                <a:spcPts val="2133"/>
              </a:spcBef>
              <a:buClr>
                <a:schemeClr val="dk1"/>
              </a:buClr>
              <a:buSzPts val="1100"/>
              <a:buNone/>
            </a:pPr>
            <a:endParaRPr>
              <a:solidFill>
                <a:schemeClr val="dk1"/>
              </a:solidFill>
            </a:endParaRPr>
          </a:p>
          <a:p>
            <a:pPr marL="0" indent="0">
              <a:spcBef>
                <a:spcPts val="2133"/>
              </a:spcBef>
              <a:buClr>
                <a:schemeClr val="dk1"/>
              </a:buClr>
              <a:buSzPts val="1100"/>
              <a:buNone/>
            </a:pPr>
            <a:endParaRPr>
              <a:solidFill>
                <a:schemeClr val="dk1"/>
              </a:solidFill>
            </a:endParaRPr>
          </a:p>
          <a:p>
            <a:pPr marL="0" indent="0">
              <a:spcBef>
                <a:spcPts val="2133"/>
              </a:spcBef>
              <a:buClr>
                <a:schemeClr val="dk1"/>
              </a:buClr>
              <a:buSzPts val="1100"/>
              <a:buNone/>
            </a:pPr>
            <a:endParaRPr>
              <a:solidFill>
                <a:schemeClr val="dk1"/>
              </a:solidFill>
            </a:endParaRPr>
          </a:p>
          <a:p>
            <a:pPr marL="0" indent="0">
              <a:spcBef>
                <a:spcPts val="2133"/>
              </a:spcBef>
              <a:buClr>
                <a:schemeClr val="dk1"/>
              </a:buClr>
              <a:buSzPts val="1100"/>
              <a:buNone/>
            </a:pPr>
            <a:endParaRPr>
              <a:solidFill>
                <a:schemeClr val="dk1"/>
              </a:solidFill>
            </a:endParaRPr>
          </a:p>
          <a:p>
            <a:pPr marL="0" indent="0">
              <a:spcBef>
                <a:spcPts val="2133"/>
              </a:spcBef>
              <a:spcAft>
                <a:spcPts val="2133"/>
              </a:spcAft>
              <a:buClr>
                <a:schemeClr val="dk1"/>
              </a:buClr>
              <a:buSzPts val="1100"/>
              <a:buNone/>
            </a:pPr>
            <a:endParaRPr/>
          </a:p>
        </p:txBody>
      </p:sp>
      <p:sp>
        <p:nvSpPr>
          <p:cNvPr id="222" name="Google Shape;222;p41"/>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We suck at remembering things</a:t>
            </a:r>
            <a:endParaRPr/>
          </a:p>
        </p:txBody>
      </p:sp>
      <p:pic>
        <p:nvPicPr>
          <p:cNvPr id="223" name="Google Shape;223;p41" descr="Image result for brain image"/>
          <p:cNvPicPr preferRelativeResize="0"/>
          <p:nvPr/>
        </p:nvPicPr>
        <p:blipFill>
          <a:blip r:embed="rId3">
            <a:alphaModFix/>
          </a:blip>
          <a:stretch>
            <a:fillRect/>
          </a:stretch>
        </p:blipFill>
        <p:spPr>
          <a:xfrm>
            <a:off x="4004601" y="1736767"/>
            <a:ext cx="3970833" cy="2242000"/>
          </a:xfrm>
          <a:prstGeom prst="rect">
            <a:avLst/>
          </a:prstGeom>
          <a:noFill/>
          <a:ln>
            <a:noFill/>
          </a:ln>
        </p:spPr>
      </p:pic>
      <p:sp>
        <p:nvSpPr>
          <p:cNvPr id="224" name="Google Shape;224;p41"/>
          <p:cNvSpPr txBox="1"/>
          <p:nvPr/>
        </p:nvSpPr>
        <p:spPr>
          <a:xfrm>
            <a:off x="473584" y="4696167"/>
            <a:ext cx="11244800" cy="1636800"/>
          </a:xfrm>
          <a:prstGeom prst="rect">
            <a:avLst/>
          </a:prstGeom>
          <a:noFill/>
          <a:ln>
            <a:noFill/>
          </a:ln>
        </p:spPr>
        <p:txBody>
          <a:bodyPr spcFirstLastPara="1" wrap="square" lIns="121900" tIns="121900" rIns="121900" bIns="121900" anchor="t" anchorCtr="0">
            <a:noAutofit/>
          </a:bodyPr>
          <a:lstStyle/>
          <a:p>
            <a:pPr algn="ctr">
              <a:lnSpc>
                <a:spcPct val="115000"/>
              </a:lnSpc>
            </a:pPr>
            <a:r>
              <a:rPr lang="en" sz="2400">
                <a:solidFill>
                  <a:schemeClr val="dk1"/>
                </a:solidFill>
                <a:latin typeface="Helvetica Neue Light"/>
                <a:ea typeface="Helvetica Neue Light"/>
                <a:cs typeface="Helvetica Neue Light"/>
                <a:sym typeface="Helvetica Neue Light"/>
              </a:rPr>
              <a:t>your paper / talk / poster audience is only using their </a:t>
            </a:r>
            <a:r>
              <a:rPr lang="en" sz="2400" b="1">
                <a:solidFill>
                  <a:schemeClr val="dk1"/>
                </a:solidFill>
                <a:latin typeface="Helvetica Neue"/>
                <a:ea typeface="Helvetica Neue"/>
                <a:cs typeface="Helvetica Neue"/>
                <a:sym typeface="Helvetica Neue"/>
              </a:rPr>
              <a:t>working memory</a:t>
            </a:r>
            <a:endParaRPr sz="2400" b="1">
              <a:solidFill>
                <a:schemeClr val="dk1"/>
              </a:solidFill>
              <a:latin typeface="Helvetica Neue"/>
              <a:ea typeface="Helvetica Neue"/>
              <a:cs typeface="Helvetica Neue"/>
              <a:sym typeface="Helvetica Neue"/>
            </a:endParaRPr>
          </a:p>
          <a:p>
            <a:pPr algn="ctr">
              <a:lnSpc>
                <a:spcPct val="115000"/>
              </a:lnSpc>
              <a:spcBef>
                <a:spcPts val="2133"/>
              </a:spcBef>
            </a:pPr>
            <a:r>
              <a:rPr lang="en" sz="2400">
                <a:solidFill>
                  <a:schemeClr val="dk1"/>
                </a:solidFill>
                <a:latin typeface="Helvetica Neue Light"/>
                <a:ea typeface="Helvetica Neue Light"/>
                <a:cs typeface="Helvetica Neue Light"/>
                <a:sym typeface="Helvetica Neue Light"/>
              </a:rPr>
              <a:t>i.e., they can’t remember what you said 1 slide / paragraph ago</a:t>
            </a:r>
            <a:endParaRPr sz="2400" b="1">
              <a:solidFill>
                <a:schemeClr val="dk1"/>
              </a:solidFill>
              <a:latin typeface="Helvetica Neue"/>
              <a:ea typeface="Helvetica Neue"/>
              <a:cs typeface="Helvetica Neue"/>
              <a:sym typeface="Helvetica Neue"/>
            </a:endParaRPr>
          </a:p>
          <a:p>
            <a:pPr algn="ctr">
              <a:lnSpc>
                <a:spcPct val="115000"/>
              </a:lnSpc>
              <a:spcBef>
                <a:spcPts val="2133"/>
              </a:spcBef>
              <a:spcAft>
                <a:spcPts val="2133"/>
              </a:spcAft>
            </a:pPr>
            <a:endParaRPr sz="2400">
              <a:solidFill>
                <a:schemeClr val="dk1"/>
              </a:solidFill>
              <a:latin typeface="Helvetica Neue Light"/>
              <a:ea typeface="Helvetica Neue Light"/>
              <a:cs typeface="Helvetica Neue Light"/>
              <a:sym typeface="Helvetica Neue Light"/>
            </a:endParaRPr>
          </a:p>
        </p:txBody>
      </p:sp>
      <p:sp>
        <p:nvSpPr>
          <p:cNvPr id="225" name="Google Shape;225;p41"/>
          <p:cNvSpPr txBox="1"/>
          <p:nvPr/>
        </p:nvSpPr>
        <p:spPr>
          <a:xfrm>
            <a:off x="-3" y="6258733"/>
            <a:ext cx="6269600" cy="6656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pPr>
            <a:r>
              <a:rPr lang="en" sz="2400">
                <a:solidFill>
                  <a:schemeClr val="dk1"/>
                </a:solidFill>
                <a:latin typeface="Helvetica Neue Light"/>
                <a:ea typeface="Helvetica Neue Light"/>
                <a:cs typeface="Helvetica Neue Light"/>
                <a:sym typeface="Helvetica Neue Light"/>
              </a:rPr>
              <a:t>*diagram almost certainly not anatomically correct</a:t>
            </a:r>
            <a:endParaRPr sz="2400">
              <a:solidFill>
                <a:schemeClr val="dk1"/>
              </a:solidFill>
              <a:latin typeface="Helvetica Neue Light"/>
              <a:ea typeface="Helvetica Neue Light"/>
              <a:cs typeface="Helvetica Neue Light"/>
              <a:sym typeface="Helvetica Neue Light"/>
            </a:endParaRPr>
          </a:p>
        </p:txBody>
      </p:sp>
      <p:grpSp>
        <p:nvGrpSpPr>
          <p:cNvPr id="226" name="Google Shape;226;p41"/>
          <p:cNvGrpSpPr/>
          <p:nvPr/>
        </p:nvGrpSpPr>
        <p:grpSpPr>
          <a:xfrm>
            <a:off x="347400" y="1584201"/>
            <a:ext cx="5677600" cy="2171484"/>
            <a:chOff x="260550" y="1264350"/>
            <a:chExt cx="4258200" cy="1628613"/>
          </a:xfrm>
        </p:grpSpPr>
        <p:sp>
          <p:nvSpPr>
            <p:cNvPr id="227" name="Google Shape;227;p41"/>
            <p:cNvSpPr/>
            <p:nvPr/>
          </p:nvSpPr>
          <p:spPr>
            <a:xfrm>
              <a:off x="3451350" y="1512975"/>
              <a:ext cx="1067400" cy="1259400"/>
            </a:xfrm>
            <a:prstGeom prst="roundRect">
              <a:avLst>
                <a:gd name="adj" fmla="val 16667"/>
              </a:avLst>
            </a:prstGeom>
            <a:solidFill>
              <a:srgbClr val="0063F8">
                <a:alpha val="37310"/>
              </a:srgbClr>
            </a:solidFill>
            <a:ln w="19050" cap="flat" cmpd="sng">
              <a:solidFill>
                <a:srgbClr val="1C4587"/>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Helvetica Neue Light"/>
                <a:ea typeface="Helvetica Neue Light"/>
                <a:cs typeface="Helvetica Neue Light"/>
                <a:sym typeface="Helvetica Neue Light"/>
              </a:endParaRPr>
            </a:p>
          </p:txBody>
        </p:sp>
        <p:cxnSp>
          <p:nvCxnSpPr>
            <p:cNvPr id="228" name="Google Shape;228;p41"/>
            <p:cNvCxnSpPr/>
            <p:nvPr/>
          </p:nvCxnSpPr>
          <p:spPr>
            <a:xfrm>
              <a:off x="2410600" y="1559850"/>
              <a:ext cx="1268400" cy="358800"/>
            </a:xfrm>
            <a:prstGeom prst="straightConnector1">
              <a:avLst/>
            </a:prstGeom>
            <a:noFill/>
            <a:ln w="28575" cap="flat" cmpd="sng">
              <a:solidFill>
                <a:schemeClr val="dk2"/>
              </a:solidFill>
              <a:prstDash val="solid"/>
              <a:round/>
              <a:headEnd type="none" w="med" len="med"/>
              <a:tailEnd type="triangle" w="med" len="med"/>
            </a:ln>
          </p:spPr>
        </p:cxnSp>
        <p:sp>
          <p:nvSpPr>
            <p:cNvPr id="229" name="Google Shape;229;p41"/>
            <p:cNvSpPr txBox="1"/>
            <p:nvPr/>
          </p:nvSpPr>
          <p:spPr>
            <a:xfrm>
              <a:off x="260550" y="1264350"/>
              <a:ext cx="2565900" cy="4992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 sz="2400">
                  <a:solidFill>
                    <a:schemeClr val="dk1"/>
                  </a:solidFill>
                  <a:latin typeface="Helvetica Neue Light"/>
                  <a:ea typeface="Helvetica Neue Light"/>
                  <a:cs typeface="Helvetica Neue Light"/>
                  <a:sym typeface="Helvetica Neue Light"/>
                </a:rPr>
                <a:t>working memory</a:t>
              </a:r>
              <a:endParaRPr sz="2400">
                <a:solidFill>
                  <a:schemeClr val="dk1"/>
                </a:solidFill>
                <a:latin typeface="Helvetica Neue Light"/>
                <a:ea typeface="Helvetica Neue Light"/>
                <a:cs typeface="Helvetica Neue Light"/>
                <a:sym typeface="Helvetica Neue Light"/>
              </a:endParaRPr>
            </a:p>
          </p:txBody>
        </p:sp>
        <p:pic>
          <p:nvPicPr>
            <p:cNvPr id="230" name="Google Shape;230;p41" descr="Image result for audience"/>
            <p:cNvPicPr preferRelativeResize="0"/>
            <p:nvPr/>
          </p:nvPicPr>
          <p:blipFill>
            <a:blip r:embed="rId4">
              <a:alphaModFix/>
            </a:blip>
            <a:stretch>
              <a:fillRect/>
            </a:stretch>
          </p:blipFill>
          <p:spPr>
            <a:xfrm>
              <a:off x="388125" y="1722325"/>
              <a:ext cx="2203544" cy="1170638"/>
            </a:xfrm>
            <a:prstGeom prst="rect">
              <a:avLst/>
            </a:prstGeom>
            <a:noFill/>
            <a:ln>
              <a:noFill/>
            </a:ln>
          </p:spPr>
        </p:pic>
      </p:grpSp>
      <p:grpSp>
        <p:nvGrpSpPr>
          <p:cNvPr id="231" name="Google Shape;231;p41"/>
          <p:cNvGrpSpPr/>
          <p:nvPr/>
        </p:nvGrpSpPr>
        <p:grpSpPr>
          <a:xfrm>
            <a:off x="6025001" y="1584200"/>
            <a:ext cx="5607633" cy="2171501"/>
            <a:chOff x="4518750" y="1264350"/>
            <a:chExt cx="4205725" cy="1628626"/>
          </a:xfrm>
        </p:grpSpPr>
        <p:sp>
          <p:nvSpPr>
            <p:cNvPr id="232" name="Google Shape;232;p41"/>
            <p:cNvSpPr/>
            <p:nvPr/>
          </p:nvSpPr>
          <p:spPr>
            <a:xfrm>
              <a:off x="4518750" y="1512975"/>
              <a:ext cx="1067400" cy="1259400"/>
            </a:xfrm>
            <a:prstGeom prst="roundRect">
              <a:avLst>
                <a:gd name="adj" fmla="val 16667"/>
              </a:avLst>
            </a:prstGeom>
            <a:solidFill>
              <a:srgbClr val="0063F8">
                <a:alpha val="37310"/>
              </a:srgbClr>
            </a:solidFill>
            <a:ln w="19050" cap="flat" cmpd="sng">
              <a:solidFill>
                <a:srgbClr val="1C4587"/>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Helvetica Neue Light"/>
                <a:ea typeface="Helvetica Neue Light"/>
                <a:cs typeface="Helvetica Neue Light"/>
                <a:sym typeface="Helvetica Neue Light"/>
              </a:endParaRPr>
            </a:p>
          </p:txBody>
        </p:sp>
        <p:cxnSp>
          <p:nvCxnSpPr>
            <p:cNvPr id="233" name="Google Shape;233;p41"/>
            <p:cNvCxnSpPr/>
            <p:nvPr/>
          </p:nvCxnSpPr>
          <p:spPr>
            <a:xfrm flipH="1">
              <a:off x="5283025" y="1559850"/>
              <a:ext cx="1143000" cy="432900"/>
            </a:xfrm>
            <a:prstGeom prst="straightConnector1">
              <a:avLst/>
            </a:prstGeom>
            <a:noFill/>
            <a:ln w="28575" cap="flat" cmpd="sng">
              <a:solidFill>
                <a:schemeClr val="dk2"/>
              </a:solidFill>
              <a:prstDash val="solid"/>
              <a:round/>
              <a:headEnd type="none" w="med" len="med"/>
              <a:tailEnd type="triangle" w="med" len="med"/>
            </a:ln>
          </p:spPr>
        </p:cxnSp>
        <p:sp>
          <p:nvSpPr>
            <p:cNvPr id="234" name="Google Shape;234;p41"/>
            <p:cNvSpPr txBox="1"/>
            <p:nvPr/>
          </p:nvSpPr>
          <p:spPr>
            <a:xfrm>
              <a:off x="6158575" y="1264350"/>
              <a:ext cx="2565900" cy="4992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 sz="2400">
                  <a:solidFill>
                    <a:schemeClr val="dk1"/>
                  </a:solidFill>
                  <a:latin typeface="Helvetica Neue Light"/>
                  <a:ea typeface="Helvetica Neue Light"/>
                  <a:cs typeface="Helvetica Neue Light"/>
                  <a:sym typeface="Helvetica Neue Light"/>
                </a:rPr>
                <a:t>long-term memory</a:t>
              </a:r>
              <a:endParaRPr sz="2400">
                <a:solidFill>
                  <a:schemeClr val="dk1"/>
                </a:solidFill>
                <a:latin typeface="Helvetica Neue Light"/>
                <a:ea typeface="Helvetica Neue Light"/>
                <a:cs typeface="Helvetica Neue Light"/>
                <a:sym typeface="Helvetica Neue Light"/>
              </a:endParaRPr>
            </a:p>
          </p:txBody>
        </p:sp>
        <p:pic>
          <p:nvPicPr>
            <p:cNvPr id="235" name="Google Shape;235;p41" descr="Image result for studying"/>
            <p:cNvPicPr preferRelativeResize="0"/>
            <p:nvPr/>
          </p:nvPicPr>
          <p:blipFill>
            <a:blip r:embed="rId5">
              <a:alphaModFix/>
            </a:blip>
            <a:stretch>
              <a:fillRect/>
            </a:stretch>
          </p:blipFill>
          <p:spPr>
            <a:xfrm>
              <a:off x="6393350" y="1695450"/>
              <a:ext cx="1845359" cy="1197526"/>
            </a:xfrm>
            <a:prstGeom prst="rect">
              <a:avLst/>
            </a:prstGeom>
            <a:noFill/>
            <a:ln>
              <a:noFill/>
            </a:ln>
          </p:spPr>
        </p:pic>
      </p:grpSp>
      <p:grpSp>
        <p:nvGrpSpPr>
          <p:cNvPr id="236" name="Google Shape;236;p41"/>
          <p:cNvGrpSpPr/>
          <p:nvPr/>
        </p:nvGrpSpPr>
        <p:grpSpPr>
          <a:xfrm>
            <a:off x="330100" y="3773700"/>
            <a:ext cx="12107200" cy="1080800"/>
            <a:chOff x="247575" y="2830275"/>
            <a:chExt cx="9080400" cy="810600"/>
          </a:xfrm>
        </p:grpSpPr>
        <p:sp>
          <p:nvSpPr>
            <p:cNvPr id="237" name="Google Shape;237;p41"/>
            <p:cNvSpPr txBox="1"/>
            <p:nvPr/>
          </p:nvSpPr>
          <p:spPr>
            <a:xfrm>
              <a:off x="247575" y="2830275"/>
              <a:ext cx="2451900" cy="810600"/>
            </a:xfrm>
            <a:prstGeom prst="rect">
              <a:avLst/>
            </a:prstGeom>
            <a:noFill/>
            <a:ln>
              <a:noFill/>
            </a:ln>
          </p:spPr>
          <p:txBody>
            <a:bodyPr spcFirstLastPara="1" wrap="square" lIns="121900" tIns="121900" rIns="121900" bIns="121900" anchor="t" anchorCtr="0">
              <a:noAutofit/>
            </a:bodyPr>
            <a:lstStyle/>
            <a:p>
              <a:pPr algn="ctr">
                <a:lnSpc>
                  <a:spcPct val="115000"/>
                </a:lnSpc>
              </a:pPr>
              <a:r>
                <a:rPr lang="en" sz="2400">
                  <a:solidFill>
                    <a:schemeClr val="dk1"/>
                  </a:solidFill>
                  <a:latin typeface="Helvetica Neue Light"/>
                  <a:ea typeface="Helvetica Neue Light"/>
                  <a:cs typeface="Helvetica Neue Light"/>
                  <a:sym typeface="Helvetica Neue Light"/>
                </a:rPr>
                <a:t>capacity: 4-7 items</a:t>
              </a:r>
              <a:r>
                <a:rPr lang="en" sz="2400" baseline="30000">
                  <a:solidFill>
                    <a:schemeClr val="dk1"/>
                  </a:solidFill>
                  <a:latin typeface="Helvetica Neue Light"/>
                  <a:ea typeface="Helvetica Neue Light"/>
                  <a:cs typeface="Helvetica Neue Light"/>
                  <a:sym typeface="Helvetica Neue Light"/>
                </a:rPr>
                <a:t>1,2</a:t>
              </a:r>
              <a:br>
                <a:rPr lang="en" sz="2400">
                  <a:solidFill>
                    <a:schemeClr val="dk1"/>
                  </a:solidFill>
                  <a:latin typeface="Helvetica Neue Light"/>
                  <a:ea typeface="Helvetica Neue Light"/>
                  <a:cs typeface="Helvetica Neue Light"/>
                  <a:sym typeface="Helvetica Neue Light"/>
                </a:rPr>
              </a:br>
              <a:r>
                <a:rPr lang="en" sz="2400">
                  <a:solidFill>
                    <a:schemeClr val="dk1"/>
                  </a:solidFill>
                  <a:latin typeface="Helvetica Neue Light"/>
                  <a:ea typeface="Helvetica Neue Light"/>
                  <a:cs typeface="Helvetica Neue Light"/>
                  <a:sym typeface="Helvetica Neue Light"/>
                </a:rPr>
                <a:t>duration: &lt; 30s</a:t>
              </a:r>
              <a:r>
                <a:rPr lang="en" sz="2400" baseline="30000">
                  <a:solidFill>
                    <a:schemeClr val="dk1"/>
                  </a:solidFill>
                  <a:latin typeface="Helvetica Neue Light"/>
                  <a:ea typeface="Helvetica Neue Light"/>
                  <a:cs typeface="Helvetica Neue Light"/>
                  <a:sym typeface="Helvetica Neue Light"/>
                </a:rPr>
                <a:t>3</a:t>
              </a:r>
              <a:endParaRPr sz="2400" baseline="30000">
                <a:solidFill>
                  <a:schemeClr val="dk1"/>
                </a:solidFill>
                <a:latin typeface="Helvetica Neue Light"/>
                <a:ea typeface="Helvetica Neue Light"/>
                <a:cs typeface="Helvetica Neue Light"/>
                <a:sym typeface="Helvetica Neue Light"/>
              </a:endParaRPr>
            </a:p>
            <a:p>
              <a:pPr algn="ctr">
                <a:lnSpc>
                  <a:spcPct val="115000"/>
                </a:lnSpc>
                <a:spcBef>
                  <a:spcPts val="2133"/>
                </a:spcBef>
                <a:spcAft>
                  <a:spcPts val="2133"/>
                </a:spcAft>
              </a:pPr>
              <a:endParaRPr sz="2400">
                <a:solidFill>
                  <a:schemeClr val="dk1"/>
                </a:solidFill>
                <a:latin typeface="Helvetica Neue Light"/>
                <a:ea typeface="Helvetica Neue Light"/>
                <a:cs typeface="Helvetica Neue Light"/>
                <a:sym typeface="Helvetica Neue Light"/>
              </a:endParaRPr>
            </a:p>
          </p:txBody>
        </p:sp>
        <p:sp>
          <p:nvSpPr>
            <p:cNvPr id="238" name="Google Shape;238;p41"/>
            <p:cNvSpPr txBox="1"/>
            <p:nvPr/>
          </p:nvSpPr>
          <p:spPr>
            <a:xfrm>
              <a:off x="5394075" y="2830275"/>
              <a:ext cx="3933900" cy="810600"/>
            </a:xfrm>
            <a:prstGeom prst="rect">
              <a:avLst/>
            </a:prstGeom>
            <a:noFill/>
            <a:ln>
              <a:noFill/>
            </a:ln>
          </p:spPr>
          <p:txBody>
            <a:bodyPr spcFirstLastPara="1" wrap="square" lIns="121900" tIns="121900" rIns="121900" bIns="121900" anchor="t" anchorCtr="0">
              <a:noAutofit/>
            </a:bodyPr>
            <a:lstStyle/>
            <a:p>
              <a:pPr algn="ctr">
                <a:lnSpc>
                  <a:spcPct val="115000"/>
                </a:lnSpc>
              </a:pPr>
              <a:r>
                <a:rPr lang="en" sz="2400">
                  <a:solidFill>
                    <a:schemeClr val="dk1"/>
                  </a:solidFill>
                  <a:latin typeface="Helvetica Neue Light"/>
                  <a:ea typeface="Helvetica Neue Light"/>
                  <a:cs typeface="Helvetica Neue Light"/>
                  <a:sym typeface="Helvetica Neue Light"/>
                </a:rPr>
                <a:t>capacity: </a:t>
              </a:r>
              <a:r>
                <a:rPr lang="en" sz="2400" i="1">
                  <a:solidFill>
                    <a:schemeClr val="dk1"/>
                  </a:solidFill>
                  <a:latin typeface="Helvetica Neue Light"/>
                  <a:ea typeface="Helvetica Neue Light"/>
                  <a:cs typeface="Helvetica Neue Light"/>
                  <a:sym typeface="Helvetica Neue Light"/>
                </a:rPr>
                <a:t>large</a:t>
              </a:r>
              <a:br>
                <a:rPr lang="en" sz="2400" i="1">
                  <a:solidFill>
                    <a:schemeClr val="dk1"/>
                  </a:solidFill>
                  <a:latin typeface="Helvetica Neue Light"/>
                  <a:ea typeface="Helvetica Neue Light"/>
                  <a:cs typeface="Helvetica Neue Light"/>
                  <a:sym typeface="Helvetica Neue Light"/>
                </a:rPr>
              </a:br>
              <a:r>
                <a:rPr lang="en" sz="2400">
                  <a:solidFill>
                    <a:schemeClr val="dk1"/>
                  </a:solidFill>
                  <a:latin typeface="Helvetica Neue Light"/>
                  <a:ea typeface="Helvetica Neue Light"/>
                  <a:cs typeface="Helvetica Neue Light"/>
                  <a:sym typeface="Helvetica Neue Light"/>
                </a:rPr>
                <a:t>duration: </a:t>
              </a:r>
              <a:r>
                <a:rPr lang="en" sz="2400" i="1">
                  <a:solidFill>
                    <a:schemeClr val="dk1"/>
                  </a:solidFill>
                  <a:latin typeface="Helvetica Neue Light"/>
                  <a:ea typeface="Helvetica Neue Light"/>
                  <a:cs typeface="Helvetica Neue Light"/>
                  <a:sym typeface="Helvetica Neue Light"/>
                </a:rPr>
                <a:t>long</a:t>
              </a:r>
              <a:endParaRPr sz="2400" i="1">
                <a:solidFill>
                  <a:schemeClr val="dk1"/>
                </a:solidFill>
                <a:latin typeface="Helvetica Neue Light"/>
                <a:ea typeface="Helvetica Neue Light"/>
                <a:cs typeface="Helvetica Neue Light"/>
                <a:sym typeface="Helvetica Neue Light"/>
              </a:endParaRPr>
            </a:p>
            <a:p>
              <a:pPr algn="ctr">
                <a:lnSpc>
                  <a:spcPct val="115000"/>
                </a:lnSpc>
                <a:spcBef>
                  <a:spcPts val="2133"/>
                </a:spcBef>
                <a:spcAft>
                  <a:spcPts val="2133"/>
                </a:spcAft>
              </a:pPr>
              <a:endParaRPr sz="2400">
                <a:solidFill>
                  <a:schemeClr val="dk1"/>
                </a:solidFill>
                <a:latin typeface="Helvetica Neue Light"/>
                <a:ea typeface="Helvetica Neue Light"/>
                <a:cs typeface="Helvetica Neue Light"/>
                <a:sym typeface="Helvetica Neue Light"/>
              </a:endParaRPr>
            </a:p>
          </p:txBody>
        </p:sp>
      </p:grpSp>
      <p:sp>
        <p:nvSpPr>
          <p:cNvPr id="239" name="Google Shape;239;p4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5</a:t>
            </a:fld>
            <a:endParaRPr/>
          </a:p>
        </p:txBody>
      </p:sp>
    </p:spTree>
    <p:extLst>
      <p:ext uri="{BB962C8B-B14F-4D97-AF65-F5344CB8AC3E}">
        <p14:creationId xmlns:p14="http://schemas.microsoft.com/office/powerpoint/2010/main" val="330268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200"/>
                                        <p:tgtEl>
                                          <p:spTgt spid="2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1"/>
                                        </p:tgtEl>
                                        <p:attrNameLst>
                                          <p:attrName>style.visibility</p:attrName>
                                        </p:attrNameLst>
                                      </p:cBhvr>
                                      <p:to>
                                        <p:strVal val="visible"/>
                                      </p:to>
                                    </p:set>
                                    <p:animEffect transition="in" filter="fade">
                                      <p:cBhvr>
                                        <p:cTn id="12" dur="200"/>
                                        <p:tgtEl>
                                          <p:spTgt spid="2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6"/>
                                        </p:tgtEl>
                                        <p:attrNameLst>
                                          <p:attrName>style.visibility</p:attrName>
                                        </p:attrNameLst>
                                      </p:cBhvr>
                                      <p:to>
                                        <p:strVal val="visible"/>
                                      </p:to>
                                    </p:set>
                                    <p:animEffect transition="in" filter="fade">
                                      <p:cBhvr>
                                        <p:cTn id="17" dur="200"/>
                                        <p:tgtEl>
                                          <p:spTgt spid="2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4"/>
                                        </p:tgtEl>
                                        <p:attrNameLst>
                                          <p:attrName>style.visibility</p:attrName>
                                        </p:attrNameLst>
                                      </p:cBhvr>
                                      <p:to>
                                        <p:strVal val="visible"/>
                                      </p:to>
                                    </p:set>
                                    <p:animEffect transition="in" filter="fade">
                                      <p:cBhvr>
                                        <p:cTn id="22" dur="2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91"/>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From Whom I Stole These Ideas</a:t>
            </a:r>
            <a:endParaRPr/>
          </a:p>
        </p:txBody>
      </p:sp>
      <p:sp>
        <p:nvSpPr>
          <p:cNvPr id="1342" name="Google Shape;1342;p91"/>
          <p:cNvSpPr txBox="1">
            <a:spLocks noGrp="1"/>
          </p:cNvSpPr>
          <p:nvPr>
            <p:ph type="body" idx="1"/>
          </p:nvPr>
        </p:nvSpPr>
        <p:spPr>
          <a:xfrm>
            <a:off x="2296100" y="1429200"/>
            <a:ext cx="9391600" cy="5079600"/>
          </a:xfrm>
          <a:prstGeom prst="rect">
            <a:avLst/>
          </a:prstGeom>
        </p:spPr>
        <p:txBody>
          <a:bodyPr spcFirstLastPara="1" vert="horz" wrap="square" lIns="121900" tIns="121900" rIns="121900" bIns="121900" rtlCol="0" anchor="t" anchorCtr="0">
            <a:noAutofit/>
          </a:bodyPr>
          <a:lstStyle/>
          <a:p>
            <a:pPr marL="0" indent="0">
              <a:buNone/>
            </a:pPr>
            <a:r>
              <a:rPr lang="en" b="1">
                <a:latin typeface="Helvetica Neue"/>
                <a:ea typeface="Helvetica Neue"/>
                <a:cs typeface="Helvetica Neue"/>
                <a:sym typeface="Helvetica Neue"/>
              </a:rPr>
              <a:t>Tamara Broderick</a:t>
            </a:r>
            <a:br>
              <a:rPr lang="en" b="1">
                <a:latin typeface="Helvetica Neue"/>
                <a:ea typeface="Helvetica Neue"/>
                <a:cs typeface="Helvetica Neue"/>
                <a:sym typeface="Helvetica Neue"/>
              </a:rPr>
            </a:br>
            <a:r>
              <a:rPr lang="en" sz="1867" u="sng">
                <a:solidFill>
                  <a:schemeClr val="hlink"/>
                </a:solidFill>
                <a:hlinkClick r:id="rId3"/>
              </a:rPr>
              <a:t>http://www.tamarabroderick.com/</a:t>
            </a:r>
            <a:r>
              <a:rPr lang="en" sz="1867"/>
              <a:t> </a:t>
            </a:r>
            <a:br>
              <a:rPr lang="en" sz="1867"/>
            </a:br>
            <a:r>
              <a:rPr lang="en" sz="1867"/>
              <a:t>(problem-solution; unpacking)</a:t>
            </a:r>
            <a:endParaRPr sz="1867"/>
          </a:p>
          <a:p>
            <a:pPr marL="0" indent="0">
              <a:spcBef>
                <a:spcPts val="2133"/>
              </a:spcBef>
              <a:spcAft>
                <a:spcPts val="2133"/>
              </a:spcAft>
              <a:buNone/>
            </a:pPr>
            <a:br>
              <a:rPr lang="en" b="1">
                <a:latin typeface="Helvetica Neue"/>
                <a:ea typeface="Helvetica Neue"/>
                <a:cs typeface="Helvetica Neue"/>
                <a:sym typeface="Helvetica Neue"/>
              </a:rPr>
            </a:br>
            <a:r>
              <a:rPr lang="en" b="1">
                <a:latin typeface="Helvetica Neue"/>
                <a:ea typeface="Helvetica Neue"/>
                <a:cs typeface="Helvetica Neue"/>
                <a:sym typeface="Helvetica Neue"/>
              </a:rPr>
              <a:t>Brad Efron</a:t>
            </a:r>
            <a:br>
              <a:rPr lang="en" sz="1867"/>
            </a:br>
            <a:r>
              <a:rPr lang="en" sz="1867" u="sng">
                <a:solidFill>
                  <a:schemeClr val="hlink"/>
                </a:solidFill>
                <a:hlinkClick r:id="rId4"/>
              </a:rPr>
              <a:t>http://statweb.stanford.edu/~ckirby/brad/other/2013ThirteenRules.pdf</a:t>
            </a:r>
            <a:br>
              <a:rPr lang="en" sz="1867"/>
            </a:br>
            <a:r>
              <a:rPr lang="en" sz="1867"/>
              <a:t>(thirteen rules)</a:t>
            </a:r>
            <a:br>
              <a:rPr lang="en" sz="1867"/>
            </a:br>
            <a:br>
              <a:rPr lang="en" b="1">
                <a:latin typeface="Helvetica Neue"/>
                <a:ea typeface="Helvetica Neue"/>
                <a:cs typeface="Helvetica Neue"/>
                <a:sym typeface="Helvetica Neue"/>
              </a:rPr>
            </a:br>
            <a:r>
              <a:rPr lang="en" b="1">
                <a:latin typeface="Helvetica Neue"/>
                <a:ea typeface="Helvetica Neue"/>
                <a:cs typeface="Helvetica Neue"/>
                <a:sym typeface="Helvetica Neue"/>
              </a:rPr>
              <a:t>Jean-Luc Doumont</a:t>
            </a:r>
            <a:br>
              <a:rPr lang="en" b="1">
                <a:latin typeface="Helvetica Neue"/>
                <a:ea typeface="Helvetica Neue"/>
                <a:cs typeface="Helvetica Neue"/>
                <a:sym typeface="Helvetica Neue"/>
              </a:rPr>
            </a:br>
            <a:r>
              <a:rPr lang="en" sz="1867" u="sng">
                <a:solidFill>
                  <a:schemeClr val="hlink"/>
                </a:solidFill>
                <a:hlinkClick r:id="rId5"/>
              </a:rPr>
              <a:t>http://www.principiae.be/</a:t>
            </a:r>
            <a:r>
              <a:rPr lang="en" sz="1867"/>
              <a:t> </a:t>
            </a:r>
            <a:br>
              <a:rPr lang="en" sz="1867"/>
            </a:br>
            <a:r>
              <a:rPr lang="en" sz="1867"/>
              <a:t>(reduce cognitive load; minimize noise)</a:t>
            </a:r>
            <a:endParaRPr sz="1867"/>
          </a:p>
        </p:txBody>
      </p:sp>
      <p:pic>
        <p:nvPicPr>
          <p:cNvPr id="1343" name="Google Shape;1343;p91" descr="Image result for tamara broderick"/>
          <p:cNvPicPr preferRelativeResize="0"/>
          <p:nvPr/>
        </p:nvPicPr>
        <p:blipFill>
          <a:blip r:embed="rId6">
            <a:alphaModFix/>
          </a:blip>
          <a:stretch>
            <a:fillRect/>
          </a:stretch>
        </p:blipFill>
        <p:spPr>
          <a:xfrm>
            <a:off x="495333" y="1303233"/>
            <a:ext cx="1740272" cy="1674200"/>
          </a:xfrm>
          <a:prstGeom prst="rect">
            <a:avLst/>
          </a:prstGeom>
          <a:noFill/>
          <a:ln>
            <a:noFill/>
          </a:ln>
        </p:spPr>
      </p:pic>
      <p:pic>
        <p:nvPicPr>
          <p:cNvPr id="1344" name="Google Shape;1344;p91" descr="Image result for brad efron"/>
          <p:cNvPicPr preferRelativeResize="0"/>
          <p:nvPr/>
        </p:nvPicPr>
        <p:blipFill>
          <a:blip r:embed="rId7">
            <a:alphaModFix/>
          </a:blip>
          <a:stretch>
            <a:fillRect/>
          </a:stretch>
        </p:blipFill>
        <p:spPr>
          <a:xfrm>
            <a:off x="495332" y="3139066"/>
            <a:ext cx="1740267" cy="1405428"/>
          </a:xfrm>
          <a:prstGeom prst="rect">
            <a:avLst/>
          </a:prstGeom>
          <a:noFill/>
          <a:ln>
            <a:noFill/>
          </a:ln>
        </p:spPr>
      </p:pic>
      <p:pic>
        <p:nvPicPr>
          <p:cNvPr id="1345" name="Google Shape;1345;p91" descr="Jean-luc Doumont"/>
          <p:cNvPicPr preferRelativeResize="0"/>
          <p:nvPr/>
        </p:nvPicPr>
        <p:blipFill>
          <a:blip r:embed="rId8">
            <a:alphaModFix/>
          </a:blip>
          <a:stretch>
            <a:fillRect/>
          </a:stretch>
        </p:blipFill>
        <p:spPr>
          <a:xfrm>
            <a:off x="1119467" y="4706133"/>
            <a:ext cx="1116133" cy="1674200"/>
          </a:xfrm>
          <a:prstGeom prst="rect">
            <a:avLst/>
          </a:prstGeom>
          <a:noFill/>
          <a:ln>
            <a:noFill/>
          </a:ln>
        </p:spPr>
      </p:pic>
      <p:sp>
        <p:nvSpPr>
          <p:cNvPr id="1346" name="Google Shape;1346;p9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50</a:t>
            </a:fld>
            <a:endParaRPr/>
          </a:p>
        </p:txBody>
      </p:sp>
    </p:spTree>
    <p:extLst>
      <p:ext uri="{BB962C8B-B14F-4D97-AF65-F5344CB8AC3E}">
        <p14:creationId xmlns:p14="http://schemas.microsoft.com/office/powerpoint/2010/main" val="1321269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92"/>
          <p:cNvSpPr txBox="1"/>
          <p:nvPr/>
        </p:nvSpPr>
        <p:spPr>
          <a:xfrm>
            <a:off x="588267" y="958267"/>
            <a:ext cx="11188000" cy="5622400"/>
          </a:xfrm>
          <a:prstGeom prst="rect">
            <a:avLst/>
          </a:prstGeom>
          <a:noFill/>
          <a:ln>
            <a:noFill/>
          </a:ln>
        </p:spPr>
        <p:txBody>
          <a:bodyPr spcFirstLastPara="1" wrap="square" lIns="121900" tIns="121900" rIns="121900" bIns="121900" anchor="t" anchorCtr="0">
            <a:noAutofit/>
          </a:bodyPr>
          <a:lstStyle/>
          <a:p>
            <a:pPr marL="609585" indent="-457189">
              <a:buSzPts val="1800"/>
              <a:buFont typeface="Helvetica Neue"/>
              <a:buAutoNum type="arabicPeriod"/>
            </a:pPr>
            <a:r>
              <a:rPr lang="en" sz="2400" b="1">
                <a:latin typeface="Helvetica Neue"/>
                <a:ea typeface="Helvetica Neue"/>
                <a:cs typeface="Helvetica Neue"/>
                <a:sym typeface="Helvetica Neue"/>
              </a:rPr>
              <a:t>Problem-Solution </a:t>
            </a:r>
            <a:r>
              <a:rPr lang="en" sz="2400">
                <a:latin typeface="Helvetica Neue Light"/>
                <a:ea typeface="Helvetica Neue Light"/>
                <a:cs typeface="Helvetica Neue Light"/>
                <a:sym typeface="Helvetica Neue Light"/>
              </a:rPr>
              <a:t>your story</a:t>
            </a:r>
            <a:endParaRPr sz="2400">
              <a:latin typeface="Helvetica Neue Light"/>
              <a:ea typeface="Helvetica Neue Light"/>
              <a:cs typeface="Helvetica Neue Light"/>
              <a:sym typeface="Helvetica Neue Light"/>
            </a:endParaRPr>
          </a:p>
          <a:p>
            <a:endParaRPr sz="2400">
              <a:latin typeface="Helvetica Neue Light"/>
              <a:ea typeface="Helvetica Neue Light"/>
              <a:cs typeface="Helvetica Neue Light"/>
              <a:sym typeface="Helvetica Neue Light"/>
            </a:endParaRPr>
          </a:p>
          <a:p>
            <a:pPr marL="609585" indent="-457189">
              <a:buSzPts val="1800"/>
              <a:buFont typeface="Helvetica Neue"/>
              <a:buAutoNum type="arabicPeriod"/>
            </a:pPr>
            <a:r>
              <a:rPr lang="en" sz="2400" b="1">
                <a:latin typeface="Helvetica Neue"/>
                <a:ea typeface="Helvetica Neue"/>
                <a:cs typeface="Helvetica Neue"/>
                <a:sym typeface="Helvetica Neue"/>
              </a:rPr>
              <a:t>Unpack </a:t>
            </a:r>
            <a:r>
              <a:rPr lang="en" sz="2400">
                <a:latin typeface="Helvetica Neue Light"/>
                <a:ea typeface="Helvetica Neue Light"/>
                <a:cs typeface="Helvetica Neue Light"/>
                <a:sym typeface="Helvetica Neue Light"/>
              </a:rPr>
              <a:t>into ~3 levels to create flow</a:t>
            </a:r>
            <a:br>
              <a:rPr lang="en" sz="2400">
                <a:latin typeface="Helvetica Neue Light"/>
                <a:ea typeface="Helvetica Neue Light"/>
                <a:cs typeface="Helvetica Neue Light"/>
                <a:sym typeface="Helvetica Neue Light"/>
              </a:rPr>
            </a:br>
            <a:endParaRPr sz="2400">
              <a:latin typeface="Helvetica Neue Light"/>
              <a:ea typeface="Helvetica Neue Light"/>
              <a:cs typeface="Helvetica Neue Light"/>
              <a:sym typeface="Helvetica Neue Light"/>
            </a:endParaRPr>
          </a:p>
          <a:p>
            <a:pPr marL="609585" indent="-457189">
              <a:buSzPts val="1800"/>
              <a:buFont typeface="Helvetica Neue"/>
              <a:buAutoNum type="arabicPeriod"/>
            </a:pPr>
            <a:r>
              <a:rPr lang="en" sz="2400" b="1">
                <a:latin typeface="Helvetica Neue"/>
                <a:ea typeface="Helvetica Neue"/>
                <a:cs typeface="Helvetica Neue"/>
                <a:sym typeface="Helvetica Neue"/>
              </a:rPr>
              <a:t>Add Material </a:t>
            </a:r>
            <a:r>
              <a:rPr lang="en" sz="2400">
                <a:latin typeface="Helvetica Neue Light"/>
                <a:ea typeface="Helvetica Neue Light"/>
                <a:cs typeface="Helvetica Neue Light"/>
                <a:sym typeface="Helvetica Neue Light"/>
              </a:rPr>
              <a:t>following the flow you developed</a:t>
            </a:r>
            <a:br>
              <a:rPr lang="en" sz="2400">
                <a:latin typeface="Helvetica Neue Light"/>
                <a:ea typeface="Helvetica Neue Light"/>
                <a:cs typeface="Helvetica Neue Light"/>
                <a:sym typeface="Helvetica Neue Light"/>
              </a:rPr>
            </a:br>
            <a:endParaRPr sz="2400">
              <a:latin typeface="Helvetica Neue Light"/>
              <a:ea typeface="Helvetica Neue Light"/>
              <a:cs typeface="Helvetica Neue Light"/>
              <a:sym typeface="Helvetica Neue Light"/>
            </a:endParaRPr>
          </a:p>
          <a:p>
            <a:pPr marL="609585" indent="-457189">
              <a:buSzPts val="1800"/>
              <a:buFont typeface="Helvetica Neue"/>
              <a:buAutoNum type="arabicPeriod"/>
            </a:pPr>
            <a:r>
              <a:rPr lang="en" sz="2400" b="1">
                <a:latin typeface="Helvetica Neue"/>
                <a:ea typeface="Helvetica Neue"/>
                <a:cs typeface="Helvetica Neue"/>
                <a:sym typeface="Helvetica Neue"/>
              </a:rPr>
              <a:t>Simplify Data </a:t>
            </a:r>
            <a:r>
              <a:rPr lang="en" sz="2400">
                <a:latin typeface="Helvetica Neue Light"/>
                <a:ea typeface="Helvetica Neue Light"/>
                <a:cs typeface="Helvetica Neue Light"/>
                <a:sym typeface="Helvetica Neue Light"/>
              </a:rPr>
              <a:t>while preserving your message</a:t>
            </a:r>
            <a:br>
              <a:rPr lang="en" sz="2400">
                <a:latin typeface="Helvetica Neue Light"/>
                <a:ea typeface="Helvetica Neue Light"/>
                <a:cs typeface="Helvetica Neue Light"/>
                <a:sym typeface="Helvetica Neue Light"/>
              </a:rPr>
            </a:br>
            <a:endParaRPr sz="2400">
              <a:latin typeface="Helvetica Neue Light"/>
              <a:ea typeface="Helvetica Neue Light"/>
              <a:cs typeface="Helvetica Neue Light"/>
              <a:sym typeface="Helvetica Neue Light"/>
            </a:endParaRPr>
          </a:p>
          <a:p>
            <a:pPr marL="609585" indent="-457189">
              <a:buSzPts val="1800"/>
              <a:buFont typeface="Helvetica Neue"/>
              <a:buAutoNum type="arabicPeriod"/>
            </a:pPr>
            <a:r>
              <a:rPr lang="en" sz="2400" b="1">
                <a:latin typeface="Helvetica Neue"/>
                <a:ea typeface="Helvetica Neue"/>
                <a:cs typeface="Helvetica Neue"/>
                <a:sym typeface="Helvetica Neue"/>
              </a:rPr>
              <a:t>Remove Noise</a:t>
            </a:r>
            <a:r>
              <a:rPr lang="en" sz="2400">
                <a:latin typeface="Helvetica Neue Light"/>
                <a:ea typeface="Helvetica Neue Light"/>
                <a:cs typeface="Helvetica Neue Light"/>
                <a:sym typeface="Helvetica Neue Light"/>
              </a:rPr>
              <a:t> that distracts from your message</a:t>
            </a:r>
            <a:br>
              <a:rPr lang="en" sz="2400">
                <a:latin typeface="Helvetica Neue Light"/>
                <a:ea typeface="Helvetica Neue Light"/>
                <a:cs typeface="Helvetica Neue Light"/>
                <a:sym typeface="Helvetica Neue Light"/>
              </a:rPr>
            </a:br>
            <a:endParaRPr sz="2400">
              <a:latin typeface="Helvetica Neue Light"/>
              <a:ea typeface="Helvetica Neue Light"/>
              <a:cs typeface="Helvetica Neue Light"/>
              <a:sym typeface="Helvetica Neue Light"/>
            </a:endParaRPr>
          </a:p>
          <a:p>
            <a:pPr marL="609585" indent="-457189">
              <a:buSzPts val="1800"/>
              <a:buFont typeface="Helvetica Neue"/>
              <a:buAutoNum type="arabicPeriod"/>
            </a:pPr>
            <a:r>
              <a:rPr lang="en" sz="2400" b="1">
                <a:latin typeface="Helvetica Neue"/>
                <a:ea typeface="Helvetica Neue"/>
                <a:cs typeface="Helvetica Neue"/>
                <a:sym typeface="Helvetica Neue"/>
              </a:rPr>
              <a:t>Polish</a:t>
            </a:r>
            <a:endParaRPr sz="2400" b="1">
              <a:latin typeface="Helvetica Neue"/>
              <a:ea typeface="Helvetica Neue"/>
              <a:cs typeface="Helvetica Neue"/>
              <a:sym typeface="Helvetica Neue"/>
            </a:endParaRPr>
          </a:p>
          <a:p>
            <a:pPr marL="1219170" lvl="1" indent="-457189">
              <a:buSzPts val="1800"/>
              <a:buFont typeface="Helvetica Neue Light"/>
              <a:buChar char="●"/>
            </a:pPr>
            <a:r>
              <a:rPr lang="en" sz="2400">
                <a:latin typeface="Helvetica Neue Light"/>
                <a:ea typeface="Helvetica Neue Light"/>
                <a:cs typeface="Helvetica Neue Light"/>
                <a:sym typeface="Helvetica Neue Light"/>
              </a:rPr>
              <a:t>choose readable fonts / backgrounds</a:t>
            </a:r>
            <a:endParaRPr sz="2400">
              <a:latin typeface="Helvetica Neue Light"/>
              <a:ea typeface="Helvetica Neue Light"/>
              <a:cs typeface="Helvetica Neue Light"/>
              <a:sym typeface="Helvetica Neue Light"/>
            </a:endParaRPr>
          </a:p>
          <a:p>
            <a:pPr marL="1219170" lvl="1" indent="-457189">
              <a:buSzPts val="1800"/>
              <a:buFont typeface="Helvetica Neue Light"/>
              <a:buChar char="●"/>
            </a:pPr>
            <a:r>
              <a:rPr lang="en" sz="2400">
                <a:latin typeface="Helvetica Neue Light"/>
                <a:ea typeface="Helvetica Neue Light"/>
                <a:cs typeface="Helvetica Neue Light"/>
                <a:sym typeface="Helvetica Neue Light"/>
              </a:rPr>
              <a:t>use colour palettes that work for everyone</a:t>
            </a:r>
            <a:endParaRPr sz="2400">
              <a:latin typeface="Helvetica Neue Light"/>
              <a:ea typeface="Helvetica Neue Light"/>
              <a:cs typeface="Helvetica Neue Light"/>
              <a:sym typeface="Helvetica Neue Light"/>
            </a:endParaRPr>
          </a:p>
          <a:p>
            <a:pPr marL="1219170" lvl="1" indent="-457189">
              <a:buSzPts val="1800"/>
              <a:buFont typeface="Helvetica Neue Light"/>
              <a:buChar char="●"/>
            </a:pPr>
            <a:r>
              <a:rPr lang="en" sz="2400">
                <a:latin typeface="Helvetica Neue Light"/>
                <a:ea typeface="Helvetica Neue Light"/>
                <a:cs typeface="Helvetica Neue Light"/>
                <a:sym typeface="Helvetica Neue Light"/>
              </a:rPr>
              <a:t>rehearse your talk (especially the opening)</a:t>
            </a:r>
            <a:endParaRPr sz="2400">
              <a:latin typeface="Helvetica Neue Light"/>
              <a:ea typeface="Helvetica Neue Light"/>
              <a:cs typeface="Helvetica Neue Light"/>
              <a:sym typeface="Helvetica Neue Light"/>
            </a:endParaRPr>
          </a:p>
        </p:txBody>
      </p:sp>
      <p:sp>
        <p:nvSpPr>
          <p:cNvPr id="1352" name="Google Shape;1352;p92"/>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Summary</a:t>
            </a:r>
            <a:endParaRPr/>
          </a:p>
        </p:txBody>
      </p:sp>
      <p:sp>
        <p:nvSpPr>
          <p:cNvPr id="1353" name="Google Shape;1353;p92"/>
          <p:cNvSpPr txBox="1">
            <a:spLocks noGrp="1"/>
          </p:cNvSpPr>
          <p:nvPr>
            <p:ph type="body" idx="1"/>
          </p:nvPr>
        </p:nvSpPr>
        <p:spPr>
          <a:xfrm>
            <a:off x="7829100" y="2642800"/>
            <a:ext cx="4212800" cy="1572400"/>
          </a:xfrm>
          <a:prstGeom prst="rect">
            <a:avLst/>
          </a:prstGeom>
        </p:spPr>
        <p:txBody>
          <a:bodyPr spcFirstLastPara="1" vert="horz" wrap="square" lIns="121900" tIns="121900" rIns="121900" bIns="121900" rtlCol="0" anchor="t" anchorCtr="0">
            <a:noAutofit/>
          </a:bodyPr>
          <a:lstStyle/>
          <a:p>
            <a:pPr marL="0" indent="0" algn="ctr">
              <a:spcAft>
                <a:spcPts val="2133"/>
              </a:spcAft>
              <a:buNone/>
            </a:pPr>
            <a:r>
              <a:rPr lang="en"/>
              <a:t>I’ll post these slides at</a:t>
            </a:r>
            <a:br>
              <a:rPr lang="en"/>
            </a:br>
            <a:r>
              <a:rPr lang="en" u="sng">
                <a:solidFill>
                  <a:schemeClr val="hlink"/>
                </a:solidFill>
                <a:hlinkClick r:id="rId3"/>
              </a:rPr>
              <a:t>www.trevorcampbell.me</a:t>
            </a:r>
            <a:r>
              <a:rPr lang="en"/>
              <a:t> </a:t>
            </a:r>
            <a:br>
              <a:rPr lang="en"/>
            </a:br>
            <a:r>
              <a:rPr lang="en"/>
              <a:t>to use as a reference</a:t>
            </a:r>
            <a:endParaRPr/>
          </a:p>
        </p:txBody>
      </p:sp>
      <p:sp>
        <p:nvSpPr>
          <p:cNvPr id="1354" name="Google Shape;1354;p9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51</a:t>
            </a:fld>
            <a:endParaRPr/>
          </a:p>
        </p:txBody>
      </p:sp>
    </p:spTree>
    <p:extLst>
      <p:ext uri="{BB962C8B-B14F-4D97-AF65-F5344CB8AC3E}">
        <p14:creationId xmlns:p14="http://schemas.microsoft.com/office/powerpoint/2010/main" val="293977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1">
                                            <p:txEl>
                                              <p:pRg st="0" end="0"/>
                                            </p:txEl>
                                          </p:spTgt>
                                        </p:tgtEl>
                                        <p:attrNameLst>
                                          <p:attrName>style.visibility</p:attrName>
                                        </p:attrNameLst>
                                      </p:cBhvr>
                                      <p:to>
                                        <p:strVal val="visible"/>
                                      </p:to>
                                    </p:set>
                                    <p:animEffect transition="in" filter="fade">
                                      <p:cBhvr>
                                        <p:cTn id="7" dur="200"/>
                                        <p:tgtEl>
                                          <p:spTgt spid="13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51">
                                            <p:txEl>
                                              <p:pRg st="2" end="2"/>
                                            </p:txEl>
                                          </p:spTgt>
                                        </p:tgtEl>
                                        <p:attrNameLst>
                                          <p:attrName>style.visibility</p:attrName>
                                        </p:attrNameLst>
                                      </p:cBhvr>
                                      <p:to>
                                        <p:strVal val="visible"/>
                                      </p:to>
                                    </p:set>
                                    <p:animEffect transition="in" filter="fade">
                                      <p:cBhvr>
                                        <p:cTn id="12" dur="200"/>
                                        <p:tgtEl>
                                          <p:spTgt spid="135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51">
                                            <p:txEl>
                                              <p:pRg st="3" end="3"/>
                                            </p:txEl>
                                          </p:spTgt>
                                        </p:tgtEl>
                                        <p:attrNameLst>
                                          <p:attrName>style.visibility</p:attrName>
                                        </p:attrNameLst>
                                      </p:cBhvr>
                                      <p:to>
                                        <p:strVal val="visible"/>
                                      </p:to>
                                    </p:set>
                                    <p:animEffect transition="in" filter="fade">
                                      <p:cBhvr>
                                        <p:cTn id="17" dur="200"/>
                                        <p:tgtEl>
                                          <p:spTgt spid="135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51">
                                            <p:txEl>
                                              <p:pRg st="4" end="4"/>
                                            </p:txEl>
                                          </p:spTgt>
                                        </p:tgtEl>
                                        <p:attrNameLst>
                                          <p:attrName>style.visibility</p:attrName>
                                        </p:attrNameLst>
                                      </p:cBhvr>
                                      <p:to>
                                        <p:strVal val="visible"/>
                                      </p:to>
                                    </p:set>
                                    <p:animEffect transition="in" filter="fade">
                                      <p:cBhvr>
                                        <p:cTn id="22" dur="200"/>
                                        <p:tgtEl>
                                          <p:spTgt spid="135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51">
                                            <p:txEl>
                                              <p:pRg st="5" end="5"/>
                                            </p:txEl>
                                          </p:spTgt>
                                        </p:tgtEl>
                                        <p:attrNameLst>
                                          <p:attrName>style.visibility</p:attrName>
                                        </p:attrNameLst>
                                      </p:cBhvr>
                                      <p:to>
                                        <p:strVal val="visible"/>
                                      </p:to>
                                    </p:set>
                                    <p:animEffect transition="in" filter="fade">
                                      <p:cBhvr>
                                        <p:cTn id="27" dur="200"/>
                                        <p:tgtEl>
                                          <p:spTgt spid="135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51">
                                            <p:txEl>
                                              <p:pRg st="6" end="6"/>
                                            </p:txEl>
                                          </p:spTgt>
                                        </p:tgtEl>
                                        <p:attrNameLst>
                                          <p:attrName>style.visibility</p:attrName>
                                        </p:attrNameLst>
                                      </p:cBhvr>
                                      <p:to>
                                        <p:strVal val="visible"/>
                                      </p:to>
                                    </p:set>
                                    <p:animEffect transition="in" filter="fade">
                                      <p:cBhvr>
                                        <p:cTn id="32" dur="200"/>
                                        <p:tgtEl>
                                          <p:spTgt spid="1351">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51">
                                            <p:txEl>
                                              <p:pRg st="7" end="7"/>
                                            </p:txEl>
                                          </p:spTgt>
                                        </p:tgtEl>
                                        <p:attrNameLst>
                                          <p:attrName>style.visibility</p:attrName>
                                        </p:attrNameLst>
                                      </p:cBhvr>
                                      <p:to>
                                        <p:strVal val="visible"/>
                                      </p:to>
                                    </p:set>
                                    <p:animEffect transition="in" filter="fade">
                                      <p:cBhvr>
                                        <p:cTn id="37" dur="200"/>
                                        <p:tgtEl>
                                          <p:spTgt spid="1351">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51">
                                            <p:txEl>
                                              <p:pRg st="8" end="8"/>
                                            </p:txEl>
                                          </p:spTgt>
                                        </p:tgtEl>
                                        <p:attrNameLst>
                                          <p:attrName>style.visibility</p:attrName>
                                        </p:attrNameLst>
                                      </p:cBhvr>
                                      <p:to>
                                        <p:strVal val="visible"/>
                                      </p:to>
                                    </p:set>
                                    <p:animEffect transition="in" filter="fade">
                                      <p:cBhvr>
                                        <p:cTn id="42" dur="200"/>
                                        <p:tgtEl>
                                          <p:spTgt spid="1351">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51">
                                            <p:txEl>
                                              <p:pRg st="9" end="9"/>
                                            </p:txEl>
                                          </p:spTgt>
                                        </p:tgtEl>
                                        <p:attrNameLst>
                                          <p:attrName>style.visibility</p:attrName>
                                        </p:attrNameLst>
                                      </p:cBhvr>
                                      <p:to>
                                        <p:strVal val="visible"/>
                                      </p:to>
                                    </p:set>
                                    <p:animEffect transition="in" filter="fade">
                                      <p:cBhvr>
                                        <p:cTn id="47" dur="200"/>
                                        <p:tgtEl>
                                          <p:spTgt spid="1351">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53"/>
                                        </p:tgtEl>
                                        <p:attrNameLst>
                                          <p:attrName>style.visibility</p:attrName>
                                        </p:attrNameLst>
                                      </p:cBhvr>
                                      <p:to>
                                        <p:strVal val="visible"/>
                                      </p:to>
                                    </p:set>
                                    <p:animEffect transition="in" filter="fade">
                                      <p:cBhvr>
                                        <p:cTn id="52" dur="200"/>
                                        <p:tgtEl>
                                          <p:spTgt spid="1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93"/>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References</a:t>
            </a:r>
            <a:endParaRPr/>
          </a:p>
        </p:txBody>
      </p:sp>
      <p:sp>
        <p:nvSpPr>
          <p:cNvPr id="1360" name="Google Shape;1360;p93"/>
          <p:cNvSpPr txBox="1">
            <a:spLocks noGrp="1"/>
          </p:cNvSpPr>
          <p:nvPr>
            <p:ph type="body" idx="1"/>
          </p:nvPr>
        </p:nvSpPr>
        <p:spPr>
          <a:xfrm>
            <a:off x="415600" y="1016367"/>
            <a:ext cx="11360800" cy="5592800"/>
          </a:xfrm>
          <a:prstGeom prst="rect">
            <a:avLst/>
          </a:prstGeom>
        </p:spPr>
        <p:txBody>
          <a:bodyPr spcFirstLastPara="1" vert="horz" wrap="square" lIns="121900" tIns="121900" rIns="121900" bIns="121900" rtlCol="0" anchor="t" anchorCtr="0">
            <a:noAutofit/>
          </a:bodyPr>
          <a:lstStyle/>
          <a:p>
            <a:pPr indent="-406390">
              <a:lnSpc>
                <a:spcPct val="115000"/>
              </a:lnSpc>
              <a:buSzPts val="1200"/>
              <a:buAutoNum type="arabicPeriod"/>
            </a:pPr>
            <a:r>
              <a:rPr lang="en" sz="1600"/>
              <a:t>Cowan (2000), “The magical number 4 in short-term memory: A reconsideration of mental storage capacity.” Behavioral and Brain Sciences 24, 87-185.</a:t>
            </a:r>
            <a:endParaRPr sz="1600"/>
          </a:p>
          <a:p>
            <a:pPr indent="-406390">
              <a:lnSpc>
                <a:spcPct val="115000"/>
              </a:lnSpc>
              <a:buSzPts val="1200"/>
              <a:buAutoNum type="arabicPeriod"/>
            </a:pPr>
            <a:r>
              <a:rPr lang="en" sz="1600"/>
              <a:t>Miller (1956), “The magican number 7, plus or minus two: Some limits on our capacity for processing information.” Psychological Review 63(2), 81-97.</a:t>
            </a:r>
            <a:endParaRPr sz="1600"/>
          </a:p>
          <a:p>
            <a:pPr indent="-406390">
              <a:lnSpc>
                <a:spcPct val="115000"/>
              </a:lnSpc>
              <a:buSzPts val="1200"/>
              <a:buAutoNum type="arabicPeriod"/>
            </a:pPr>
            <a:r>
              <a:rPr lang="en" sz="1600"/>
              <a:t>Atkinson &amp; Shiffrin (1968), “Chapter 2: Human memory: A proposed system and its control processes.” In Spense &amp; Spense, </a:t>
            </a:r>
            <a:r>
              <a:rPr lang="en" sz="1600" i="1"/>
              <a:t>The psychology of learning and motivation 2</a:t>
            </a:r>
            <a:r>
              <a:rPr lang="en" sz="1600"/>
              <a:t>, New York: Academic Press, pp. 89-195.</a:t>
            </a:r>
            <a:endParaRPr sz="1600"/>
          </a:p>
          <a:p>
            <a:pPr indent="-406390">
              <a:lnSpc>
                <a:spcPct val="115000"/>
              </a:lnSpc>
              <a:buSzPts val="1200"/>
              <a:buAutoNum type="arabicPeriod"/>
            </a:pPr>
            <a:r>
              <a:rPr lang="en" sz="1600"/>
              <a:t>Rubinstein et al. (2001), “Executive control of cognitive processes in task switching.” Journal of Experimental Psychology: Human Perception and Performance 27(4), 763-797.</a:t>
            </a:r>
            <a:endParaRPr sz="1600"/>
          </a:p>
          <a:p>
            <a:pPr indent="-406390">
              <a:lnSpc>
                <a:spcPct val="115000"/>
              </a:lnSpc>
              <a:buSzPts val="1200"/>
              <a:buAutoNum type="arabicPeriod"/>
            </a:pPr>
            <a:r>
              <a:rPr lang="en" sz="1600"/>
              <a:t>Interview: Clifford Nass. Frontline, Public Broadcasting Service. Available online: </a:t>
            </a:r>
            <a:r>
              <a:rPr lang="en" sz="1600" u="sng">
                <a:solidFill>
                  <a:schemeClr val="hlink"/>
                </a:solidFill>
                <a:hlinkClick r:id="rId3"/>
              </a:rPr>
              <a:t>https://www.pbs.org/wgbh/pages/frontline/digitalnation/interviews/nass.html</a:t>
            </a:r>
            <a:r>
              <a:rPr lang="en" sz="1600"/>
              <a:t> , </a:t>
            </a:r>
            <a:r>
              <a:rPr lang="en" sz="1600">
                <a:solidFill>
                  <a:schemeClr val="dk1"/>
                </a:solidFill>
              </a:rPr>
              <a:t>accessed 2019/03/06. </a:t>
            </a:r>
            <a:endParaRPr sz="1600">
              <a:solidFill>
                <a:schemeClr val="dk1"/>
              </a:solidFill>
            </a:endParaRPr>
          </a:p>
          <a:p>
            <a:pPr indent="-406390">
              <a:lnSpc>
                <a:spcPct val="115000"/>
              </a:lnSpc>
              <a:buClr>
                <a:schemeClr val="dk1"/>
              </a:buClr>
              <a:buSzPts val="1200"/>
              <a:buAutoNum type="arabicPeriod"/>
            </a:pPr>
            <a:r>
              <a:rPr lang="en" sz="1600">
                <a:solidFill>
                  <a:schemeClr val="dk1"/>
                </a:solidFill>
              </a:rPr>
              <a:t>Oaks (1995), “Storytelling: A natural mnemonic: A study of a storytelling method to positively influence student recall of instruction.” Ph.D. Thesis, The University of Tennessee.</a:t>
            </a:r>
            <a:endParaRPr sz="1600">
              <a:solidFill>
                <a:schemeClr val="dk1"/>
              </a:solidFill>
            </a:endParaRPr>
          </a:p>
          <a:p>
            <a:pPr indent="-406390">
              <a:lnSpc>
                <a:spcPct val="115000"/>
              </a:lnSpc>
              <a:buClr>
                <a:schemeClr val="dk1"/>
              </a:buClr>
              <a:buSzPts val="1200"/>
              <a:buAutoNum type="arabicPeriod"/>
            </a:pPr>
            <a:r>
              <a:rPr lang="en" sz="1600">
                <a:solidFill>
                  <a:schemeClr val="dk1"/>
                </a:solidFill>
              </a:rPr>
              <a:t>Stephens et al. (2010), “Speaker-listener neural coupling underlies successful communication.” Proceedings of the National Academy of Science 107(32), 14425-14430.</a:t>
            </a:r>
            <a:endParaRPr sz="1600">
              <a:solidFill>
                <a:schemeClr val="dk1"/>
              </a:solidFill>
            </a:endParaRPr>
          </a:p>
          <a:p>
            <a:pPr indent="-406390">
              <a:lnSpc>
                <a:spcPct val="115000"/>
              </a:lnSpc>
              <a:buClr>
                <a:schemeClr val="dk1"/>
              </a:buClr>
              <a:buSzPts val="1200"/>
              <a:buAutoNum type="arabicPeriod"/>
            </a:pPr>
            <a:r>
              <a:rPr lang="en" sz="1600">
                <a:solidFill>
                  <a:schemeClr val="dk1"/>
                </a:solidFill>
              </a:rPr>
              <a:t>Smith et al. (2017), “</a:t>
            </a:r>
            <a:r>
              <a:rPr lang="en" sz="1600"/>
              <a:t>Cooperation and the evolution of hunter-gatherer storytelling.” Nature Communications 8(1853).</a:t>
            </a:r>
            <a:endParaRPr sz="1600"/>
          </a:p>
          <a:p>
            <a:pPr indent="-406390">
              <a:lnSpc>
                <a:spcPct val="115000"/>
              </a:lnSpc>
              <a:buSzPts val="1200"/>
              <a:buAutoNum type="arabicPeriod"/>
            </a:pPr>
            <a:r>
              <a:rPr lang="en" sz="1600">
                <a:solidFill>
                  <a:schemeClr val="dk1"/>
                </a:solidFill>
              </a:rPr>
              <a:t>Agrawal et al (2019), “Data-dependent compression of random features for large-scale kernel approximation.” Artificial Intelligence and Statistics (AISTATS)</a:t>
            </a:r>
            <a:endParaRPr sz="1600">
              <a:solidFill>
                <a:schemeClr val="dk1"/>
              </a:solidFill>
            </a:endParaRPr>
          </a:p>
          <a:p>
            <a:pPr indent="-406390">
              <a:lnSpc>
                <a:spcPct val="115000"/>
              </a:lnSpc>
              <a:buClr>
                <a:schemeClr val="dk1"/>
              </a:buClr>
              <a:buSzPts val="1200"/>
              <a:buAutoNum type="arabicPeriod"/>
            </a:pPr>
            <a:r>
              <a:rPr lang="en" sz="1600">
                <a:solidFill>
                  <a:schemeClr val="dk1"/>
                </a:solidFill>
              </a:rPr>
              <a:t>Wang et al (2017), “Robust probabilistic modeling with Bayesian data reweighting.” International Conference on Machine Learning (ICML).</a:t>
            </a:r>
            <a:endParaRPr sz="1600">
              <a:solidFill>
                <a:schemeClr val="dk1"/>
              </a:solidFill>
            </a:endParaRPr>
          </a:p>
          <a:p>
            <a:pPr marL="0" indent="0">
              <a:spcBef>
                <a:spcPts val="2133"/>
              </a:spcBef>
              <a:spcAft>
                <a:spcPts val="2133"/>
              </a:spcAft>
              <a:buNone/>
            </a:pPr>
            <a:endParaRPr sz="1600">
              <a:solidFill>
                <a:schemeClr val="dk1"/>
              </a:solidFill>
            </a:endParaRPr>
          </a:p>
        </p:txBody>
      </p:sp>
      <p:sp>
        <p:nvSpPr>
          <p:cNvPr id="1361" name="Google Shape;1361;p9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52</a:t>
            </a:fld>
            <a:endParaRPr/>
          </a:p>
        </p:txBody>
      </p:sp>
    </p:spTree>
    <p:extLst>
      <p:ext uri="{BB962C8B-B14F-4D97-AF65-F5344CB8AC3E}">
        <p14:creationId xmlns:p14="http://schemas.microsoft.com/office/powerpoint/2010/main" val="2027710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2"/>
          <p:cNvSpPr txBox="1"/>
          <p:nvPr/>
        </p:nvSpPr>
        <p:spPr>
          <a:xfrm>
            <a:off x="473600" y="768333"/>
            <a:ext cx="11244800" cy="4376000"/>
          </a:xfrm>
          <a:prstGeom prst="rect">
            <a:avLst/>
          </a:prstGeom>
          <a:noFill/>
          <a:ln>
            <a:noFill/>
          </a:ln>
        </p:spPr>
        <p:txBody>
          <a:bodyPr spcFirstLastPara="1" wrap="square" lIns="121900" tIns="121900" rIns="121900" bIns="121900" anchor="t" anchorCtr="0">
            <a:noAutofit/>
          </a:bodyPr>
          <a:lstStyle/>
          <a:p>
            <a:pPr algn="ctr">
              <a:lnSpc>
                <a:spcPct val="115000"/>
              </a:lnSpc>
            </a:pPr>
            <a:r>
              <a:rPr lang="en" sz="2133">
                <a:solidFill>
                  <a:srgbClr val="262626"/>
                </a:solidFill>
                <a:latin typeface="Helvetica Neue Light"/>
                <a:ea typeface="Helvetica Neue Light"/>
                <a:cs typeface="Helvetica Neue Light"/>
                <a:sym typeface="Helvetica Neue Light"/>
              </a:rPr>
              <a:t> </a:t>
            </a:r>
            <a:endParaRPr sz="2133">
              <a:solidFill>
                <a:srgbClr val="262626"/>
              </a:solidFill>
              <a:latin typeface="Helvetica Neue Light"/>
              <a:ea typeface="Helvetica Neue Light"/>
              <a:cs typeface="Helvetica Neue Light"/>
              <a:sym typeface="Helvetica Neue Light"/>
            </a:endParaRPr>
          </a:p>
          <a:p>
            <a:pPr algn="ctr">
              <a:lnSpc>
                <a:spcPct val="115000"/>
              </a:lnSpc>
              <a:spcBef>
                <a:spcPts val="2133"/>
              </a:spcBef>
            </a:pPr>
            <a:r>
              <a:rPr lang="en" sz="2133">
                <a:solidFill>
                  <a:srgbClr val="262626"/>
                </a:solidFill>
                <a:latin typeface="Helvetica Neue Light"/>
                <a:ea typeface="Helvetica Neue Light"/>
                <a:cs typeface="Helvetica Neue Light"/>
                <a:sym typeface="Helvetica Neue Light"/>
              </a:rPr>
              <a:t>“</a:t>
            </a:r>
            <a:r>
              <a:rPr lang="en" sz="2133">
                <a:solidFill>
                  <a:srgbClr val="222222"/>
                </a:solidFill>
                <a:latin typeface="Helvetica Neue Light"/>
                <a:ea typeface="Helvetica Neue Light"/>
                <a:cs typeface="Helvetica Neue Light"/>
                <a:sym typeface="Helvetica Neue Light"/>
              </a:rPr>
              <a:t>It turns out multitaskers are terrible at every aspect of multitasking. </a:t>
            </a:r>
            <a:endParaRPr sz="2133">
              <a:solidFill>
                <a:srgbClr val="222222"/>
              </a:solidFill>
              <a:latin typeface="Helvetica Neue Light"/>
              <a:ea typeface="Helvetica Neue Light"/>
              <a:cs typeface="Helvetica Neue Light"/>
              <a:sym typeface="Helvetica Neue Light"/>
            </a:endParaRPr>
          </a:p>
          <a:p>
            <a:pPr algn="ctr">
              <a:lnSpc>
                <a:spcPct val="115000"/>
              </a:lnSpc>
              <a:spcBef>
                <a:spcPts val="2133"/>
              </a:spcBef>
            </a:pPr>
            <a:r>
              <a:rPr lang="en" sz="2133">
                <a:solidFill>
                  <a:srgbClr val="222222"/>
                </a:solidFill>
                <a:latin typeface="Helvetica Neue Light"/>
                <a:ea typeface="Helvetica Neue Light"/>
                <a:cs typeface="Helvetica Neue Light"/>
                <a:sym typeface="Helvetica Neue Light"/>
              </a:rPr>
              <a:t>They're terrible at ignoring irrelevant information;</a:t>
            </a:r>
            <a:endParaRPr sz="2133">
              <a:solidFill>
                <a:srgbClr val="222222"/>
              </a:solidFill>
              <a:latin typeface="Helvetica Neue Light"/>
              <a:ea typeface="Helvetica Neue Light"/>
              <a:cs typeface="Helvetica Neue Light"/>
              <a:sym typeface="Helvetica Neue Light"/>
            </a:endParaRPr>
          </a:p>
          <a:p>
            <a:pPr algn="ctr">
              <a:lnSpc>
                <a:spcPct val="115000"/>
              </a:lnSpc>
              <a:spcBef>
                <a:spcPts val="2133"/>
              </a:spcBef>
            </a:pPr>
            <a:r>
              <a:rPr lang="en" sz="2133">
                <a:solidFill>
                  <a:srgbClr val="222222"/>
                </a:solidFill>
                <a:latin typeface="Helvetica Neue Light"/>
                <a:ea typeface="Helvetica Neue Light"/>
                <a:cs typeface="Helvetica Neue Light"/>
                <a:sym typeface="Helvetica Neue Light"/>
              </a:rPr>
              <a:t>they're terrible at keeping information in their head nicely and neatly organized;</a:t>
            </a:r>
            <a:endParaRPr sz="2133">
              <a:solidFill>
                <a:srgbClr val="222222"/>
              </a:solidFill>
              <a:latin typeface="Helvetica Neue Light"/>
              <a:ea typeface="Helvetica Neue Light"/>
              <a:cs typeface="Helvetica Neue Light"/>
              <a:sym typeface="Helvetica Neue Light"/>
            </a:endParaRPr>
          </a:p>
          <a:p>
            <a:pPr algn="ctr">
              <a:lnSpc>
                <a:spcPct val="115000"/>
              </a:lnSpc>
              <a:spcBef>
                <a:spcPts val="2133"/>
              </a:spcBef>
            </a:pPr>
            <a:r>
              <a:rPr lang="en" sz="2133">
                <a:solidFill>
                  <a:srgbClr val="222222"/>
                </a:solidFill>
                <a:latin typeface="Helvetica Neue Light"/>
                <a:ea typeface="Helvetica Neue Light"/>
                <a:cs typeface="Helvetica Neue Light"/>
                <a:sym typeface="Helvetica Neue Light"/>
              </a:rPr>
              <a:t>and they're terrible at switching from one task to another”</a:t>
            </a:r>
            <a:r>
              <a:rPr lang="en" sz="2133">
                <a:solidFill>
                  <a:srgbClr val="262626"/>
                </a:solidFill>
                <a:latin typeface="Helvetica Neue Light"/>
                <a:ea typeface="Helvetica Neue Light"/>
                <a:cs typeface="Helvetica Neue Light"/>
                <a:sym typeface="Helvetica Neue Light"/>
              </a:rPr>
              <a:t> </a:t>
            </a:r>
            <a:endParaRPr sz="2133">
              <a:solidFill>
                <a:srgbClr val="262626"/>
              </a:solidFill>
              <a:latin typeface="Helvetica Neue Light"/>
              <a:ea typeface="Helvetica Neue Light"/>
              <a:cs typeface="Helvetica Neue Light"/>
              <a:sym typeface="Helvetica Neue Light"/>
            </a:endParaRPr>
          </a:p>
          <a:p>
            <a:pPr algn="ctr">
              <a:lnSpc>
                <a:spcPct val="115000"/>
              </a:lnSpc>
              <a:spcBef>
                <a:spcPts val="2133"/>
              </a:spcBef>
              <a:spcAft>
                <a:spcPts val="2133"/>
              </a:spcAft>
            </a:pPr>
            <a:r>
              <a:rPr lang="en" sz="2133" i="1">
                <a:solidFill>
                  <a:srgbClr val="262626"/>
                </a:solidFill>
                <a:latin typeface="Helvetica Neue Light"/>
                <a:ea typeface="Helvetica Neue Light"/>
                <a:cs typeface="Helvetica Neue Light"/>
                <a:sym typeface="Helvetica Neue Light"/>
              </a:rPr>
              <a:t>Clifford Nass, Professor of Communication, Stanford University</a:t>
            </a:r>
            <a:r>
              <a:rPr lang="en" sz="2133" baseline="30000">
                <a:solidFill>
                  <a:srgbClr val="262626"/>
                </a:solidFill>
                <a:latin typeface="Helvetica Neue Light"/>
                <a:ea typeface="Helvetica Neue Light"/>
                <a:cs typeface="Helvetica Neue Light"/>
                <a:sym typeface="Helvetica Neue Light"/>
              </a:rPr>
              <a:t>5</a:t>
            </a:r>
            <a:r>
              <a:rPr lang="en" sz="2133">
                <a:solidFill>
                  <a:srgbClr val="262626"/>
                </a:solidFill>
                <a:latin typeface="Helvetica Neue Light"/>
                <a:ea typeface="Helvetica Neue Light"/>
                <a:cs typeface="Helvetica Neue Light"/>
                <a:sym typeface="Helvetica Neue Light"/>
              </a:rPr>
              <a:t> </a:t>
            </a:r>
            <a:endParaRPr sz="2133">
              <a:solidFill>
                <a:schemeClr val="dk1"/>
              </a:solidFill>
              <a:latin typeface="Helvetica Neue Light"/>
              <a:ea typeface="Helvetica Neue Light"/>
              <a:cs typeface="Helvetica Neue Light"/>
              <a:sym typeface="Helvetica Neue Light"/>
            </a:endParaRPr>
          </a:p>
        </p:txBody>
      </p:sp>
      <p:sp>
        <p:nvSpPr>
          <p:cNvPr id="245" name="Google Shape;245;p42"/>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We also suck at multitasking</a:t>
            </a:r>
            <a:endParaRPr/>
          </a:p>
        </p:txBody>
      </p:sp>
      <p:sp>
        <p:nvSpPr>
          <p:cNvPr id="246" name="Google Shape;246;p42"/>
          <p:cNvSpPr txBox="1"/>
          <p:nvPr/>
        </p:nvSpPr>
        <p:spPr>
          <a:xfrm>
            <a:off x="473667" y="5024433"/>
            <a:ext cx="11244800" cy="1570400"/>
          </a:xfrm>
          <a:prstGeom prst="rect">
            <a:avLst/>
          </a:prstGeom>
          <a:noFill/>
          <a:ln>
            <a:noFill/>
          </a:ln>
        </p:spPr>
        <p:txBody>
          <a:bodyPr spcFirstLastPara="1" wrap="square" lIns="121900" tIns="121900" rIns="121900" bIns="121900" anchor="t" anchorCtr="0">
            <a:noAutofit/>
          </a:bodyPr>
          <a:lstStyle/>
          <a:p>
            <a:pPr algn="ctr">
              <a:lnSpc>
                <a:spcPct val="115000"/>
              </a:lnSpc>
            </a:pPr>
            <a:r>
              <a:rPr lang="en" sz="2400">
                <a:solidFill>
                  <a:schemeClr val="dk1"/>
                </a:solidFill>
                <a:latin typeface="Helvetica Neue Light"/>
                <a:ea typeface="Helvetica Neue Light"/>
                <a:cs typeface="Helvetica Neue Light"/>
                <a:sym typeface="Helvetica Neue Light"/>
              </a:rPr>
              <a:t>i.e., even if they were capable of remembering what you said 1 slide ago,</a:t>
            </a:r>
            <a:br>
              <a:rPr lang="en" sz="2400">
                <a:solidFill>
                  <a:schemeClr val="dk1"/>
                </a:solidFill>
                <a:latin typeface="Helvetica Neue Light"/>
                <a:ea typeface="Helvetica Neue Light"/>
                <a:cs typeface="Helvetica Neue Light"/>
                <a:sym typeface="Helvetica Neue Light"/>
              </a:rPr>
            </a:br>
            <a:r>
              <a:rPr lang="en" sz="2400">
                <a:solidFill>
                  <a:schemeClr val="dk1"/>
                </a:solidFill>
                <a:latin typeface="Helvetica Neue Light"/>
                <a:ea typeface="Helvetica Neue Light"/>
                <a:cs typeface="Helvetica Neue Light"/>
                <a:sym typeface="Helvetica Neue Light"/>
              </a:rPr>
              <a:t>they still won’t </a:t>
            </a:r>
            <a:r>
              <a:rPr lang="en" sz="2400" b="1">
                <a:solidFill>
                  <a:schemeClr val="dk1"/>
                </a:solidFill>
                <a:latin typeface="Helvetica Neue"/>
                <a:ea typeface="Helvetica Neue"/>
                <a:cs typeface="Helvetica Neue"/>
                <a:sym typeface="Helvetica Neue"/>
              </a:rPr>
              <a:t>because they weren’t paying attention</a:t>
            </a:r>
            <a:endParaRPr sz="2400" b="1" i="1">
              <a:solidFill>
                <a:schemeClr val="dk1"/>
              </a:solidFill>
              <a:latin typeface="Helvetica Neue"/>
              <a:ea typeface="Helvetica Neue"/>
              <a:cs typeface="Helvetica Neue"/>
              <a:sym typeface="Helvetica Neue"/>
            </a:endParaRPr>
          </a:p>
          <a:p>
            <a:pPr algn="ctr">
              <a:lnSpc>
                <a:spcPct val="115000"/>
              </a:lnSpc>
              <a:spcBef>
                <a:spcPts val="2133"/>
              </a:spcBef>
              <a:spcAft>
                <a:spcPts val="2133"/>
              </a:spcAft>
            </a:pPr>
            <a:endParaRPr sz="2400">
              <a:solidFill>
                <a:schemeClr val="dk1"/>
              </a:solidFill>
              <a:latin typeface="Helvetica Neue Light"/>
              <a:ea typeface="Helvetica Neue Light"/>
              <a:cs typeface="Helvetica Neue Light"/>
              <a:sym typeface="Helvetica Neue Light"/>
            </a:endParaRPr>
          </a:p>
        </p:txBody>
      </p:sp>
      <p:sp>
        <p:nvSpPr>
          <p:cNvPr id="247" name="Google Shape;247;p42"/>
          <p:cNvSpPr txBox="1"/>
          <p:nvPr/>
        </p:nvSpPr>
        <p:spPr>
          <a:xfrm>
            <a:off x="2365800" y="4625967"/>
            <a:ext cx="7460400" cy="10196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 sz="2400">
                <a:solidFill>
                  <a:schemeClr val="dk1"/>
                </a:solidFill>
                <a:latin typeface="Helvetica Neue Light"/>
                <a:ea typeface="Helvetica Neue Light"/>
                <a:cs typeface="Helvetica Neue Light"/>
                <a:sym typeface="Helvetica Neue Light"/>
              </a:rPr>
              <a:t>we are very inefficient at </a:t>
            </a:r>
            <a:r>
              <a:rPr lang="en" sz="2400" i="1">
                <a:solidFill>
                  <a:schemeClr val="dk1"/>
                </a:solidFill>
                <a:latin typeface="Helvetica Neue Light"/>
                <a:ea typeface="Helvetica Neue Light"/>
                <a:cs typeface="Helvetica Neue Light"/>
                <a:sym typeface="Helvetica Neue Light"/>
              </a:rPr>
              <a:t>context switching</a:t>
            </a:r>
            <a:r>
              <a:rPr lang="en" sz="2400" baseline="30000">
                <a:solidFill>
                  <a:schemeClr val="dk1"/>
                </a:solidFill>
                <a:latin typeface="Helvetica Neue Light"/>
                <a:ea typeface="Helvetica Neue Light"/>
                <a:cs typeface="Helvetica Neue Light"/>
                <a:sym typeface="Helvetica Neue Light"/>
              </a:rPr>
              <a:t>4</a:t>
            </a:r>
            <a:endParaRPr sz="2400" b="1" baseline="30000">
              <a:solidFill>
                <a:schemeClr val="dk1"/>
              </a:solidFill>
              <a:latin typeface="Helvetica Neue"/>
              <a:ea typeface="Helvetica Neue"/>
              <a:cs typeface="Helvetica Neue"/>
              <a:sym typeface="Helvetica Neue"/>
            </a:endParaRPr>
          </a:p>
        </p:txBody>
      </p:sp>
      <p:grpSp>
        <p:nvGrpSpPr>
          <p:cNvPr id="248" name="Google Shape;248;p42"/>
          <p:cNvGrpSpPr/>
          <p:nvPr/>
        </p:nvGrpSpPr>
        <p:grpSpPr>
          <a:xfrm>
            <a:off x="644633" y="1557768"/>
            <a:ext cx="10029000" cy="2668033"/>
            <a:chOff x="483475" y="1168325"/>
            <a:chExt cx="7521750" cy="2001025"/>
          </a:xfrm>
        </p:grpSpPr>
        <p:pic>
          <p:nvPicPr>
            <p:cNvPr id="249" name="Google Shape;249;p42" descr="Image result for laptop"/>
            <p:cNvPicPr preferRelativeResize="0"/>
            <p:nvPr/>
          </p:nvPicPr>
          <p:blipFill>
            <a:blip r:embed="rId3">
              <a:alphaModFix/>
            </a:blip>
            <a:stretch>
              <a:fillRect/>
            </a:stretch>
          </p:blipFill>
          <p:spPr>
            <a:xfrm>
              <a:off x="483475" y="1168325"/>
              <a:ext cx="2001025" cy="2001025"/>
            </a:xfrm>
            <a:prstGeom prst="rect">
              <a:avLst/>
            </a:prstGeom>
            <a:noFill/>
            <a:ln>
              <a:noFill/>
            </a:ln>
          </p:spPr>
        </p:pic>
        <p:pic>
          <p:nvPicPr>
            <p:cNvPr id="250" name="Google Shape;250;p42" descr="Image result for texting"/>
            <p:cNvPicPr preferRelativeResize="0"/>
            <p:nvPr/>
          </p:nvPicPr>
          <p:blipFill>
            <a:blip r:embed="rId4">
              <a:alphaModFix/>
            </a:blip>
            <a:stretch>
              <a:fillRect/>
            </a:stretch>
          </p:blipFill>
          <p:spPr>
            <a:xfrm>
              <a:off x="2965066" y="1527325"/>
              <a:ext cx="2390960" cy="1346025"/>
            </a:xfrm>
            <a:prstGeom prst="rect">
              <a:avLst/>
            </a:prstGeom>
            <a:noFill/>
            <a:ln>
              <a:noFill/>
            </a:ln>
          </p:spPr>
        </p:pic>
        <p:pic>
          <p:nvPicPr>
            <p:cNvPr id="251" name="Google Shape;251;p42" descr="Image result for lunch"/>
            <p:cNvPicPr preferRelativeResize="0"/>
            <p:nvPr/>
          </p:nvPicPr>
          <p:blipFill>
            <a:blip r:embed="rId5">
              <a:alphaModFix/>
            </a:blip>
            <a:stretch>
              <a:fillRect/>
            </a:stretch>
          </p:blipFill>
          <p:spPr>
            <a:xfrm>
              <a:off x="6004200" y="1467725"/>
              <a:ext cx="2001025" cy="1329086"/>
            </a:xfrm>
            <a:prstGeom prst="rect">
              <a:avLst/>
            </a:prstGeom>
            <a:noFill/>
            <a:ln>
              <a:noFill/>
            </a:ln>
          </p:spPr>
        </p:pic>
      </p:grpSp>
      <p:sp>
        <p:nvSpPr>
          <p:cNvPr id="252" name="Google Shape;252;p42"/>
          <p:cNvSpPr txBox="1"/>
          <p:nvPr/>
        </p:nvSpPr>
        <p:spPr>
          <a:xfrm>
            <a:off x="2846467" y="950567"/>
            <a:ext cx="6499200" cy="7636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 sz="2400">
                <a:solidFill>
                  <a:schemeClr val="dk1"/>
                </a:solidFill>
                <a:latin typeface="Helvetica Neue Light"/>
                <a:ea typeface="Helvetica Neue Light"/>
                <a:cs typeface="Helvetica Neue Light"/>
                <a:sym typeface="Helvetica Neue Light"/>
              </a:rPr>
              <a:t>your audience is also probably distracted</a:t>
            </a:r>
            <a:endParaRPr sz="2400">
              <a:solidFill>
                <a:schemeClr val="dk1"/>
              </a:solidFill>
              <a:latin typeface="Helvetica Neue Light"/>
              <a:ea typeface="Helvetica Neue Light"/>
              <a:cs typeface="Helvetica Neue Light"/>
              <a:sym typeface="Helvetica Neue Light"/>
            </a:endParaRPr>
          </a:p>
        </p:txBody>
      </p:sp>
      <p:sp>
        <p:nvSpPr>
          <p:cNvPr id="253" name="Google Shape;253;p4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6</a:t>
            </a:fld>
            <a:endParaRPr/>
          </a:p>
        </p:txBody>
      </p:sp>
    </p:spTree>
    <p:extLst>
      <p:ext uri="{BB962C8B-B14F-4D97-AF65-F5344CB8AC3E}">
        <p14:creationId xmlns:p14="http://schemas.microsoft.com/office/powerpoint/2010/main" val="117881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200"/>
                                        <p:tgtEl>
                                          <p:spTgt spid="2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7"/>
                                        </p:tgtEl>
                                        <p:attrNameLst>
                                          <p:attrName>style.visibility</p:attrName>
                                        </p:attrNameLst>
                                      </p:cBhvr>
                                      <p:to>
                                        <p:strVal val="visible"/>
                                      </p:to>
                                    </p:set>
                                    <p:animEffect transition="in" filter="fade">
                                      <p:cBhvr>
                                        <p:cTn id="12" dur="200"/>
                                        <p:tgtEl>
                                          <p:spTgt spid="2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200"/>
                                        <p:tgtEl>
                                          <p:spTgt spid="248"/>
                                        </p:tgtEl>
                                      </p:cBhvr>
                                    </p:animEffect>
                                    <p:set>
                                      <p:cBhvr>
                                        <p:cTn id="17" dur="1" fill="hold">
                                          <p:stCondLst>
                                            <p:cond delay="200"/>
                                          </p:stCondLst>
                                        </p:cTn>
                                        <p:tgtEl>
                                          <p:spTgt spid="248"/>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200"/>
                                        <p:tgtEl>
                                          <p:spTgt spid="252"/>
                                        </p:tgtEl>
                                      </p:cBhvr>
                                    </p:animEffect>
                                    <p:set>
                                      <p:cBhvr>
                                        <p:cTn id="20" dur="1" fill="hold">
                                          <p:stCondLst>
                                            <p:cond delay="200"/>
                                          </p:stCondLst>
                                        </p:cTn>
                                        <p:tgtEl>
                                          <p:spTgt spid="252"/>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200"/>
                                        <p:tgtEl>
                                          <p:spTgt spid="247"/>
                                        </p:tgtEl>
                                      </p:cBhvr>
                                    </p:animEffect>
                                    <p:set>
                                      <p:cBhvr>
                                        <p:cTn id="23" dur="1" fill="hold">
                                          <p:stCondLst>
                                            <p:cond delay="200"/>
                                          </p:stCondLst>
                                        </p:cTn>
                                        <p:tgtEl>
                                          <p:spTgt spid="247"/>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244"/>
                                        </p:tgtEl>
                                        <p:attrNameLst>
                                          <p:attrName>style.visibility</p:attrName>
                                        </p:attrNameLst>
                                      </p:cBhvr>
                                      <p:to>
                                        <p:strVal val="visible"/>
                                      </p:to>
                                    </p:set>
                                    <p:animEffect transition="in" filter="fade">
                                      <p:cBhvr>
                                        <p:cTn id="26" dur="200"/>
                                        <p:tgtEl>
                                          <p:spTgt spid="2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6"/>
                                        </p:tgtEl>
                                        <p:attrNameLst>
                                          <p:attrName>style.visibility</p:attrName>
                                        </p:attrNameLst>
                                      </p:cBhvr>
                                      <p:to>
                                        <p:strVal val="visible"/>
                                      </p:to>
                                    </p:set>
                                    <p:animEffect transition="in" filter="fade">
                                      <p:cBhvr>
                                        <p:cTn id="31" dur="2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3"/>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A brief experiment, redux</a:t>
            </a:r>
            <a:endParaRPr/>
          </a:p>
        </p:txBody>
      </p:sp>
      <p:sp>
        <p:nvSpPr>
          <p:cNvPr id="259" name="Google Shape;259;p43"/>
          <p:cNvSpPr txBox="1">
            <a:spLocks noGrp="1"/>
          </p:cNvSpPr>
          <p:nvPr>
            <p:ph type="body" idx="1"/>
          </p:nvPr>
        </p:nvSpPr>
        <p:spPr>
          <a:xfrm>
            <a:off x="415600" y="1130233"/>
            <a:ext cx="11360800" cy="11408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a:t>Let’s memorize a story instead of a list of characters (try to picture it in your head)</a:t>
            </a:r>
            <a:endParaRPr/>
          </a:p>
        </p:txBody>
      </p:sp>
      <p:sp>
        <p:nvSpPr>
          <p:cNvPr id="260" name="Google Shape;260;p43"/>
          <p:cNvSpPr txBox="1"/>
          <p:nvPr/>
        </p:nvSpPr>
        <p:spPr>
          <a:xfrm>
            <a:off x="464500" y="2201867"/>
            <a:ext cx="7874800" cy="1900800"/>
          </a:xfrm>
          <a:prstGeom prst="rect">
            <a:avLst/>
          </a:prstGeom>
          <a:noFill/>
          <a:ln>
            <a:noFill/>
          </a:ln>
        </p:spPr>
        <p:txBody>
          <a:bodyPr spcFirstLastPara="1" wrap="square" lIns="121900" tIns="121900" rIns="121900" bIns="121900" anchor="t" anchorCtr="0">
            <a:noAutofit/>
          </a:bodyPr>
          <a:lstStyle/>
          <a:p>
            <a:pPr algn="r">
              <a:lnSpc>
                <a:spcPct val="115000"/>
              </a:lnSpc>
              <a:spcAft>
                <a:spcPts val="2133"/>
              </a:spcAft>
            </a:pPr>
            <a:r>
              <a:rPr lang="en" sz="3200">
                <a:solidFill>
                  <a:schemeClr val="dk1"/>
                </a:solidFill>
                <a:latin typeface="Helvetica Neue Light"/>
                <a:ea typeface="Helvetica Neue Light"/>
                <a:cs typeface="Helvetica Neue Light"/>
                <a:sym typeface="Helvetica Neue Light"/>
              </a:rPr>
              <a:t>A dog ate a treat and thought it was quite delicious. He then ate some garbage and thought that was delicious too.</a:t>
            </a:r>
            <a:endParaRPr sz="3200">
              <a:solidFill>
                <a:schemeClr val="dk1"/>
              </a:solidFill>
              <a:latin typeface="Helvetica Neue Light"/>
              <a:ea typeface="Helvetica Neue Light"/>
              <a:cs typeface="Helvetica Neue Light"/>
              <a:sym typeface="Helvetica Neue Light"/>
            </a:endParaRPr>
          </a:p>
        </p:txBody>
      </p:sp>
      <p:pic>
        <p:nvPicPr>
          <p:cNvPr id="261" name="Google Shape;261;p43" descr="Image result for dog garbage"/>
          <p:cNvPicPr preferRelativeResize="0"/>
          <p:nvPr/>
        </p:nvPicPr>
        <p:blipFill>
          <a:blip r:embed="rId3">
            <a:alphaModFix/>
          </a:blip>
          <a:stretch>
            <a:fillRect/>
          </a:stretch>
        </p:blipFill>
        <p:spPr>
          <a:xfrm>
            <a:off x="8412468" y="2130233"/>
            <a:ext cx="3315033" cy="2252600"/>
          </a:xfrm>
          <a:prstGeom prst="rect">
            <a:avLst/>
          </a:prstGeom>
          <a:noFill/>
          <a:ln>
            <a:noFill/>
          </a:ln>
        </p:spPr>
      </p:pic>
      <p:grpSp>
        <p:nvGrpSpPr>
          <p:cNvPr id="262" name="Google Shape;262;p43"/>
          <p:cNvGrpSpPr/>
          <p:nvPr/>
        </p:nvGrpSpPr>
        <p:grpSpPr>
          <a:xfrm>
            <a:off x="2322500" y="4226500"/>
            <a:ext cx="5137200" cy="1547600"/>
            <a:chOff x="1741875" y="3398475"/>
            <a:chExt cx="3852900" cy="1160700"/>
          </a:xfrm>
        </p:grpSpPr>
        <p:sp>
          <p:nvSpPr>
            <p:cNvPr id="263" name="Google Shape;263;p43"/>
            <p:cNvSpPr txBox="1"/>
            <p:nvPr/>
          </p:nvSpPr>
          <p:spPr>
            <a:xfrm>
              <a:off x="1741875" y="4062375"/>
              <a:ext cx="3852900" cy="4968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 sz="3200">
                  <a:solidFill>
                    <a:schemeClr val="dk1"/>
                  </a:solidFill>
                  <a:latin typeface="Helvetica Neue Light"/>
                  <a:ea typeface="Helvetica Neue Light"/>
                  <a:cs typeface="Helvetica Neue Light"/>
                  <a:sym typeface="Helvetica Neue Light"/>
                </a:rPr>
                <a:t>adaatatiwqdhtasgattwdt</a:t>
              </a:r>
              <a:endParaRPr sz="3200">
                <a:solidFill>
                  <a:schemeClr val="dk1"/>
                </a:solidFill>
                <a:latin typeface="Helvetica Neue Light"/>
                <a:ea typeface="Helvetica Neue Light"/>
                <a:cs typeface="Helvetica Neue Light"/>
                <a:sym typeface="Helvetica Neue Light"/>
              </a:endParaRPr>
            </a:p>
          </p:txBody>
        </p:sp>
        <p:cxnSp>
          <p:nvCxnSpPr>
            <p:cNvPr id="264" name="Google Shape;264;p43"/>
            <p:cNvCxnSpPr>
              <a:endCxn id="263" idx="0"/>
            </p:cNvCxnSpPr>
            <p:nvPr/>
          </p:nvCxnSpPr>
          <p:spPr>
            <a:xfrm>
              <a:off x="3668325" y="3398475"/>
              <a:ext cx="0" cy="663900"/>
            </a:xfrm>
            <a:prstGeom prst="straightConnector1">
              <a:avLst/>
            </a:prstGeom>
            <a:noFill/>
            <a:ln w="28575" cap="flat" cmpd="sng">
              <a:solidFill>
                <a:schemeClr val="dk2"/>
              </a:solidFill>
              <a:prstDash val="solid"/>
              <a:round/>
              <a:headEnd type="none" w="med" len="med"/>
              <a:tailEnd type="triangle" w="med" len="med"/>
            </a:ln>
          </p:spPr>
        </p:cxnSp>
      </p:grpSp>
      <p:sp>
        <p:nvSpPr>
          <p:cNvPr id="265" name="Google Shape;265;p43"/>
          <p:cNvSpPr txBox="1"/>
          <p:nvPr/>
        </p:nvSpPr>
        <p:spPr>
          <a:xfrm>
            <a:off x="610800" y="2201867"/>
            <a:ext cx="7874800" cy="1900800"/>
          </a:xfrm>
          <a:prstGeom prst="rect">
            <a:avLst/>
          </a:prstGeom>
          <a:noFill/>
          <a:ln>
            <a:noFill/>
          </a:ln>
        </p:spPr>
        <p:txBody>
          <a:bodyPr spcFirstLastPara="1" wrap="square" lIns="121900" tIns="121900" rIns="121900" bIns="121900" anchor="t" anchorCtr="0">
            <a:noAutofit/>
          </a:bodyPr>
          <a:lstStyle/>
          <a:p>
            <a:pPr algn="r">
              <a:lnSpc>
                <a:spcPct val="115000"/>
              </a:lnSpc>
              <a:spcAft>
                <a:spcPts val="2133"/>
              </a:spcAft>
            </a:pPr>
            <a:r>
              <a:rPr lang="en" sz="3200" b="1">
                <a:solidFill>
                  <a:schemeClr val="dk1"/>
                </a:solidFill>
                <a:latin typeface="Helvetica Neue"/>
                <a:ea typeface="Helvetica Neue"/>
                <a:cs typeface="Helvetica Neue"/>
                <a:sym typeface="Helvetica Neue"/>
              </a:rPr>
              <a:t>A</a:t>
            </a:r>
            <a:r>
              <a:rPr lang="en" sz="3200">
                <a:solidFill>
                  <a:schemeClr val="dk1"/>
                </a:solidFill>
                <a:latin typeface="Helvetica Neue Light"/>
                <a:ea typeface="Helvetica Neue Light"/>
                <a:cs typeface="Helvetica Neue Light"/>
                <a:sym typeface="Helvetica Neue Light"/>
              </a:rPr>
              <a:t> </a:t>
            </a:r>
            <a:r>
              <a:rPr lang="en" sz="3200" b="1">
                <a:solidFill>
                  <a:schemeClr val="dk1"/>
                </a:solidFill>
                <a:latin typeface="Helvetica Neue"/>
                <a:ea typeface="Helvetica Neue"/>
                <a:cs typeface="Helvetica Neue"/>
                <a:sym typeface="Helvetica Neue"/>
              </a:rPr>
              <a:t>d</a:t>
            </a:r>
            <a:r>
              <a:rPr lang="en" sz="3200">
                <a:solidFill>
                  <a:schemeClr val="dk1"/>
                </a:solidFill>
                <a:latin typeface="Helvetica Neue Light"/>
                <a:ea typeface="Helvetica Neue Light"/>
                <a:cs typeface="Helvetica Neue Light"/>
                <a:sym typeface="Helvetica Neue Light"/>
              </a:rPr>
              <a:t>og </a:t>
            </a:r>
            <a:r>
              <a:rPr lang="en" sz="3200" b="1">
                <a:solidFill>
                  <a:schemeClr val="dk1"/>
                </a:solidFill>
                <a:latin typeface="Helvetica Neue"/>
                <a:ea typeface="Helvetica Neue"/>
                <a:cs typeface="Helvetica Neue"/>
                <a:sym typeface="Helvetica Neue"/>
              </a:rPr>
              <a:t>a</a:t>
            </a:r>
            <a:r>
              <a:rPr lang="en" sz="3200">
                <a:solidFill>
                  <a:schemeClr val="dk1"/>
                </a:solidFill>
                <a:latin typeface="Helvetica Neue Light"/>
                <a:ea typeface="Helvetica Neue Light"/>
                <a:cs typeface="Helvetica Neue Light"/>
                <a:sym typeface="Helvetica Neue Light"/>
              </a:rPr>
              <a:t>te </a:t>
            </a:r>
            <a:r>
              <a:rPr lang="en" sz="3200" b="1">
                <a:solidFill>
                  <a:schemeClr val="dk1"/>
                </a:solidFill>
                <a:latin typeface="Helvetica Neue"/>
                <a:ea typeface="Helvetica Neue"/>
                <a:cs typeface="Helvetica Neue"/>
                <a:sym typeface="Helvetica Neue"/>
              </a:rPr>
              <a:t>a</a:t>
            </a:r>
            <a:r>
              <a:rPr lang="en" sz="3200">
                <a:solidFill>
                  <a:schemeClr val="dk1"/>
                </a:solidFill>
                <a:latin typeface="Helvetica Neue Light"/>
                <a:ea typeface="Helvetica Neue Light"/>
                <a:cs typeface="Helvetica Neue Light"/>
                <a:sym typeface="Helvetica Neue Light"/>
              </a:rPr>
              <a:t> </a:t>
            </a:r>
            <a:r>
              <a:rPr lang="en" sz="3200" b="1">
                <a:solidFill>
                  <a:schemeClr val="dk1"/>
                </a:solidFill>
                <a:latin typeface="Helvetica Neue"/>
                <a:ea typeface="Helvetica Neue"/>
                <a:cs typeface="Helvetica Neue"/>
                <a:sym typeface="Helvetica Neue"/>
              </a:rPr>
              <a:t>t</a:t>
            </a:r>
            <a:r>
              <a:rPr lang="en" sz="3200">
                <a:solidFill>
                  <a:schemeClr val="dk1"/>
                </a:solidFill>
                <a:latin typeface="Helvetica Neue Light"/>
                <a:ea typeface="Helvetica Neue Light"/>
                <a:cs typeface="Helvetica Neue Light"/>
                <a:sym typeface="Helvetica Neue Light"/>
              </a:rPr>
              <a:t>reat </a:t>
            </a:r>
            <a:r>
              <a:rPr lang="en" sz="3200" b="1">
                <a:solidFill>
                  <a:schemeClr val="dk1"/>
                </a:solidFill>
                <a:latin typeface="Helvetica Neue"/>
                <a:ea typeface="Helvetica Neue"/>
                <a:cs typeface="Helvetica Neue"/>
                <a:sym typeface="Helvetica Neue"/>
              </a:rPr>
              <a:t>a</a:t>
            </a:r>
            <a:r>
              <a:rPr lang="en" sz="3200">
                <a:solidFill>
                  <a:schemeClr val="dk1"/>
                </a:solidFill>
                <a:latin typeface="Helvetica Neue Light"/>
                <a:ea typeface="Helvetica Neue Light"/>
                <a:cs typeface="Helvetica Neue Light"/>
                <a:sym typeface="Helvetica Neue Light"/>
              </a:rPr>
              <a:t>nd </a:t>
            </a:r>
            <a:r>
              <a:rPr lang="en" sz="3200" b="1">
                <a:solidFill>
                  <a:schemeClr val="dk1"/>
                </a:solidFill>
                <a:latin typeface="Helvetica Neue"/>
                <a:ea typeface="Helvetica Neue"/>
                <a:cs typeface="Helvetica Neue"/>
                <a:sym typeface="Helvetica Neue"/>
              </a:rPr>
              <a:t>t</a:t>
            </a:r>
            <a:r>
              <a:rPr lang="en" sz="3200">
                <a:solidFill>
                  <a:schemeClr val="dk1"/>
                </a:solidFill>
                <a:latin typeface="Helvetica Neue Light"/>
                <a:ea typeface="Helvetica Neue Light"/>
                <a:cs typeface="Helvetica Neue Light"/>
                <a:sym typeface="Helvetica Neue Light"/>
              </a:rPr>
              <a:t>hought </a:t>
            </a:r>
            <a:r>
              <a:rPr lang="en" sz="3200" b="1">
                <a:solidFill>
                  <a:schemeClr val="dk1"/>
                </a:solidFill>
                <a:latin typeface="Helvetica Neue"/>
                <a:ea typeface="Helvetica Neue"/>
                <a:cs typeface="Helvetica Neue"/>
                <a:sym typeface="Helvetica Neue"/>
              </a:rPr>
              <a:t>i</a:t>
            </a:r>
            <a:r>
              <a:rPr lang="en" sz="3200">
                <a:solidFill>
                  <a:schemeClr val="dk1"/>
                </a:solidFill>
                <a:latin typeface="Helvetica Neue Light"/>
                <a:ea typeface="Helvetica Neue Light"/>
                <a:cs typeface="Helvetica Neue Light"/>
                <a:sym typeface="Helvetica Neue Light"/>
              </a:rPr>
              <a:t>t </a:t>
            </a:r>
            <a:r>
              <a:rPr lang="en" sz="3200" b="1">
                <a:solidFill>
                  <a:schemeClr val="dk1"/>
                </a:solidFill>
                <a:latin typeface="Helvetica Neue"/>
                <a:ea typeface="Helvetica Neue"/>
                <a:cs typeface="Helvetica Neue"/>
                <a:sym typeface="Helvetica Neue"/>
              </a:rPr>
              <a:t>w</a:t>
            </a:r>
            <a:r>
              <a:rPr lang="en" sz="3200">
                <a:solidFill>
                  <a:schemeClr val="dk1"/>
                </a:solidFill>
                <a:latin typeface="Helvetica Neue Light"/>
                <a:ea typeface="Helvetica Neue Light"/>
                <a:cs typeface="Helvetica Neue Light"/>
                <a:sym typeface="Helvetica Neue Light"/>
              </a:rPr>
              <a:t>as </a:t>
            </a:r>
            <a:r>
              <a:rPr lang="en" sz="3200" b="1">
                <a:solidFill>
                  <a:schemeClr val="dk1"/>
                </a:solidFill>
                <a:latin typeface="Helvetica Neue"/>
                <a:ea typeface="Helvetica Neue"/>
                <a:cs typeface="Helvetica Neue"/>
                <a:sym typeface="Helvetica Neue"/>
              </a:rPr>
              <a:t>q</a:t>
            </a:r>
            <a:r>
              <a:rPr lang="en" sz="3200">
                <a:solidFill>
                  <a:schemeClr val="dk1"/>
                </a:solidFill>
                <a:latin typeface="Helvetica Neue Light"/>
                <a:ea typeface="Helvetica Neue Light"/>
                <a:cs typeface="Helvetica Neue Light"/>
                <a:sym typeface="Helvetica Neue Light"/>
              </a:rPr>
              <a:t>uite </a:t>
            </a:r>
            <a:r>
              <a:rPr lang="en" sz="3200" b="1">
                <a:solidFill>
                  <a:schemeClr val="dk1"/>
                </a:solidFill>
                <a:latin typeface="Helvetica Neue"/>
                <a:ea typeface="Helvetica Neue"/>
                <a:cs typeface="Helvetica Neue"/>
                <a:sym typeface="Helvetica Neue"/>
              </a:rPr>
              <a:t>d</a:t>
            </a:r>
            <a:r>
              <a:rPr lang="en" sz="3200">
                <a:solidFill>
                  <a:schemeClr val="dk1"/>
                </a:solidFill>
                <a:latin typeface="Helvetica Neue Light"/>
                <a:ea typeface="Helvetica Neue Light"/>
                <a:cs typeface="Helvetica Neue Light"/>
                <a:sym typeface="Helvetica Neue Light"/>
              </a:rPr>
              <a:t>elicious. </a:t>
            </a:r>
            <a:r>
              <a:rPr lang="en" sz="3200" b="1">
                <a:solidFill>
                  <a:schemeClr val="dk1"/>
                </a:solidFill>
                <a:latin typeface="Helvetica Neue"/>
                <a:ea typeface="Helvetica Neue"/>
                <a:cs typeface="Helvetica Neue"/>
                <a:sym typeface="Helvetica Neue"/>
              </a:rPr>
              <a:t>H</a:t>
            </a:r>
            <a:r>
              <a:rPr lang="en" sz="3200">
                <a:solidFill>
                  <a:schemeClr val="dk1"/>
                </a:solidFill>
                <a:latin typeface="Helvetica Neue Light"/>
                <a:ea typeface="Helvetica Neue Light"/>
                <a:cs typeface="Helvetica Neue Light"/>
                <a:sym typeface="Helvetica Neue Light"/>
              </a:rPr>
              <a:t>e </a:t>
            </a:r>
            <a:r>
              <a:rPr lang="en" sz="3200" b="1">
                <a:solidFill>
                  <a:schemeClr val="dk1"/>
                </a:solidFill>
                <a:latin typeface="Helvetica Neue"/>
                <a:ea typeface="Helvetica Neue"/>
                <a:cs typeface="Helvetica Neue"/>
                <a:sym typeface="Helvetica Neue"/>
              </a:rPr>
              <a:t>t</a:t>
            </a:r>
            <a:r>
              <a:rPr lang="en" sz="3200">
                <a:solidFill>
                  <a:schemeClr val="dk1"/>
                </a:solidFill>
                <a:latin typeface="Helvetica Neue Light"/>
                <a:ea typeface="Helvetica Neue Light"/>
                <a:cs typeface="Helvetica Neue Light"/>
                <a:sym typeface="Helvetica Neue Light"/>
              </a:rPr>
              <a:t>hen </a:t>
            </a:r>
            <a:r>
              <a:rPr lang="en" sz="3200" b="1">
                <a:solidFill>
                  <a:schemeClr val="dk1"/>
                </a:solidFill>
                <a:latin typeface="Helvetica Neue"/>
                <a:ea typeface="Helvetica Neue"/>
                <a:cs typeface="Helvetica Neue"/>
                <a:sym typeface="Helvetica Neue"/>
              </a:rPr>
              <a:t>a</a:t>
            </a:r>
            <a:r>
              <a:rPr lang="en" sz="3200">
                <a:solidFill>
                  <a:schemeClr val="dk1"/>
                </a:solidFill>
                <a:latin typeface="Helvetica Neue Light"/>
                <a:ea typeface="Helvetica Neue Light"/>
                <a:cs typeface="Helvetica Neue Light"/>
                <a:sym typeface="Helvetica Neue Light"/>
              </a:rPr>
              <a:t>te </a:t>
            </a:r>
            <a:r>
              <a:rPr lang="en" sz="3200" b="1">
                <a:solidFill>
                  <a:schemeClr val="dk1"/>
                </a:solidFill>
                <a:latin typeface="Helvetica Neue"/>
                <a:ea typeface="Helvetica Neue"/>
                <a:cs typeface="Helvetica Neue"/>
                <a:sym typeface="Helvetica Neue"/>
              </a:rPr>
              <a:t>s</a:t>
            </a:r>
            <a:r>
              <a:rPr lang="en" sz="3200">
                <a:solidFill>
                  <a:schemeClr val="dk1"/>
                </a:solidFill>
                <a:latin typeface="Helvetica Neue Light"/>
                <a:ea typeface="Helvetica Neue Light"/>
                <a:cs typeface="Helvetica Neue Light"/>
                <a:sym typeface="Helvetica Neue Light"/>
              </a:rPr>
              <a:t>ome </a:t>
            </a:r>
            <a:r>
              <a:rPr lang="en" sz="3200" b="1">
                <a:solidFill>
                  <a:schemeClr val="dk1"/>
                </a:solidFill>
                <a:latin typeface="Helvetica Neue"/>
                <a:ea typeface="Helvetica Neue"/>
                <a:cs typeface="Helvetica Neue"/>
                <a:sym typeface="Helvetica Neue"/>
              </a:rPr>
              <a:t>g</a:t>
            </a:r>
            <a:r>
              <a:rPr lang="en" sz="3200">
                <a:solidFill>
                  <a:schemeClr val="dk1"/>
                </a:solidFill>
                <a:latin typeface="Helvetica Neue Light"/>
                <a:ea typeface="Helvetica Neue Light"/>
                <a:cs typeface="Helvetica Neue Light"/>
                <a:sym typeface="Helvetica Neue Light"/>
              </a:rPr>
              <a:t>arbage </a:t>
            </a:r>
            <a:r>
              <a:rPr lang="en" sz="3200" b="1">
                <a:solidFill>
                  <a:schemeClr val="dk1"/>
                </a:solidFill>
                <a:latin typeface="Helvetica Neue"/>
                <a:ea typeface="Helvetica Neue"/>
                <a:cs typeface="Helvetica Neue"/>
                <a:sym typeface="Helvetica Neue"/>
              </a:rPr>
              <a:t>a</a:t>
            </a:r>
            <a:r>
              <a:rPr lang="en" sz="3200">
                <a:solidFill>
                  <a:schemeClr val="dk1"/>
                </a:solidFill>
                <a:latin typeface="Helvetica Neue Light"/>
                <a:ea typeface="Helvetica Neue Light"/>
                <a:cs typeface="Helvetica Neue Light"/>
                <a:sym typeface="Helvetica Neue Light"/>
              </a:rPr>
              <a:t>nd </a:t>
            </a:r>
            <a:r>
              <a:rPr lang="en" sz="3200" b="1">
                <a:solidFill>
                  <a:schemeClr val="dk1"/>
                </a:solidFill>
                <a:latin typeface="Helvetica Neue"/>
                <a:ea typeface="Helvetica Neue"/>
                <a:cs typeface="Helvetica Neue"/>
                <a:sym typeface="Helvetica Neue"/>
              </a:rPr>
              <a:t>t</a:t>
            </a:r>
            <a:r>
              <a:rPr lang="en" sz="3200">
                <a:solidFill>
                  <a:schemeClr val="dk1"/>
                </a:solidFill>
                <a:latin typeface="Helvetica Neue Light"/>
                <a:ea typeface="Helvetica Neue Light"/>
                <a:cs typeface="Helvetica Neue Light"/>
                <a:sym typeface="Helvetica Neue Light"/>
              </a:rPr>
              <a:t>hought </a:t>
            </a:r>
            <a:r>
              <a:rPr lang="en" sz="3200" b="1">
                <a:solidFill>
                  <a:schemeClr val="dk1"/>
                </a:solidFill>
                <a:latin typeface="Helvetica Neue"/>
                <a:ea typeface="Helvetica Neue"/>
                <a:cs typeface="Helvetica Neue"/>
                <a:sym typeface="Helvetica Neue"/>
              </a:rPr>
              <a:t>t</a:t>
            </a:r>
            <a:r>
              <a:rPr lang="en" sz="3200">
                <a:solidFill>
                  <a:schemeClr val="dk1"/>
                </a:solidFill>
                <a:latin typeface="Helvetica Neue Light"/>
                <a:ea typeface="Helvetica Neue Light"/>
                <a:cs typeface="Helvetica Neue Light"/>
                <a:sym typeface="Helvetica Neue Light"/>
              </a:rPr>
              <a:t>hat </a:t>
            </a:r>
            <a:r>
              <a:rPr lang="en" sz="3200" b="1">
                <a:solidFill>
                  <a:schemeClr val="dk1"/>
                </a:solidFill>
                <a:latin typeface="Helvetica Neue"/>
                <a:ea typeface="Helvetica Neue"/>
                <a:cs typeface="Helvetica Neue"/>
                <a:sym typeface="Helvetica Neue"/>
              </a:rPr>
              <a:t>w</a:t>
            </a:r>
            <a:r>
              <a:rPr lang="en" sz="3200">
                <a:solidFill>
                  <a:schemeClr val="dk1"/>
                </a:solidFill>
                <a:latin typeface="Helvetica Neue Light"/>
                <a:ea typeface="Helvetica Neue Light"/>
                <a:cs typeface="Helvetica Neue Light"/>
                <a:sym typeface="Helvetica Neue Light"/>
              </a:rPr>
              <a:t>as </a:t>
            </a:r>
            <a:r>
              <a:rPr lang="en" sz="3200" b="1">
                <a:solidFill>
                  <a:schemeClr val="dk1"/>
                </a:solidFill>
                <a:latin typeface="Helvetica Neue"/>
                <a:ea typeface="Helvetica Neue"/>
                <a:cs typeface="Helvetica Neue"/>
                <a:sym typeface="Helvetica Neue"/>
              </a:rPr>
              <a:t>d</a:t>
            </a:r>
            <a:r>
              <a:rPr lang="en" sz="3200">
                <a:solidFill>
                  <a:schemeClr val="dk1"/>
                </a:solidFill>
                <a:latin typeface="Helvetica Neue Light"/>
                <a:ea typeface="Helvetica Neue Light"/>
                <a:cs typeface="Helvetica Neue Light"/>
                <a:sym typeface="Helvetica Neue Light"/>
              </a:rPr>
              <a:t>elicious </a:t>
            </a:r>
            <a:r>
              <a:rPr lang="en" sz="3200" b="1">
                <a:solidFill>
                  <a:schemeClr val="dk1"/>
                </a:solidFill>
                <a:latin typeface="Helvetica Neue"/>
                <a:ea typeface="Helvetica Neue"/>
                <a:cs typeface="Helvetica Neue"/>
                <a:sym typeface="Helvetica Neue"/>
              </a:rPr>
              <a:t>t</a:t>
            </a:r>
            <a:r>
              <a:rPr lang="en" sz="3200">
                <a:solidFill>
                  <a:schemeClr val="dk1"/>
                </a:solidFill>
                <a:latin typeface="Helvetica Neue Light"/>
                <a:ea typeface="Helvetica Neue Light"/>
                <a:cs typeface="Helvetica Neue Light"/>
                <a:sym typeface="Helvetica Neue Light"/>
              </a:rPr>
              <a:t>oo.</a:t>
            </a:r>
            <a:endParaRPr sz="3200">
              <a:solidFill>
                <a:schemeClr val="dk1"/>
              </a:solidFill>
              <a:latin typeface="Helvetica Neue Light"/>
              <a:ea typeface="Helvetica Neue Light"/>
              <a:cs typeface="Helvetica Neue Light"/>
              <a:sym typeface="Helvetica Neue Light"/>
            </a:endParaRPr>
          </a:p>
        </p:txBody>
      </p:sp>
      <p:sp>
        <p:nvSpPr>
          <p:cNvPr id="266" name="Google Shape;266;p43"/>
          <p:cNvSpPr txBox="1"/>
          <p:nvPr/>
        </p:nvSpPr>
        <p:spPr>
          <a:xfrm>
            <a:off x="265667" y="6243067"/>
            <a:ext cx="7400400" cy="512400"/>
          </a:xfrm>
          <a:prstGeom prst="rect">
            <a:avLst/>
          </a:prstGeom>
          <a:noFill/>
          <a:ln>
            <a:noFill/>
          </a:ln>
        </p:spPr>
        <p:txBody>
          <a:bodyPr spcFirstLastPara="1" wrap="square" lIns="121900" tIns="121900" rIns="121900" bIns="121900" anchor="t" anchorCtr="0">
            <a:noAutofit/>
          </a:bodyPr>
          <a:lstStyle/>
          <a:p>
            <a:r>
              <a:rPr lang="en" sz="2400">
                <a:latin typeface="Helvetica Neue Light"/>
                <a:ea typeface="Helvetica Neue Light"/>
                <a:cs typeface="Helvetica Neue Light"/>
                <a:sym typeface="Helvetica Neue Light"/>
              </a:rPr>
              <a:t>Also a great way to make secure &amp; easy-to-remember passwords!</a:t>
            </a:r>
            <a:endParaRPr sz="2400">
              <a:latin typeface="Helvetica Neue Light"/>
              <a:ea typeface="Helvetica Neue Light"/>
              <a:cs typeface="Helvetica Neue Light"/>
              <a:sym typeface="Helvetica Neue Light"/>
            </a:endParaRPr>
          </a:p>
        </p:txBody>
      </p:sp>
      <p:sp>
        <p:nvSpPr>
          <p:cNvPr id="267" name="Google Shape;267;p4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7</a:t>
            </a:fld>
            <a:endParaRPr/>
          </a:p>
        </p:txBody>
      </p:sp>
    </p:spTree>
    <p:extLst>
      <p:ext uri="{BB962C8B-B14F-4D97-AF65-F5344CB8AC3E}">
        <p14:creationId xmlns:p14="http://schemas.microsoft.com/office/powerpoint/2010/main" val="263081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0"/>
                                        </p:tgtEl>
                                        <p:attrNameLst>
                                          <p:attrName>style.visibility</p:attrName>
                                        </p:attrNameLst>
                                      </p:cBhvr>
                                      <p:to>
                                        <p:strVal val="visible"/>
                                      </p:to>
                                    </p:set>
                                    <p:animEffect transition="in" filter="fade">
                                      <p:cBhvr>
                                        <p:cTn id="7" dur="200"/>
                                        <p:tgtEl>
                                          <p:spTgt spid="260"/>
                                        </p:tgtEl>
                                      </p:cBhvr>
                                    </p:animEffect>
                                  </p:childTnLst>
                                </p:cTn>
                              </p:par>
                              <p:par>
                                <p:cTn id="8" presetID="10" presetClass="entr" presetSubtype="0" fill="hold" nodeType="withEffect">
                                  <p:stCondLst>
                                    <p:cond delay="0"/>
                                  </p:stCondLst>
                                  <p:childTnLst>
                                    <p:set>
                                      <p:cBhvr>
                                        <p:cTn id="9" dur="1" fill="hold">
                                          <p:stCondLst>
                                            <p:cond delay="0"/>
                                          </p:stCondLst>
                                        </p:cTn>
                                        <p:tgtEl>
                                          <p:spTgt spid="261"/>
                                        </p:tgtEl>
                                        <p:attrNameLst>
                                          <p:attrName>style.visibility</p:attrName>
                                        </p:attrNameLst>
                                      </p:cBhvr>
                                      <p:to>
                                        <p:strVal val="visible"/>
                                      </p:to>
                                    </p:set>
                                    <p:animEffect transition="in" filter="fade">
                                      <p:cBhvr>
                                        <p:cTn id="10" dur="200"/>
                                        <p:tgtEl>
                                          <p:spTgt spid="26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0"/>
                                        <p:tgtEl>
                                          <p:spTgt spid="260"/>
                                        </p:tgtEl>
                                      </p:cBhvr>
                                    </p:animEffect>
                                    <p:set>
                                      <p:cBhvr>
                                        <p:cTn id="15" dur="1" fill="hold">
                                          <p:stCondLst>
                                            <p:cond delay="5000"/>
                                          </p:stCondLst>
                                        </p:cTn>
                                        <p:tgtEl>
                                          <p:spTgt spid="260"/>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0"/>
                                        <p:tgtEl>
                                          <p:spTgt spid="261"/>
                                        </p:tgtEl>
                                      </p:cBhvr>
                                    </p:animEffect>
                                    <p:set>
                                      <p:cBhvr>
                                        <p:cTn id="18" dur="1" fill="hold">
                                          <p:stCondLst>
                                            <p:cond delay="5000"/>
                                          </p:stCondLst>
                                        </p:cTn>
                                        <p:tgtEl>
                                          <p:spTgt spid="26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5"/>
                                        </p:tgtEl>
                                        <p:attrNameLst>
                                          <p:attrName>style.visibility</p:attrName>
                                        </p:attrNameLst>
                                      </p:cBhvr>
                                      <p:to>
                                        <p:strVal val="visible"/>
                                      </p:to>
                                    </p:set>
                                    <p:animEffect transition="in" filter="fade">
                                      <p:cBhvr>
                                        <p:cTn id="23" dur="200"/>
                                        <p:tgtEl>
                                          <p:spTgt spid="265"/>
                                        </p:tgtEl>
                                      </p:cBhvr>
                                    </p:animEffect>
                                  </p:childTnLst>
                                </p:cTn>
                              </p:par>
                              <p:par>
                                <p:cTn id="24" presetID="10" presetClass="entr" presetSubtype="0" fill="hold" nodeType="withEffect">
                                  <p:stCondLst>
                                    <p:cond delay="0"/>
                                  </p:stCondLst>
                                  <p:childTnLst>
                                    <p:set>
                                      <p:cBhvr>
                                        <p:cTn id="25" dur="1" fill="hold">
                                          <p:stCondLst>
                                            <p:cond delay="0"/>
                                          </p:stCondLst>
                                        </p:cTn>
                                        <p:tgtEl>
                                          <p:spTgt spid="261"/>
                                        </p:tgtEl>
                                        <p:attrNameLst>
                                          <p:attrName>style.visibility</p:attrName>
                                        </p:attrNameLst>
                                      </p:cBhvr>
                                      <p:to>
                                        <p:strVal val="visible"/>
                                      </p:to>
                                    </p:set>
                                    <p:animEffect transition="in" filter="fade">
                                      <p:cBhvr>
                                        <p:cTn id="26" dur="200"/>
                                        <p:tgtEl>
                                          <p:spTgt spid="261"/>
                                        </p:tgtEl>
                                      </p:cBhvr>
                                    </p:animEffect>
                                  </p:childTnLst>
                                </p:cTn>
                              </p:par>
                              <p:par>
                                <p:cTn id="27" presetID="10" presetClass="entr" presetSubtype="0" fill="hold" nodeType="withEffect">
                                  <p:stCondLst>
                                    <p:cond delay="0"/>
                                  </p:stCondLst>
                                  <p:childTnLst>
                                    <p:set>
                                      <p:cBhvr>
                                        <p:cTn id="28" dur="1" fill="hold">
                                          <p:stCondLst>
                                            <p:cond delay="0"/>
                                          </p:stCondLst>
                                        </p:cTn>
                                        <p:tgtEl>
                                          <p:spTgt spid="262"/>
                                        </p:tgtEl>
                                        <p:attrNameLst>
                                          <p:attrName>style.visibility</p:attrName>
                                        </p:attrNameLst>
                                      </p:cBhvr>
                                      <p:to>
                                        <p:strVal val="visible"/>
                                      </p:to>
                                    </p:set>
                                    <p:animEffect transition="in" filter="fade">
                                      <p:cBhvr>
                                        <p:cTn id="29" dur="200"/>
                                        <p:tgtEl>
                                          <p:spTgt spid="262"/>
                                        </p:tgtEl>
                                      </p:cBhvr>
                                    </p:animEffect>
                                  </p:childTnLst>
                                </p:cTn>
                              </p:par>
                            </p:childTnLst>
                          </p:cTn>
                        </p:par>
                        <p:par>
                          <p:cTn id="30" fill="hold">
                            <p:stCondLst>
                              <p:cond delay="200"/>
                            </p:stCondLst>
                            <p:childTnLst>
                              <p:par>
                                <p:cTn id="31" presetID="10" presetClass="entr" presetSubtype="0" fill="hold" nodeType="afterEffect">
                                  <p:stCondLst>
                                    <p:cond delay="0"/>
                                  </p:stCondLst>
                                  <p:childTnLst>
                                    <p:set>
                                      <p:cBhvr>
                                        <p:cTn id="32" dur="1" fill="hold">
                                          <p:stCondLst>
                                            <p:cond delay="0"/>
                                          </p:stCondLst>
                                        </p:cTn>
                                        <p:tgtEl>
                                          <p:spTgt spid="266"/>
                                        </p:tgtEl>
                                        <p:attrNameLst>
                                          <p:attrName>style.visibility</p:attrName>
                                        </p:attrNameLst>
                                      </p:cBhvr>
                                      <p:to>
                                        <p:strVal val="visible"/>
                                      </p:to>
                                    </p:set>
                                    <p:animEffect transition="in" filter="fade">
                                      <p:cBhvr>
                                        <p:cTn id="33" dur="3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4"/>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We aren’t too bad with stories</a:t>
            </a:r>
            <a:endParaRPr/>
          </a:p>
        </p:txBody>
      </p:sp>
      <p:sp>
        <p:nvSpPr>
          <p:cNvPr id="273" name="Google Shape;273;p44"/>
          <p:cNvSpPr txBox="1">
            <a:spLocks noGrp="1"/>
          </p:cNvSpPr>
          <p:nvPr>
            <p:ph type="body" idx="1"/>
          </p:nvPr>
        </p:nvSpPr>
        <p:spPr>
          <a:xfrm>
            <a:off x="4884433" y="1151400"/>
            <a:ext cx="6539200" cy="4072400"/>
          </a:xfrm>
          <a:prstGeom prst="rect">
            <a:avLst/>
          </a:prstGeom>
        </p:spPr>
        <p:txBody>
          <a:bodyPr spcFirstLastPara="1" vert="horz" wrap="square" lIns="121900" tIns="121900" rIns="121900" bIns="121900" rtlCol="0" anchor="t" anchorCtr="0">
            <a:noAutofit/>
          </a:bodyPr>
          <a:lstStyle/>
          <a:p>
            <a:pPr marL="0" indent="0">
              <a:buNone/>
            </a:pPr>
            <a:endParaRPr/>
          </a:p>
          <a:p>
            <a:pPr marL="0" indent="0">
              <a:spcBef>
                <a:spcPts val="2133"/>
              </a:spcBef>
              <a:buNone/>
            </a:pPr>
            <a:r>
              <a:rPr lang="en"/>
              <a:t>Research shows that good story telling </a:t>
            </a:r>
            <a:endParaRPr/>
          </a:p>
          <a:p>
            <a:pPr>
              <a:spcBef>
                <a:spcPts val="2133"/>
              </a:spcBef>
              <a:buChar char="-"/>
            </a:pPr>
            <a:r>
              <a:rPr lang="en"/>
              <a:t>is a more effective teaching method</a:t>
            </a:r>
            <a:r>
              <a:rPr lang="en" baseline="30000"/>
              <a:t>6</a:t>
            </a:r>
            <a:r>
              <a:rPr lang="en"/>
              <a:t> </a:t>
            </a:r>
            <a:br>
              <a:rPr lang="en"/>
            </a:br>
            <a:endParaRPr/>
          </a:p>
          <a:p>
            <a:pPr>
              <a:buChar char="-"/>
            </a:pPr>
            <a:r>
              <a:rPr lang="en"/>
              <a:t>“couples brains”</a:t>
            </a:r>
            <a:r>
              <a:rPr lang="en" baseline="30000"/>
              <a:t>7</a:t>
            </a:r>
            <a:br>
              <a:rPr lang="en" baseline="30000"/>
            </a:br>
            <a:endParaRPr/>
          </a:p>
          <a:p>
            <a:pPr>
              <a:buChar char="-"/>
            </a:pPr>
            <a:r>
              <a:rPr lang="en"/>
              <a:t>is linked to increased social cooperation</a:t>
            </a:r>
            <a:r>
              <a:rPr lang="en" baseline="30000"/>
              <a:t>8</a:t>
            </a:r>
            <a:endParaRPr/>
          </a:p>
          <a:p>
            <a:pPr marL="0" indent="0">
              <a:spcBef>
                <a:spcPts val="2133"/>
              </a:spcBef>
              <a:spcAft>
                <a:spcPts val="2133"/>
              </a:spcAft>
              <a:buNone/>
            </a:pPr>
            <a:endParaRPr/>
          </a:p>
        </p:txBody>
      </p:sp>
      <p:pic>
        <p:nvPicPr>
          <p:cNvPr id="274" name="Google Shape;274;p44" descr="Image result for grandpa story telling"/>
          <p:cNvPicPr preferRelativeResize="0"/>
          <p:nvPr/>
        </p:nvPicPr>
        <p:blipFill>
          <a:blip r:embed="rId3">
            <a:alphaModFix/>
          </a:blip>
          <a:stretch>
            <a:fillRect/>
          </a:stretch>
        </p:blipFill>
        <p:spPr>
          <a:xfrm>
            <a:off x="702402" y="1802300"/>
            <a:ext cx="3662033" cy="3158600"/>
          </a:xfrm>
          <a:prstGeom prst="rect">
            <a:avLst/>
          </a:prstGeom>
          <a:noFill/>
          <a:ln>
            <a:noFill/>
          </a:ln>
        </p:spPr>
      </p:pic>
      <p:sp>
        <p:nvSpPr>
          <p:cNvPr id="275" name="Google Shape;275;p44"/>
          <p:cNvSpPr txBox="1"/>
          <p:nvPr/>
        </p:nvSpPr>
        <p:spPr>
          <a:xfrm>
            <a:off x="1598600" y="5527467"/>
            <a:ext cx="8994800" cy="6548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Suggests the natural structure for a paper/talk is a story</a:t>
            </a:r>
            <a:endParaRPr sz="2400">
              <a:latin typeface="Helvetica Neue Light"/>
              <a:ea typeface="Helvetica Neue Light"/>
              <a:cs typeface="Helvetica Neue Light"/>
              <a:sym typeface="Helvetica Neue Light"/>
            </a:endParaRPr>
          </a:p>
        </p:txBody>
      </p:sp>
      <p:sp>
        <p:nvSpPr>
          <p:cNvPr id="276" name="Google Shape;276;p4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8</a:t>
            </a:fld>
            <a:endParaRPr/>
          </a:p>
        </p:txBody>
      </p:sp>
    </p:spTree>
    <p:extLst>
      <p:ext uri="{BB962C8B-B14F-4D97-AF65-F5344CB8AC3E}">
        <p14:creationId xmlns:p14="http://schemas.microsoft.com/office/powerpoint/2010/main" val="955273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5"/>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r>
              <a:rPr lang="en"/>
              <a:t>OK, what’s the point?</a:t>
            </a:r>
            <a:endParaRPr/>
          </a:p>
        </p:txBody>
      </p:sp>
      <p:sp>
        <p:nvSpPr>
          <p:cNvPr id="282" name="Google Shape;282;p45"/>
          <p:cNvSpPr txBox="1">
            <a:spLocks noGrp="1"/>
          </p:cNvSpPr>
          <p:nvPr>
            <p:ph type="body" idx="1"/>
          </p:nvPr>
        </p:nvSpPr>
        <p:spPr>
          <a:xfrm>
            <a:off x="415600" y="1130233"/>
            <a:ext cx="11360800" cy="843200"/>
          </a:xfrm>
          <a:prstGeom prst="rect">
            <a:avLst/>
          </a:prstGeom>
        </p:spPr>
        <p:txBody>
          <a:bodyPr spcFirstLastPara="1" vert="horz" wrap="square" lIns="121900" tIns="121900" rIns="121900" bIns="121900" rtlCol="0" anchor="t" anchorCtr="0">
            <a:noAutofit/>
          </a:bodyPr>
          <a:lstStyle/>
          <a:p>
            <a:pPr marL="0" indent="0" algn="ctr">
              <a:spcAft>
                <a:spcPts val="2133"/>
              </a:spcAft>
              <a:buNone/>
            </a:pPr>
            <a:r>
              <a:rPr lang="en"/>
              <a:t>These ideas suggest two rules about communicating: </a:t>
            </a:r>
            <a:endParaRPr/>
          </a:p>
        </p:txBody>
      </p:sp>
      <p:grpSp>
        <p:nvGrpSpPr>
          <p:cNvPr id="283" name="Google Shape;283;p45"/>
          <p:cNvGrpSpPr/>
          <p:nvPr/>
        </p:nvGrpSpPr>
        <p:grpSpPr>
          <a:xfrm>
            <a:off x="959533" y="1973433"/>
            <a:ext cx="5223200" cy="2979200"/>
            <a:chOff x="719650" y="1480075"/>
            <a:chExt cx="3917400" cy="2234400"/>
          </a:xfrm>
        </p:grpSpPr>
        <p:sp>
          <p:nvSpPr>
            <p:cNvPr id="284" name="Google Shape;284;p45"/>
            <p:cNvSpPr/>
            <p:nvPr/>
          </p:nvSpPr>
          <p:spPr>
            <a:xfrm>
              <a:off x="806950" y="1480075"/>
              <a:ext cx="3742800" cy="2234400"/>
            </a:xfrm>
            <a:prstGeom prst="roundRect">
              <a:avLst>
                <a:gd name="adj" fmla="val 16667"/>
              </a:avLst>
            </a:prstGeom>
            <a:solidFill>
              <a:srgbClr val="C9DAF8"/>
            </a:solidFill>
            <a:ln w="28575" cap="flat" cmpd="sng">
              <a:solidFill>
                <a:srgbClr val="1C458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5" name="Google Shape;285;p45"/>
            <p:cNvSpPr txBox="1"/>
            <p:nvPr/>
          </p:nvSpPr>
          <p:spPr>
            <a:xfrm>
              <a:off x="719650" y="1748975"/>
              <a:ext cx="3917400" cy="1780500"/>
            </a:xfrm>
            <a:prstGeom prst="rect">
              <a:avLst/>
            </a:prstGeom>
            <a:noFill/>
            <a:ln>
              <a:noFill/>
            </a:ln>
          </p:spPr>
          <p:txBody>
            <a:bodyPr spcFirstLastPara="1" wrap="square" lIns="121900" tIns="121900" rIns="121900" bIns="121900" anchor="t" anchorCtr="0">
              <a:noAutofit/>
            </a:bodyPr>
            <a:lstStyle/>
            <a:p>
              <a:pPr algn="ctr"/>
              <a:r>
                <a:rPr lang="en" sz="3200" b="1" u="sng">
                  <a:latin typeface="Helvetica Neue"/>
                  <a:ea typeface="Helvetica Neue"/>
                  <a:cs typeface="Helvetica Neue"/>
                  <a:sym typeface="Helvetica Neue"/>
                </a:rPr>
                <a:t>Rule 1</a:t>
              </a:r>
              <a:endParaRPr sz="3200" b="1" u="sng">
                <a:latin typeface="Helvetica Neue"/>
                <a:ea typeface="Helvetica Neue"/>
                <a:cs typeface="Helvetica Neue"/>
                <a:sym typeface="Helvetica Neue"/>
              </a:endParaRPr>
            </a:p>
            <a:p>
              <a:pPr algn="ctr"/>
              <a:endParaRPr sz="3200">
                <a:latin typeface="Helvetica Neue Light"/>
                <a:ea typeface="Helvetica Neue Light"/>
                <a:cs typeface="Helvetica Neue Light"/>
                <a:sym typeface="Helvetica Neue Light"/>
              </a:endParaRPr>
            </a:p>
            <a:p>
              <a:pPr algn="ctr"/>
              <a:r>
                <a:rPr lang="en" sz="3200">
                  <a:solidFill>
                    <a:schemeClr val="dk1"/>
                  </a:solidFill>
                  <a:latin typeface="Helvetica Neue Light"/>
                  <a:ea typeface="Helvetica Neue Light"/>
                  <a:cs typeface="Helvetica Neue Light"/>
                  <a:sym typeface="Helvetica Neue Light"/>
                </a:rPr>
                <a:t>Minimize </a:t>
              </a:r>
              <a:br>
                <a:rPr lang="en" sz="3200">
                  <a:solidFill>
                    <a:schemeClr val="dk1"/>
                  </a:solidFill>
                  <a:latin typeface="Helvetica Neue Light"/>
                  <a:ea typeface="Helvetica Neue Light"/>
                  <a:cs typeface="Helvetica Neue Light"/>
                  <a:sym typeface="Helvetica Neue Light"/>
                </a:rPr>
              </a:br>
              <a:r>
                <a:rPr lang="en" sz="3200">
                  <a:solidFill>
                    <a:schemeClr val="dk1"/>
                  </a:solidFill>
                  <a:latin typeface="Helvetica Neue Light"/>
                  <a:ea typeface="Helvetica Neue Light"/>
                  <a:cs typeface="Helvetica Neue Light"/>
                  <a:sym typeface="Helvetica Neue Light"/>
                </a:rPr>
                <a:t>cognitive load</a:t>
              </a:r>
              <a:r>
                <a:rPr lang="en" sz="3200">
                  <a:latin typeface="Helvetica Neue Light"/>
                  <a:ea typeface="Helvetica Neue Light"/>
                  <a:cs typeface="Helvetica Neue Light"/>
                  <a:sym typeface="Helvetica Neue Light"/>
                </a:rPr>
                <a:t>.</a:t>
              </a:r>
              <a:endParaRPr sz="3200">
                <a:latin typeface="Helvetica Neue Light"/>
                <a:ea typeface="Helvetica Neue Light"/>
                <a:cs typeface="Helvetica Neue Light"/>
                <a:sym typeface="Helvetica Neue Light"/>
              </a:endParaRPr>
            </a:p>
          </p:txBody>
        </p:sp>
      </p:grpSp>
      <p:grpSp>
        <p:nvGrpSpPr>
          <p:cNvPr id="286" name="Google Shape;286;p45"/>
          <p:cNvGrpSpPr/>
          <p:nvPr/>
        </p:nvGrpSpPr>
        <p:grpSpPr>
          <a:xfrm>
            <a:off x="6242067" y="1973433"/>
            <a:ext cx="4990400" cy="2979200"/>
            <a:chOff x="4681550" y="1480075"/>
            <a:chExt cx="3742800" cy="2234400"/>
          </a:xfrm>
        </p:grpSpPr>
        <p:sp>
          <p:nvSpPr>
            <p:cNvPr id="287" name="Google Shape;287;p45"/>
            <p:cNvSpPr/>
            <p:nvPr/>
          </p:nvSpPr>
          <p:spPr>
            <a:xfrm>
              <a:off x="4681550" y="1480075"/>
              <a:ext cx="3742800" cy="2234400"/>
            </a:xfrm>
            <a:prstGeom prst="roundRect">
              <a:avLst>
                <a:gd name="adj" fmla="val 16667"/>
              </a:avLst>
            </a:prstGeom>
            <a:solidFill>
              <a:srgbClr val="C9DAF8"/>
            </a:solidFill>
            <a:ln w="28575" cap="flat" cmpd="sng">
              <a:solidFill>
                <a:srgbClr val="1C458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8" name="Google Shape;288;p45"/>
            <p:cNvSpPr txBox="1"/>
            <p:nvPr/>
          </p:nvSpPr>
          <p:spPr>
            <a:xfrm>
              <a:off x="5005725" y="1748975"/>
              <a:ext cx="2934000" cy="1709400"/>
            </a:xfrm>
            <a:prstGeom prst="rect">
              <a:avLst/>
            </a:prstGeom>
            <a:noFill/>
            <a:ln>
              <a:noFill/>
            </a:ln>
          </p:spPr>
          <p:txBody>
            <a:bodyPr spcFirstLastPara="1" wrap="square" lIns="121900" tIns="121900" rIns="121900" bIns="121900" anchor="t" anchorCtr="0">
              <a:noAutofit/>
            </a:bodyPr>
            <a:lstStyle/>
            <a:p>
              <a:pPr algn="ctr"/>
              <a:r>
                <a:rPr lang="en" sz="3200" b="1" u="sng">
                  <a:latin typeface="Helvetica Neue"/>
                  <a:ea typeface="Helvetica Neue"/>
                  <a:cs typeface="Helvetica Neue"/>
                  <a:sym typeface="Helvetica Neue"/>
                </a:rPr>
                <a:t>Rule 2</a:t>
              </a:r>
              <a:endParaRPr sz="3200" b="1" u="sng">
                <a:latin typeface="Helvetica Neue"/>
                <a:ea typeface="Helvetica Neue"/>
                <a:cs typeface="Helvetica Neue"/>
                <a:sym typeface="Helvetica Neue"/>
              </a:endParaRPr>
            </a:p>
            <a:p>
              <a:pPr algn="ctr"/>
              <a:endParaRPr sz="3200">
                <a:latin typeface="Helvetica Neue Light"/>
                <a:ea typeface="Helvetica Neue Light"/>
                <a:cs typeface="Helvetica Neue Light"/>
                <a:sym typeface="Helvetica Neue Light"/>
              </a:endParaRPr>
            </a:p>
            <a:p>
              <a:pPr algn="ctr">
                <a:buClr>
                  <a:schemeClr val="dk1"/>
                </a:buClr>
                <a:buSzPts val="1100"/>
              </a:pPr>
              <a:r>
                <a:rPr lang="en" sz="3200">
                  <a:solidFill>
                    <a:schemeClr val="dk1"/>
                  </a:solidFill>
                  <a:latin typeface="Helvetica Neue Light"/>
                  <a:ea typeface="Helvetica Neue Light"/>
                  <a:cs typeface="Helvetica Neue Light"/>
                  <a:sym typeface="Helvetica Neue Light"/>
                </a:rPr>
                <a:t>Present your</a:t>
              </a:r>
              <a:br>
                <a:rPr lang="en" sz="3200">
                  <a:solidFill>
                    <a:schemeClr val="dk1"/>
                  </a:solidFill>
                  <a:latin typeface="Helvetica Neue Light"/>
                  <a:ea typeface="Helvetica Neue Light"/>
                  <a:cs typeface="Helvetica Neue Light"/>
                  <a:sym typeface="Helvetica Neue Light"/>
                </a:rPr>
              </a:br>
              <a:r>
                <a:rPr lang="en" sz="3200">
                  <a:solidFill>
                    <a:schemeClr val="dk1"/>
                  </a:solidFill>
                  <a:latin typeface="Helvetica Neue Light"/>
                  <a:ea typeface="Helvetica Neue Light"/>
                  <a:cs typeface="Helvetica Neue Light"/>
                  <a:sym typeface="Helvetica Neue Light"/>
                </a:rPr>
                <a:t>research as a story.</a:t>
              </a:r>
              <a:endParaRPr sz="3200">
                <a:latin typeface="Helvetica Neue Light"/>
                <a:ea typeface="Helvetica Neue Light"/>
                <a:cs typeface="Helvetica Neue Light"/>
                <a:sym typeface="Helvetica Neue Light"/>
              </a:endParaRPr>
            </a:p>
          </p:txBody>
        </p:sp>
      </p:grpSp>
      <p:grpSp>
        <p:nvGrpSpPr>
          <p:cNvPr id="289" name="Google Shape;289;p45"/>
          <p:cNvGrpSpPr/>
          <p:nvPr/>
        </p:nvGrpSpPr>
        <p:grpSpPr>
          <a:xfrm>
            <a:off x="1509767" y="4514967"/>
            <a:ext cx="5161600" cy="2068000"/>
            <a:chOff x="4804175" y="3350650"/>
            <a:chExt cx="3871200" cy="1551000"/>
          </a:xfrm>
        </p:grpSpPr>
        <p:cxnSp>
          <p:nvCxnSpPr>
            <p:cNvPr id="290" name="Google Shape;290;p45"/>
            <p:cNvCxnSpPr/>
            <p:nvPr/>
          </p:nvCxnSpPr>
          <p:spPr>
            <a:xfrm rot="10800000">
              <a:off x="6563375" y="3350650"/>
              <a:ext cx="352800" cy="745500"/>
            </a:xfrm>
            <a:prstGeom prst="straightConnector1">
              <a:avLst/>
            </a:prstGeom>
            <a:noFill/>
            <a:ln w="28575" cap="flat" cmpd="sng">
              <a:solidFill>
                <a:schemeClr val="dk2"/>
              </a:solidFill>
              <a:prstDash val="solid"/>
              <a:round/>
              <a:headEnd type="none" w="med" len="med"/>
              <a:tailEnd type="triangle" w="med" len="med"/>
            </a:ln>
          </p:spPr>
        </p:cxnSp>
        <p:sp>
          <p:nvSpPr>
            <p:cNvPr id="291" name="Google Shape;291;p45"/>
            <p:cNvSpPr txBox="1"/>
            <p:nvPr/>
          </p:nvSpPr>
          <p:spPr>
            <a:xfrm>
              <a:off x="4804175" y="4035550"/>
              <a:ext cx="3871200" cy="866100"/>
            </a:xfrm>
            <a:prstGeom prst="rect">
              <a:avLst/>
            </a:prstGeom>
            <a:noFill/>
            <a:ln>
              <a:noFill/>
            </a:ln>
          </p:spPr>
          <p:txBody>
            <a:bodyPr spcFirstLastPara="1" wrap="square" lIns="121900" tIns="121900" rIns="121900" bIns="121900" anchor="t" anchorCtr="0">
              <a:noAutofit/>
            </a:bodyPr>
            <a:lstStyle/>
            <a:p>
              <a:pPr algn="ctr"/>
              <a:r>
                <a:rPr lang="en" sz="2400">
                  <a:latin typeface="Helvetica Neue Light"/>
                  <a:ea typeface="Helvetica Neue Light"/>
                  <a:cs typeface="Helvetica Neue Light"/>
                  <a:sym typeface="Helvetica Neue Light"/>
                </a:rPr>
                <a:t>not doing this is </a:t>
              </a:r>
              <a:r>
                <a:rPr lang="en" sz="2400" i="1">
                  <a:latin typeface="Helvetica Neue Light"/>
                  <a:ea typeface="Helvetica Neue Light"/>
                  <a:cs typeface="Helvetica Neue Light"/>
                  <a:sym typeface="Helvetica Neue Light"/>
                </a:rPr>
                <a:t>by far</a:t>
              </a:r>
              <a:r>
                <a:rPr lang="en" sz="2400">
                  <a:latin typeface="Helvetica Neue Light"/>
                  <a:ea typeface="Helvetica Neue Light"/>
                  <a:cs typeface="Helvetica Neue Light"/>
                  <a:sym typeface="Helvetica Neue Light"/>
                </a:rPr>
                <a:t> the </a:t>
              </a:r>
              <a:br>
                <a:rPr lang="en" sz="2400">
                  <a:latin typeface="Helvetica Neue Light"/>
                  <a:ea typeface="Helvetica Neue Light"/>
                  <a:cs typeface="Helvetica Neue Light"/>
                  <a:sym typeface="Helvetica Neue Light"/>
                </a:rPr>
              </a:br>
              <a:r>
                <a:rPr lang="en" sz="2400">
                  <a:latin typeface="Helvetica Neue Light"/>
                  <a:ea typeface="Helvetica Neue Light"/>
                  <a:cs typeface="Helvetica Neue Light"/>
                  <a:sym typeface="Helvetica Neue Light"/>
                </a:rPr>
                <a:t>#1 pitfall I see in talks</a:t>
              </a:r>
              <a:endParaRPr sz="2400">
                <a:latin typeface="Helvetica Neue Light"/>
                <a:ea typeface="Helvetica Neue Light"/>
                <a:cs typeface="Helvetica Neue Light"/>
                <a:sym typeface="Helvetica Neue Light"/>
              </a:endParaRPr>
            </a:p>
          </p:txBody>
        </p:sp>
      </p:grpSp>
      <p:sp>
        <p:nvSpPr>
          <p:cNvPr id="292" name="Google Shape;292;p4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pPr>
                <a:buClr>
                  <a:srgbClr val="000000"/>
                </a:buClr>
                <a:buSzPts val="1100"/>
              </a:pPr>
              <a:t>9</a:t>
            </a:fld>
            <a:endParaRPr/>
          </a:p>
        </p:txBody>
      </p:sp>
    </p:spTree>
    <p:extLst>
      <p:ext uri="{BB962C8B-B14F-4D97-AF65-F5344CB8AC3E}">
        <p14:creationId xmlns:p14="http://schemas.microsoft.com/office/powerpoint/2010/main" val="318939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200"/>
                                        <p:tgtEl>
                                          <p:spTgt spid="2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gtEl>
                                        <p:attrNameLst>
                                          <p:attrName>style.visibility</p:attrName>
                                        </p:attrNameLst>
                                      </p:cBhvr>
                                      <p:to>
                                        <p:strVal val="visible"/>
                                      </p:to>
                                    </p:set>
                                    <p:animEffect transition="in" filter="fade">
                                      <p:cBhvr>
                                        <p:cTn id="12" dur="200"/>
                                        <p:tgtEl>
                                          <p:spTgt spid="2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9"/>
                                        </p:tgtEl>
                                        <p:attrNameLst>
                                          <p:attrName>style.visibility</p:attrName>
                                        </p:attrNameLst>
                                      </p:cBhvr>
                                      <p:to>
                                        <p:strVal val="visible"/>
                                      </p:to>
                                    </p:set>
                                    <p:animEffect transition="in" filter="fade">
                                      <p:cBhvr>
                                        <p:cTn id="17" dur="2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2736</Words>
  <Application>Microsoft Macintosh PowerPoint</Application>
  <PresentationFormat>Widescreen</PresentationFormat>
  <Paragraphs>574</Paragraphs>
  <Slides>52</Slides>
  <Notes>52</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52</vt:i4>
      </vt:variant>
    </vt:vector>
  </HeadingPairs>
  <TitlesOfParts>
    <vt:vector size="71" baseType="lpstr">
      <vt:lpstr>Droid Serif</vt:lpstr>
      <vt:lpstr>Amatic SC</vt:lpstr>
      <vt:lpstr>Arial</vt:lpstr>
      <vt:lpstr>Calibri</vt:lpstr>
      <vt:lpstr>Calibri Light</vt:lpstr>
      <vt:lpstr>Caveat</vt:lpstr>
      <vt:lpstr>Comfortaa</vt:lpstr>
      <vt:lpstr>Consolas</vt:lpstr>
      <vt:lpstr>Helvetica Neue</vt:lpstr>
      <vt:lpstr>Helvetica Neue Light</vt:lpstr>
      <vt:lpstr>Impact</vt:lpstr>
      <vt:lpstr>Lobster</vt:lpstr>
      <vt:lpstr>Merriweather Black</vt:lpstr>
      <vt:lpstr>Oswald</vt:lpstr>
      <vt:lpstr>Pacifico</vt:lpstr>
      <vt:lpstr>Playfair Display</vt:lpstr>
      <vt:lpstr>Quicksand</vt:lpstr>
      <vt:lpstr>Syncopate</vt:lpstr>
      <vt:lpstr>Office Theme</vt:lpstr>
      <vt:lpstr>How to Explain Things Guidelines for Effective Scientific Communication </vt:lpstr>
      <vt:lpstr>The research loop</vt:lpstr>
      <vt:lpstr>Communication is a grey area </vt:lpstr>
      <vt:lpstr>Let’s start with a brief experiment</vt:lpstr>
      <vt:lpstr>We suck at remembering things</vt:lpstr>
      <vt:lpstr>We also suck at multitasking</vt:lpstr>
      <vt:lpstr>A brief experiment, redux</vt:lpstr>
      <vt:lpstr>We aren’t too bad with stories</vt:lpstr>
      <vt:lpstr>OK, what’s the point?</vt:lpstr>
      <vt:lpstr>Putting them into practice</vt:lpstr>
      <vt:lpstr>1. Crafting the Story problem-solution and unpacking</vt:lpstr>
      <vt:lpstr>Figure out what you did</vt:lpstr>
      <vt:lpstr>Problem-Solution</vt:lpstr>
      <vt:lpstr>Example from one of my papers9</vt:lpstr>
      <vt:lpstr>Actual storyboard for that paper</vt:lpstr>
      <vt:lpstr>Next step: unpack your story</vt:lpstr>
      <vt:lpstr>Next step: unpack your story </vt:lpstr>
      <vt:lpstr>Why unpack?</vt:lpstr>
      <vt:lpstr>Example from one of my talks</vt:lpstr>
      <vt:lpstr>Example from one of my talks</vt:lpstr>
      <vt:lpstr>Summary</vt:lpstr>
      <vt:lpstr>2. Filling in the Details  keeping cognitive load in mind</vt:lpstr>
      <vt:lpstr>Start Lazy</vt:lpstr>
      <vt:lpstr>A Theorem</vt:lpstr>
      <vt:lpstr>Importance Sampling</vt:lpstr>
      <vt:lpstr>Convex Optimization</vt:lpstr>
      <vt:lpstr>Comparison</vt:lpstr>
      <vt:lpstr>A description</vt:lpstr>
      <vt:lpstr>Like a story with too many characters / plotlines</vt:lpstr>
      <vt:lpstr>Minimizing cognitive load</vt:lpstr>
      <vt:lpstr>Minimizing cognitive load  </vt:lpstr>
      <vt:lpstr>Minimizing cognitive load  </vt:lpstr>
      <vt:lpstr>A Theorem</vt:lpstr>
      <vt:lpstr>A Theorem</vt:lpstr>
      <vt:lpstr>A Theorem</vt:lpstr>
      <vt:lpstr>Importance Sampling</vt:lpstr>
      <vt:lpstr>Convex Optimization</vt:lpstr>
      <vt:lpstr>Comparison</vt:lpstr>
      <vt:lpstr>What about incomparable numerics?</vt:lpstr>
      <vt:lpstr>A description</vt:lpstr>
      <vt:lpstr>Keep the message consistent</vt:lpstr>
      <vt:lpstr>Summary</vt:lpstr>
      <vt:lpstr>3. Making it Shine  important considerations and less important opinions</vt:lpstr>
      <vt:lpstr>Colour Palettes</vt:lpstr>
      <vt:lpstr>Colour Palettes</vt:lpstr>
      <vt:lpstr>Fonts &amp; Sizes</vt:lpstr>
      <vt:lpstr>Tools</vt:lpstr>
      <vt:lpstr>Animations</vt:lpstr>
      <vt:lpstr>Talk Length</vt:lpstr>
      <vt:lpstr>From Whom I Stole These Ideas</vt:lpstr>
      <vt:lpstr>Summary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Explain Things Guidelines for Effective Scientific Communication </dc:title>
  <dc:creator>Miao Cai</dc:creator>
  <cp:lastModifiedBy>Miao Cai</cp:lastModifiedBy>
  <cp:revision>2</cp:revision>
  <dcterms:created xsi:type="dcterms:W3CDTF">2019-07-31T07:28:38Z</dcterms:created>
  <dcterms:modified xsi:type="dcterms:W3CDTF">2019-07-31T07:48:22Z</dcterms:modified>
</cp:coreProperties>
</file>